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3"/>
  </p:notesMasterIdLst>
  <p:sldIdLst>
    <p:sldId id="276" r:id="rId2"/>
  </p:sldIdLst>
  <p:sldSz cx="9906000" cy="6858000" type="A4"/>
  <p:notesSz cx="9866313" cy="6735763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17FA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265" autoAdjust="0"/>
    <p:restoredTop sz="94660"/>
  </p:normalViewPr>
  <p:slideViewPr>
    <p:cSldViewPr showGuides="1">
      <p:cViewPr varScale="1">
        <p:scale>
          <a:sx n="83" d="100"/>
          <a:sy n="83" d="100"/>
        </p:scale>
        <p:origin x="1358" y="62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89" d="100"/>
          <a:sy n="89" d="100"/>
        </p:scale>
        <p:origin x="1795" y="5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138" cy="338138"/>
          </a:xfrm>
          <a:prstGeom prst="rect">
            <a:avLst/>
          </a:prstGeom>
        </p:spPr>
        <p:txBody>
          <a:bodyPr vert="horz" lIns="90644" tIns="45322" rIns="90644" bIns="45322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kumimoji="1" sz="1200">
                <a:latin typeface="+mn-lt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588000" y="0"/>
            <a:ext cx="4276725" cy="338138"/>
          </a:xfrm>
          <a:prstGeom prst="rect">
            <a:avLst/>
          </a:prstGeom>
        </p:spPr>
        <p:txBody>
          <a:bodyPr vert="horz" lIns="90644" tIns="45322" rIns="90644" bIns="45322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kumimoji="1" sz="1200">
                <a:latin typeface="+mn-lt"/>
              </a:defRPr>
            </a:lvl1pPr>
          </a:lstStyle>
          <a:p>
            <a:pPr>
              <a:defRPr/>
            </a:pPr>
            <a:fld id="{0D2E8705-5DA6-4C61-A22C-26B244F7E497}" type="datetimeFigureOut">
              <a:rPr lang="ja-JP" altLang="en-US"/>
              <a:pPr>
                <a:defRPr/>
              </a:pPr>
              <a:t>2024/11/28</a:t>
            </a:fld>
            <a:endParaRPr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290888" y="841375"/>
            <a:ext cx="3284537" cy="2273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44" tIns="45322" rIns="90644" bIns="45322" rtlCol="0" anchor="ctr"/>
          <a:lstStyle/>
          <a:p>
            <a:pPr lvl="0"/>
            <a:endParaRPr lang="ja-JP" altLang="en-US" noProof="0" smtClean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85838" y="3241675"/>
            <a:ext cx="7894637" cy="2652713"/>
          </a:xfrm>
          <a:prstGeom prst="rect">
            <a:avLst/>
          </a:prstGeom>
        </p:spPr>
        <p:txBody>
          <a:bodyPr vert="horz" lIns="90644" tIns="45322" rIns="90644" bIns="45322" rtlCol="0"/>
          <a:lstStyle/>
          <a:p>
            <a:pPr lvl="0"/>
            <a:r>
              <a:rPr lang="ja-JP" altLang="en-US" noProof="0" smtClean="0"/>
              <a:t>マスター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6397625"/>
            <a:ext cx="4275138" cy="338138"/>
          </a:xfrm>
          <a:prstGeom prst="rect">
            <a:avLst/>
          </a:prstGeom>
        </p:spPr>
        <p:txBody>
          <a:bodyPr vert="horz" lIns="90644" tIns="45322" rIns="90644" bIns="45322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kumimoji="1" sz="1200">
                <a:latin typeface="+mn-lt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588000" y="6397625"/>
            <a:ext cx="4276725" cy="338138"/>
          </a:xfrm>
          <a:prstGeom prst="rect">
            <a:avLst/>
          </a:prstGeom>
        </p:spPr>
        <p:txBody>
          <a:bodyPr vert="horz" lIns="90644" tIns="45322" rIns="90644" bIns="45322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kumimoji="1" sz="1200">
                <a:latin typeface="+mn-lt"/>
              </a:defRPr>
            </a:lvl1pPr>
          </a:lstStyle>
          <a:p>
            <a:pPr>
              <a:defRPr/>
            </a:pPr>
            <a:fld id="{2DBDD77D-D12F-4D90-8263-AA768A0ACDB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4A1B1F-425F-4EAB-B8E8-F8B3C9D4C85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38205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1E5EB7-F8B7-4635-A423-6BFA183E717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097829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DB9C21-95F7-45DF-BBFF-ABF303EA2E7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171620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8B99CD-1E9E-4504-B023-E75B435E27F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25378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962FA7-A004-4FB1-BB67-D889DC7FB84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852458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 dirty="0" smtClean="0"/>
              <a:t>マスター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18ECEA-361F-4DE2-B48B-16F0BE19D6F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56756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DE30F8-7E0C-4FE9-AF6A-45DE61B9168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81420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8F99D8-8BBE-410E-83B3-E5588AEA6F0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355113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789299-8064-43FC-B337-63DAA38DF45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88014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12686F-A7E6-470F-BB59-75EBBEEDD7D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290177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図を追加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142E92-892D-48AF-8F6B-6EB7ACC303C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50081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81038" y="365125"/>
            <a:ext cx="8543925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マスター タイトルの書式設定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81038" y="1825625"/>
            <a:ext cx="8543925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0"/>
            <a:ext cx="222885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0"/>
            <a:ext cx="3343275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0"/>
            <a:ext cx="222885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354F5BA7-D9EC-4487-96BE-04E49D4B969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pic>
        <p:nvPicPr>
          <p:cNvPr id="1031" name="Picture 7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9075" y="0"/>
            <a:ext cx="1949450" cy="452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32" name="Line 8"/>
          <p:cNvSpPr>
            <a:spLocks noChangeShapeType="1"/>
          </p:cNvSpPr>
          <p:nvPr userDrawn="1"/>
        </p:nvSpPr>
        <p:spPr bwMode="auto">
          <a:xfrm>
            <a:off x="0" y="333375"/>
            <a:ext cx="7839075" cy="0"/>
          </a:xfrm>
          <a:prstGeom prst="line">
            <a:avLst/>
          </a:prstGeom>
          <a:noFill/>
          <a:ln w="28575">
            <a:solidFill>
              <a:schemeClr val="accent5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ja-JP" altLang="en-US"/>
          </a:p>
        </p:txBody>
      </p:sp>
      <p:sp>
        <p:nvSpPr>
          <p:cNvPr id="1033" name="Line 9"/>
          <p:cNvSpPr>
            <a:spLocks noChangeShapeType="1"/>
          </p:cNvSpPr>
          <p:nvPr userDrawn="1"/>
        </p:nvSpPr>
        <p:spPr bwMode="auto">
          <a:xfrm>
            <a:off x="0" y="6597650"/>
            <a:ext cx="9906000" cy="0"/>
          </a:xfrm>
          <a:prstGeom prst="line">
            <a:avLst/>
          </a:prstGeom>
          <a:noFill/>
          <a:ln w="28575">
            <a:solidFill>
              <a:schemeClr val="accent5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ja-JP" altLang="en-US"/>
          </a:p>
        </p:txBody>
      </p:sp>
      <p:sp>
        <p:nvSpPr>
          <p:cNvPr id="10" name="Text Box 10"/>
          <p:cNvSpPr txBox="1">
            <a:spLocks noChangeArrowheads="1"/>
          </p:cNvSpPr>
          <p:nvPr userDrawn="1"/>
        </p:nvSpPr>
        <p:spPr bwMode="auto">
          <a:xfrm>
            <a:off x="0" y="6586538"/>
            <a:ext cx="9906000" cy="225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altLang="ja-JP" sz="867" dirty="0" smtClean="0">
                <a:solidFill>
                  <a:srgbClr val="00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© 2024</a:t>
            </a:r>
            <a:r>
              <a:rPr lang="ja-JP" altLang="en-US" sz="867" dirty="0" smtClean="0">
                <a:solidFill>
                  <a:srgbClr val="00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r>
              <a:rPr lang="en-US" altLang="ja-JP" sz="867" dirty="0" smtClean="0">
                <a:solidFill>
                  <a:srgbClr val="00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UDI Corporation. All Rights Reserved</a:t>
            </a:r>
            <a:r>
              <a:rPr lang="en-US" altLang="ja-JP" sz="867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タイトル 1"/>
          <p:cNvSpPr>
            <a:spLocks noGrp="1"/>
          </p:cNvSpPr>
          <p:nvPr>
            <p:ph type="title"/>
          </p:nvPr>
        </p:nvSpPr>
        <p:spPr>
          <a:xfrm>
            <a:off x="681037" y="548680"/>
            <a:ext cx="4271963" cy="5976664"/>
          </a:xfrm>
          <a:noFill/>
          <a:extLst/>
        </p:spPr>
        <p:txBody>
          <a:bodyPr anchor="t" anchorCtr="0"/>
          <a:lstStyle/>
          <a:p>
            <a:pPr>
              <a:defRPr/>
            </a:pP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よくある質問（案）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/>
            </a:r>
            <a:b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各部署でお問合せが多い内容を検討、掲載したいと思います。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/>
            </a:r>
            <a:b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/>
            </a:r>
            <a:b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■確認申請業務について</a:t>
            </a:r>
            <a:b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Q1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.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建築確認の申請手続きはどのように進めればよいですか？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/>
            </a:r>
            <a:b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A1.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申請には、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Speedy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をご活用ください。ご利用いただくには登録が必要です。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/>
            </a:r>
            <a:b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アカウントの登録に費用はかかりません。詳しくはこちら→　　</a:t>
            </a:r>
            <a:b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/>
            </a:r>
            <a:b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Q2.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完了検査の手続きを教えてください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/>
            </a:r>
            <a:b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A2.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「オンライン検査予約」で検査日を予約いただいたのち、完了検査の申請書をご提出ください。</a:t>
            </a:r>
            <a:b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/>
            </a:r>
            <a:b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Q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.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確認申請の審査にはどのくらい時間がかかりますか？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/>
            </a:r>
            <a:b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A3.4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号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:2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営業日　木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3:5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営業日で審査結果通知をお送りします。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/>
            </a:r>
            <a:b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/>
            </a:r>
            <a:b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/>
            </a:r>
            <a:b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■性能評価・長期優良住宅について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/>
            </a:r>
            <a:b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Q1.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メールで申請はできますか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/>
            </a:r>
            <a:b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A1.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メールで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の申請はお受けできません。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/>
            </a:r>
            <a:b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    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当社オリジナル申請システム「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Speedy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」をご利用ください。　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/>
            </a:r>
            <a:b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/>
            </a:r>
            <a:b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■検査について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/>
            </a:r>
            <a:b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Q1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.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検査予約の方法を教えて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/>
            </a:r>
            <a:b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A1.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オンライン検査予約をご利用ください。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/>
            </a:r>
            <a:b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24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時間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365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日、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PC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・スマホからいつでも予約いただけます。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/>
            </a:r>
            <a:b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詳しくはこちら→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/>
            </a:r>
            <a:b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endParaRPr lang="ja-JP" altLang="en-US" sz="1050" dirty="0">
              <a:highlight>
                <a:srgbClr val="FFFF00"/>
              </a:highlight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図 5"/>
          <p:cNvSpPr>
            <a:spLocks noChangeAspect="1"/>
          </p:cNvSpPr>
          <p:nvPr/>
        </p:nvSpPr>
        <p:spPr bwMode="auto">
          <a:xfrm>
            <a:off x="10641013" y="15875"/>
            <a:ext cx="1674812" cy="167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kumimoji="0" lang="ja-JP" altLang="en-US" sz="1800" dirty="0"/>
          </a:p>
        </p:txBody>
      </p:sp>
      <p:sp>
        <p:nvSpPr>
          <p:cNvPr id="16" name="Text Box 10"/>
          <p:cNvSpPr txBox="1">
            <a:spLocks noChangeArrowheads="1"/>
          </p:cNvSpPr>
          <p:nvPr/>
        </p:nvSpPr>
        <p:spPr bwMode="auto">
          <a:xfrm>
            <a:off x="0" y="0"/>
            <a:ext cx="833755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lang="ja-JP" altLang="en-US" sz="1517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517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HP</a:t>
            </a:r>
            <a:r>
              <a:rPr lang="ja-JP" altLang="en-US" sz="1517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改定</a:t>
            </a:r>
            <a:r>
              <a:rPr lang="ja-JP" altLang="en-US" sz="1517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よくある質問　</a:t>
            </a:r>
            <a:endParaRPr lang="ja-JP" altLang="en-US" sz="1517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タイトル 1"/>
          <p:cNvSpPr txBox="1">
            <a:spLocks/>
          </p:cNvSpPr>
          <p:nvPr/>
        </p:nvSpPr>
        <p:spPr bwMode="auto">
          <a:xfrm>
            <a:off x="5120481" y="548680"/>
            <a:ext cx="4271963" cy="5976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defTabSz="914400">
              <a:defRPr/>
            </a:pPr>
            <a:endParaRPr lang="en-US" altLang="ja-JP" sz="1200" dirty="0" smtClean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914400">
              <a:defRPr/>
            </a:pPr>
            <a:endParaRPr lang="en-US" altLang="ja-JP" sz="12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914400">
              <a:defRPr/>
            </a:pPr>
            <a:endParaRPr lang="en-US" altLang="ja-JP" sz="1200" dirty="0" smtClean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914400">
              <a:defRPr/>
            </a:pP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■オンライン申請システム「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Speedy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」について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/>
            </a:r>
            <a:b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Q1.Speedy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はどのような申請ができますか？</a:t>
            </a:r>
            <a:b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A1.Speedy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では下記の申請にご利用いただけます。</a:t>
            </a:r>
            <a:b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   ・建築確認検査（建築物、昇降機、工作物）</a:t>
            </a:r>
            <a:b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   ・適合証明（基準法と併願の場合）　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新築戸建のみ</a:t>
            </a:r>
            <a:b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   ・住宅性能評価</a:t>
            </a:r>
            <a:b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   ・長期優良住宅</a:t>
            </a:r>
            <a:b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   ・住宅性能証明書</a:t>
            </a:r>
            <a:b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   ・低炭素住宅</a:t>
            </a:r>
            <a:b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   ・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BELS</a:t>
            </a:r>
            <a:b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   ・性能向上計画認定（法第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35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条）</a:t>
            </a:r>
            <a:b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   ・認定表示（法第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41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条）</a:t>
            </a:r>
            <a:b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   ・省エネ適合性判定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/>
            </a:r>
            <a:b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/>
            </a:r>
            <a:b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Q2. 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検査予約を行う場合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Speedy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の利用登録は必要ですか？</a:t>
            </a:r>
            <a:b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A2.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検査予約のみ利用の場合、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Speedy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利用登録は不要です。</a:t>
            </a:r>
            <a:b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   「オンライン検査予約」の会員登録を行ってください。</a:t>
            </a:r>
            <a:b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   オンライン検査予約はこちら→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/>
            </a:r>
            <a:b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/>
            </a:r>
            <a:b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endParaRPr lang="ja-JP" altLang="en-US" sz="1050" dirty="0">
              <a:highlight>
                <a:srgbClr val="FFFF00"/>
              </a:highlight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96510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標準デザイン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2388</TotalTime>
  <Words>454</Words>
  <Application>Microsoft Office PowerPoint</Application>
  <PresentationFormat>A4 210 x 297 mm</PresentationFormat>
  <Paragraphs>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HGP創英角ｺﾞｼｯｸUB</vt:lpstr>
      <vt:lpstr>Meiryo UI</vt:lpstr>
      <vt:lpstr>ＭＳ Ｐゴシック</vt:lpstr>
      <vt:lpstr>游ゴシック</vt:lpstr>
      <vt:lpstr>游ゴシック Light</vt:lpstr>
      <vt:lpstr>Arial</vt:lpstr>
      <vt:lpstr>Calibri</vt:lpstr>
      <vt:lpstr>Calibri Light</vt:lpstr>
      <vt:lpstr>標準デザイン</vt:lpstr>
      <vt:lpstr>よくある質問（案） 各部署でお問合せが多い内容を検討、掲載したいと思います。  ■確認申請業務について Q1.建築確認の申請手続きはどのように進めればよいですか？ A1.申請には、Speedyをご活用ください。ご利用いただくには登録が必要です。 　　アカウントの登録に費用はかかりません。詳しくはこちら→　　  Q2.完了検査の手続きを教えてください A2.「オンライン検査予約」で検査日を予約いただいたのち、完了検査の申請書をご提出ください。  Q3.確認申請の審査にはどのくらい時間がかかりますか？ A3.4号:2営業日　木3:5営業日で審査結果通知をお送りします。   ■性能評価・長期優良住宅について Q1.メールで申請はできますか A1.メールでの申請はお受けできません。     当社オリジナル申請システム「Speedy」をご利用ください。　  ■検査について Q1.検査予約の方法を教えて A1.オンライン検査予約をご利用ください。 　　　24時間365日、PC・スマホからいつでも予約いただけます。 　　　詳しくはこちら→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笠原 正史</dc:creator>
  <cp:lastModifiedBy>笠原 正史</cp:lastModifiedBy>
  <cp:revision>199</cp:revision>
  <cp:lastPrinted>2024-11-11T08:16:33Z</cp:lastPrinted>
  <dcterms:created xsi:type="dcterms:W3CDTF">2013-05-21T10:15:03Z</dcterms:created>
  <dcterms:modified xsi:type="dcterms:W3CDTF">2024-11-28T09:05:54Z</dcterms:modified>
</cp:coreProperties>
</file>