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22F4-33D7-4008-B76E-E813A253F9F7}" type="datetimeFigureOut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C3CD-440D-4961-A66B-5BF29864E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45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22F4-33D7-4008-B76E-E813A253F9F7}" type="datetimeFigureOut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C3CD-440D-4961-A66B-5BF29864E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12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22F4-33D7-4008-B76E-E813A253F9F7}" type="datetimeFigureOut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C3CD-440D-4961-A66B-5BF29864E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97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22F4-33D7-4008-B76E-E813A253F9F7}" type="datetimeFigureOut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C3CD-440D-4961-A66B-5BF29864E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32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22F4-33D7-4008-B76E-E813A253F9F7}" type="datetimeFigureOut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C3CD-440D-4961-A66B-5BF29864E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63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22F4-33D7-4008-B76E-E813A253F9F7}" type="datetimeFigureOut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C3CD-440D-4961-A66B-5BF29864E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47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22F4-33D7-4008-B76E-E813A253F9F7}" type="datetimeFigureOut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C3CD-440D-4961-A66B-5BF29864E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75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22F4-33D7-4008-B76E-E813A253F9F7}" type="datetimeFigureOut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C3CD-440D-4961-A66B-5BF29864E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22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22F4-33D7-4008-B76E-E813A253F9F7}" type="datetimeFigureOut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C3CD-440D-4961-A66B-5BF29864E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6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22F4-33D7-4008-B76E-E813A253F9F7}" type="datetimeFigureOut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C3CD-440D-4961-A66B-5BF29864E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21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22F4-33D7-4008-B76E-E813A253F9F7}" type="datetimeFigureOut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C3CD-440D-4961-A66B-5BF29864E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75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922F4-33D7-4008-B76E-E813A253F9F7}" type="datetimeFigureOut">
              <a:rPr kumimoji="1" lang="ja-JP" altLang="en-US" smtClean="0"/>
              <a:t>2025/1/11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EC3CD-440D-4961-A66B-5BF29864E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55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84200" y="342900"/>
            <a:ext cx="553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/>
              <a:t>物件情報の共有がもっと簡単に</a:t>
            </a:r>
            <a:r>
              <a:rPr kumimoji="1" lang="ja-JP" altLang="en-US" sz="1600" b="1" dirty="0" smtClean="0"/>
              <a:t>！</a:t>
            </a:r>
            <a:endParaRPr kumimoji="1" lang="en-US" altLang="ja-JP" sz="1600" b="1" dirty="0" smtClean="0"/>
          </a:p>
          <a:p>
            <a:pPr algn="ctr"/>
            <a:r>
              <a:rPr kumimoji="1" lang="ja-JP" altLang="en-US" sz="1600" b="1" dirty="0" smtClean="0"/>
              <a:t>社外</a:t>
            </a:r>
            <a:r>
              <a:rPr kumimoji="1" lang="ja-JP" altLang="en-US" sz="1600" b="1" dirty="0"/>
              <a:t>ユーザーも招待できる</a:t>
            </a:r>
            <a:r>
              <a:rPr kumimoji="1" lang="en-US" altLang="ja-JP" sz="1600" b="1" dirty="0"/>
              <a:t>『</a:t>
            </a:r>
            <a:r>
              <a:rPr kumimoji="1" lang="ja-JP" altLang="en-US" sz="1600" b="1" dirty="0"/>
              <a:t>物件招待</a:t>
            </a:r>
            <a:r>
              <a:rPr kumimoji="1" lang="en-US" altLang="ja-JP" sz="1600" b="1" dirty="0"/>
              <a:t>』</a:t>
            </a:r>
            <a:r>
              <a:rPr kumimoji="1" lang="ja-JP" altLang="en-US" sz="1600" b="1" dirty="0"/>
              <a:t>機能の活用法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1200" y="1308100"/>
            <a:ext cx="55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Speedy</a:t>
            </a:r>
            <a:r>
              <a:rPr kumimoji="1" lang="ja-JP" altLang="en-US" sz="1200" dirty="0" smtClean="0"/>
              <a:t>で確認申請や性能評価など申請する際、協力設計事務所に申請を依頼したり、一部の業務を社外担当者が行うことがある場合、</a:t>
            </a:r>
            <a:r>
              <a:rPr kumimoji="1" lang="en-US" altLang="ja-JP" sz="1200" dirty="0" smtClean="0"/>
              <a:t>『</a:t>
            </a:r>
            <a:r>
              <a:rPr kumimoji="1" lang="ja-JP" altLang="en-US" sz="1200" dirty="0" smtClean="0"/>
              <a:t>物件招待</a:t>
            </a:r>
            <a:r>
              <a:rPr kumimoji="1" lang="en-US" altLang="ja-JP" sz="1200" dirty="0" smtClean="0"/>
              <a:t>』</a:t>
            </a:r>
            <a:r>
              <a:rPr kumimoji="1" lang="ja-JP" altLang="en-US" sz="1200" dirty="0" smtClean="0"/>
              <a:t>機能を用いることにより、社内外で物件情報共有ができます。</a:t>
            </a:r>
            <a:endParaRPr kumimoji="1" lang="en-US" altLang="ja-JP" sz="1200" dirty="0" smtClean="0"/>
          </a:p>
          <a:p>
            <a:r>
              <a:rPr kumimoji="1" lang="ja-JP" altLang="en-US" sz="1200" dirty="0"/>
              <a:t>今回</a:t>
            </a:r>
            <a:r>
              <a:rPr kumimoji="1" lang="ja-JP" altLang="en-US" sz="1200" dirty="0" smtClean="0"/>
              <a:t>は便利に活用できる</a:t>
            </a:r>
            <a:r>
              <a:rPr kumimoji="1" lang="en-US" altLang="ja-JP" sz="1200" dirty="0" smtClean="0"/>
              <a:t>『</a:t>
            </a:r>
            <a:r>
              <a:rPr kumimoji="1" lang="ja-JP" altLang="en-US" sz="1200" dirty="0" smtClean="0"/>
              <a:t>物件招待</a:t>
            </a:r>
            <a:r>
              <a:rPr kumimoji="1" lang="en-US" altLang="ja-JP" sz="1200" dirty="0" smtClean="0"/>
              <a:t>』</a:t>
            </a:r>
            <a:r>
              <a:rPr kumimoji="1" lang="ja-JP" altLang="en-US" sz="1200" dirty="0" smtClean="0"/>
              <a:t>機能についてご紹介します。</a:t>
            </a:r>
            <a:endParaRPr kumimoji="1" lang="ja-JP" altLang="en-US" sz="1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1200" y="2715064"/>
            <a:ext cx="553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【</a:t>
            </a:r>
            <a:r>
              <a:rPr kumimoji="1" lang="ja-JP" altLang="en-US" sz="1200" dirty="0" smtClean="0"/>
              <a:t>意匠設計者</a:t>
            </a:r>
            <a:r>
              <a:rPr kumimoji="1" lang="en-US" altLang="ja-JP" sz="1200" dirty="0" smtClean="0"/>
              <a:t>】</a:t>
            </a:r>
          </a:p>
          <a:p>
            <a:r>
              <a:rPr kumimoji="1" lang="ja-JP" altLang="en-US" sz="1200" dirty="0" smtClean="0"/>
              <a:t>・構造図書は構造設計者から直接アップロードしてもらいたい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・検査申請は施工会社で申請を引き継ぎたい</a:t>
            </a:r>
            <a:endParaRPr kumimoji="1" lang="en-US" altLang="ja-JP" sz="1200" dirty="0" smtClean="0"/>
          </a:p>
          <a:p>
            <a:endParaRPr kumimoji="1" lang="en-US" altLang="ja-JP" sz="1200" dirty="0" smtClean="0"/>
          </a:p>
          <a:p>
            <a:r>
              <a:rPr kumimoji="1" lang="en-US" altLang="ja-JP" sz="1200" dirty="0" smtClean="0"/>
              <a:t>【</a:t>
            </a:r>
            <a:r>
              <a:rPr kumimoji="1" lang="ja-JP" altLang="en-US" sz="1200" dirty="0" smtClean="0"/>
              <a:t>構造・設備設計者</a:t>
            </a:r>
            <a:r>
              <a:rPr kumimoji="1" lang="en-US" altLang="ja-JP" sz="1200" dirty="0" smtClean="0"/>
              <a:t>】</a:t>
            </a:r>
          </a:p>
          <a:p>
            <a:r>
              <a:rPr kumimoji="1" lang="ja-JP" altLang="en-US" sz="1200" dirty="0" smtClean="0"/>
              <a:t>・構造（設備）図書は直接</a:t>
            </a:r>
            <a:r>
              <a:rPr kumimoji="1" lang="ja-JP" altLang="en-US" sz="1200" dirty="0"/>
              <a:t>アップロード</a:t>
            </a:r>
            <a:r>
              <a:rPr kumimoji="1" lang="ja-JP" altLang="en-US" sz="1200" dirty="0" smtClean="0"/>
              <a:t>したい</a:t>
            </a:r>
            <a:endParaRPr kumimoji="1" lang="en-US" altLang="ja-JP" sz="1200" dirty="0"/>
          </a:p>
          <a:p>
            <a:r>
              <a:rPr kumimoji="1" lang="ja-JP" altLang="en-US" sz="1200" dirty="0" smtClean="0"/>
              <a:t>・確認申請の質疑などを</a:t>
            </a:r>
            <a:r>
              <a:rPr kumimoji="1" lang="en-US" altLang="ja-JP" sz="1200" dirty="0" smtClean="0"/>
              <a:t>Speedy</a:t>
            </a:r>
            <a:r>
              <a:rPr kumimoji="1" lang="ja-JP" altLang="en-US" sz="1200" dirty="0" smtClean="0"/>
              <a:t>上で確認したい</a:t>
            </a:r>
            <a:endParaRPr kumimoji="1" lang="en-US" altLang="ja-JP" sz="1200" dirty="0" smtClean="0"/>
          </a:p>
          <a:p>
            <a:endParaRPr kumimoji="1" lang="en-US" altLang="ja-JP" sz="1200" dirty="0"/>
          </a:p>
          <a:p>
            <a:r>
              <a:rPr kumimoji="1" lang="en-US" altLang="ja-JP" sz="1200" dirty="0" smtClean="0"/>
              <a:t>【</a:t>
            </a:r>
            <a:r>
              <a:rPr kumimoji="1" lang="ja-JP" altLang="en-US" sz="1200" dirty="0" smtClean="0"/>
              <a:t>省エネ関連設計者</a:t>
            </a:r>
            <a:r>
              <a:rPr kumimoji="1" lang="en-US" altLang="ja-JP" sz="1200" dirty="0" smtClean="0"/>
              <a:t>】</a:t>
            </a:r>
          </a:p>
          <a:p>
            <a:r>
              <a:rPr kumimoji="1" lang="ja-JP" altLang="en-US" sz="1200" dirty="0" smtClean="0"/>
              <a:t>・確認申請の情報を用いて、性能評価</a:t>
            </a:r>
            <a:r>
              <a:rPr kumimoji="1" lang="en-US" altLang="ja-JP" sz="1200" dirty="0" smtClean="0"/>
              <a:t>/</a:t>
            </a:r>
            <a:r>
              <a:rPr kumimoji="1" lang="ja-JP" altLang="en-US" sz="1200" dirty="0" smtClean="0"/>
              <a:t>長期優良の申請を行いたい</a:t>
            </a:r>
            <a:endParaRPr kumimoji="1" lang="en-US" altLang="ja-JP" sz="1200" dirty="0" smtClean="0"/>
          </a:p>
          <a:p>
            <a:endParaRPr kumimoji="1" lang="en-US" altLang="ja-JP" sz="1200" dirty="0" smtClean="0"/>
          </a:p>
          <a:p>
            <a:r>
              <a:rPr kumimoji="1" lang="en-US" altLang="ja-JP" sz="1200" dirty="0" smtClean="0"/>
              <a:t>【</a:t>
            </a:r>
            <a:r>
              <a:rPr kumimoji="1" lang="ja-JP" altLang="en-US" sz="1200" dirty="0" smtClean="0"/>
              <a:t>施工者</a:t>
            </a:r>
            <a:r>
              <a:rPr kumimoji="1" lang="en-US" altLang="ja-JP" sz="1200" dirty="0" smtClean="0"/>
              <a:t>】</a:t>
            </a:r>
          </a:p>
          <a:p>
            <a:r>
              <a:rPr kumimoji="1" lang="ja-JP" altLang="en-US" sz="1200" dirty="0" smtClean="0"/>
              <a:t>・協力事務所が申請した物件の進捗確認を行いたい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・確認申請は協力事務所に依頼したが、検査申請や検査是正は自社で行いたい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1200" y="6130786"/>
            <a:ext cx="55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・確認申請中に構造・設備・地盤設計者が図書の添付・編集ができる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・計画変更・記載事項変更、検査申請等を社外ユーザーで対応できる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・物件情報を引き継いで申請できる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・確認検査申請のほか、住宅性能評価・長期優良住宅も情報共有可能に</a:t>
            </a:r>
            <a:endParaRPr kumimoji="1" lang="ja-JP" altLang="en-US" sz="1200" dirty="0"/>
          </a:p>
        </p:txBody>
      </p:sp>
      <p:sp>
        <p:nvSpPr>
          <p:cNvPr id="36" name="正方形/長方形 35"/>
          <p:cNvSpPr/>
          <p:nvPr/>
        </p:nvSpPr>
        <p:spPr bwMode="auto">
          <a:xfrm>
            <a:off x="749728" y="2393305"/>
            <a:ext cx="2955050" cy="30777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dirty="0">
                <a:solidFill>
                  <a:srgbClr val="2E75B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こんな方におすすめ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741742" y="2384322"/>
            <a:ext cx="58120" cy="2707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 bwMode="auto">
          <a:xfrm>
            <a:off x="749728" y="5840193"/>
            <a:ext cx="3767850" cy="30777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dirty="0" smtClean="0">
                <a:solidFill>
                  <a:srgbClr val="2E75B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「物件招待」を</a:t>
            </a:r>
            <a:r>
              <a:rPr kumimoji="1" lang="ja-JP" altLang="en-US" sz="1400" b="1" dirty="0">
                <a:solidFill>
                  <a:srgbClr val="2E75B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使うと、こんなことができる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741742" y="5831210"/>
            <a:ext cx="58120" cy="2707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71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/>
          <p:cNvSpPr/>
          <p:nvPr/>
        </p:nvSpPr>
        <p:spPr bwMode="auto">
          <a:xfrm>
            <a:off x="379704" y="248103"/>
            <a:ext cx="1627216" cy="30777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dirty="0" smtClean="0">
                <a:solidFill>
                  <a:srgbClr val="2E75B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利用方法</a:t>
            </a:r>
            <a:endParaRPr kumimoji="1" lang="en-US" altLang="ja-JP" sz="1400" b="1" dirty="0" smtClean="0">
              <a:solidFill>
                <a:srgbClr val="2E75B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371718" y="239120"/>
            <a:ext cx="58120" cy="2707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角丸四角形 70"/>
          <p:cNvSpPr/>
          <p:nvPr/>
        </p:nvSpPr>
        <p:spPr>
          <a:xfrm>
            <a:off x="296377" y="684349"/>
            <a:ext cx="1288891" cy="293500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 bwMode="auto">
          <a:xfrm>
            <a:off x="269095" y="719579"/>
            <a:ext cx="1340974" cy="2539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事前準備</a:t>
            </a:r>
            <a:endParaRPr kumimoji="1" lang="en-US" altLang="ja-JP" sz="105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669305" y="1248868"/>
            <a:ext cx="344965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>
                <a:solidFill>
                  <a:srgbClr val="0066FF"/>
                </a:solidFill>
                <a:latin typeface="+mj-ea"/>
              </a:rPr>
              <a:t>（招待される側）物件招待用コードを発行する</a:t>
            </a:r>
            <a:endParaRPr kumimoji="1" lang="en-US" altLang="ja-JP" sz="1000" b="1" dirty="0" smtClean="0">
              <a:solidFill>
                <a:srgbClr val="0066FF"/>
              </a:solidFill>
              <a:latin typeface="+mj-ea"/>
            </a:endParaRPr>
          </a:p>
        </p:txBody>
      </p:sp>
      <p:sp>
        <p:nvSpPr>
          <p:cNvPr id="83" name="楕円 82"/>
          <p:cNvSpPr/>
          <p:nvPr/>
        </p:nvSpPr>
        <p:spPr>
          <a:xfrm>
            <a:off x="541550" y="1247498"/>
            <a:ext cx="197297" cy="197297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69005" y="1237208"/>
            <a:ext cx="34238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 smtClean="0">
                <a:solidFill>
                  <a:schemeClr val="bg1"/>
                </a:solidFill>
                <a:latin typeface="+mj-ea"/>
              </a:rPr>
              <a:t>1</a:t>
            </a:r>
            <a:endParaRPr kumimoji="1" lang="ja-JP" altLang="en-US" sz="1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3703215" y="1533903"/>
            <a:ext cx="295341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 smtClean="0">
                <a:solidFill>
                  <a:schemeClr val="tx1"/>
                </a:solidFill>
                <a:latin typeface="+mn-ea"/>
              </a:rPr>
              <a:t>物件招待用コードの発行は</a:t>
            </a:r>
            <a:r>
              <a:rPr kumimoji="1" lang="ja-JP" altLang="en-US" sz="800" dirty="0" smtClean="0">
                <a:solidFill>
                  <a:srgbClr val="FF0000"/>
                </a:solidFill>
                <a:latin typeface="+mn-ea"/>
              </a:rPr>
              <a:t>「代表者」権限ユーザーのみ</a:t>
            </a:r>
            <a:endParaRPr kumimoji="1" lang="en-US" altLang="ja-JP" sz="800" dirty="0" smtClean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800" dirty="0" smtClean="0">
                <a:solidFill>
                  <a:srgbClr val="FF0000"/>
                </a:solidFill>
                <a:latin typeface="+mn-ea"/>
              </a:rPr>
              <a:t>行えます。</a:t>
            </a:r>
            <a:r>
              <a:rPr kumimoji="1" lang="ja-JP" altLang="en-US" sz="800" dirty="0" smtClean="0">
                <a:solidFill>
                  <a:sysClr val="windowText" lastClr="000000"/>
                </a:solidFill>
                <a:latin typeface="+mn-ea"/>
              </a:rPr>
              <a:t>一度発行すれば、「一般」ユーザーも招待コードを他社に知らせることができます。</a:t>
            </a:r>
            <a:endParaRPr kumimoji="1" lang="en-US" altLang="ja-JP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正方形/長方形 85"/>
          <p:cNvSpPr/>
          <p:nvPr/>
        </p:nvSpPr>
        <p:spPr bwMode="auto">
          <a:xfrm>
            <a:off x="857651" y="2020525"/>
            <a:ext cx="1318304" cy="355438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5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43183" y="1976207"/>
            <a:ext cx="69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設計事務所名</a:t>
            </a:r>
            <a:endParaRPr kumimoji="1" lang="en-US" altLang="ja-JP" sz="4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住所</a:t>
            </a:r>
            <a:endParaRPr kumimoji="1" lang="en-US" altLang="ja-JP" sz="4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kumimoji="1" lang="en-US" altLang="ja-JP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TEL</a:t>
            </a:r>
            <a:r>
              <a:rPr kumimoji="1" lang="ja-JP" alt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：</a:t>
            </a:r>
            <a:endParaRPr kumimoji="1" lang="en-US" altLang="ja-JP" sz="4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kumimoji="1" lang="en-US" altLang="ja-JP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FAX</a:t>
            </a:r>
            <a:r>
              <a:rPr kumimoji="1" lang="ja-JP" alt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：</a:t>
            </a:r>
          </a:p>
        </p:txBody>
      </p:sp>
      <p:sp>
        <p:nvSpPr>
          <p:cNvPr id="88" name="正方形/長方形 87"/>
          <p:cNvSpPr/>
          <p:nvPr/>
        </p:nvSpPr>
        <p:spPr>
          <a:xfrm>
            <a:off x="890079" y="2313201"/>
            <a:ext cx="1333645" cy="556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 bwMode="auto">
          <a:xfrm>
            <a:off x="732882" y="2258754"/>
            <a:ext cx="1611593" cy="16927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物件招待用コード：未発行</a:t>
            </a:r>
            <a:r>
              <a:rPr kumimoji="1" lang="en-US" altLang="ja-JP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[</a:t>
            </a:r>
            <a:r>
              <a:rPr kumimoji="1" lang="ja-JP" altLang="en-US" sz="500" u="sng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発行する</a:t>
            </a:r>
            <a:r>
              <a:rPr kumimoji="1" lang="en-US" altLang="ja-JP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]</a:t>
            </a:r>
            <a:endParaRPr kumimoji="1" lang="en-US" altLang="ja-JP" sz="5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</p:txBody>
      </p:sp>
      <p:pic>
        <p:nvPicPr>
          <p:cNvPr id="90" name="図 89"/>
          <p:cNvPicPr>
            <a:picLocks noChangeAspect="1"/>
          </p:cNvPicPr>
          <p:nvPr/>
        </p:nvPicPr>
        <p:blipFill rotWithShape="1">
          <a:blip r:embed="rId2"/>
          <a:srcRect l="18898" t="78985" r="56381" b="7775"/>
          <a:stretch/>
        </p:blipFill>
        <p:spPr>
          <a:xfrm>
            <a:off x="2083597" y="1931476"/>
            <a:ext cx="1180913" cy="506004"/>
          </a:xfrm>
          <a:prstGeom prst="rect">
            <a:avLst/>
          </a:prstGeom>
        </p:spPr>
      </p:pic>
      <p:sp>
        <p:nvSpPr>
          <p:cNvPr id="91" name="正方形/長方形 90"/>
          <p:cNvSpPr/>
          <p:nvPr/>
        </p:nvSpPr>
        <p:spPr bwMode="auto">
          <a:xfrm>
            <a:off x="2203279" y="2029018"/>
            <a:ext cx="1068384" cy="355658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5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2141204" y="1999940"/>
            <a:ext cx="69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設計事務所名</a:t>
            </a:r>
            <a:endParaRPr kumimoji="1" lang="en-US" altLang="ja-JP" sz="4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住所</a:t>
            </a:r>
            <a:endParaRPr kumimoji="1" lang="en-US" altLang="ja-JP" sz="4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kumimoji="1" lang="en-US" altLang="ja-JP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TEL</a:t>
            </a:r>
            <a:r>
              <a:rPr kumimoji="1" lang="ja-JP" alt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：</a:t>
            </a:r>
            <a:endParaRPr kumimoji="1" lang="en-US" altLang="ja-JP" sz="4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kumimoji="1" lang="en-US" altLang="ja-JP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FAX</a:t>
            </a:r>
            <a:r>
              <a:rPr kumimoji="1" lang="ja-JP" altLang="en-US" sz="4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：</a:t>
            </a:r>
          </a:p>
        </p:txBody>
      </p:sp>
      <p:sp>
        <p:nvSpPr>
          <p:cNvPr id="93" name="正方形/長方形 92"/>
          <p:cNvSpPr/>
          <p:nvPr/>
        </p:nvSpPr>
        <p:spPr>
          <a:xfrm>
            <a:off x="2318744" y="2330584"/>
            <a:ext cx="948034" cy="663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 bwMode="auto">
          <a:xfrm>
            <a:off x="2134051" y="2276137"/>
            <a:ext cx="1130459" cy="16927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物件招待用コード：○○○○○</a:t>
            </a:r>
            <a:endParaRPr kumimoji="1" lang="en-US" altLang="ja-JP" sz="5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</p:txBody>
      </p:sp>
      <p:sp>
        <p:nvSpPr>
          <p:cNvPr id="95" name="正方形/長方形 94"/>
          <p:cNvSpPr/>
          <p:nvPr/>
        </p:nvSpPr>
        <p:spPr bwMode="auto">
          <a:xfrm>
            <a:off x="2777043" y="2298346"/>
            <a:ext cx="363539" cy="10871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98" name="正方形/長方形 97"/>
          <p:cNvSpPr/>
          <p:nvPr/>
        </p:nvSpPr>
        <p:spPr bwMode="auto">
          <a:xfrm>
            <a:off x="1379023" y="2258678"/>
            <a:ext cx="540187" cy="13146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cxnSp>
        <p:nvCxnSpPr>
          <p:cNvPr id="99" name="直線矢印コネクタ 98"/>
          <p:cNvCxnSpPr/>
          <p:nvPr/>
        </p:nvCxnSpPr>
        <p:spPr>
          <a:xfrm>
            <a:off x="2032857" y="2222813"/>
            <a:ext cx="158365" cy="0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図 99"/>
          <p:cNvPicPr>
            <a:picLocks noChangeAspect="1"/>
          </p:cNvPicPr>
          <p:nvPr/>
        </p:nvPicPr>
        <p:blipFill rotWithShape="1">
          <a:blip r:embed="rId2"/>
          <a:srcRect l="18898" t="17227" r="18897" b="73646"/>
          <a:stretch/>
        </p:blipFill>
        <p:spPr>
          <a:xfrm>
            <a:off x="526972" y="1568388"/>
            <a:ext cx="2971510" cy="348799"/>
          </a:xfrm>
          <a:prstGeom prst="rect">
            <a:avLst/>
          </a:prstGeom>
        </p:spPr>
      </p:pic>
      <p:sp>
        <p:nvSpPr>
          <p:cNvPr id="101" name="正方形/長方形 100"/>
          <p:cNvSpPr/>
          <p:nvPr/>
        </p:nvSpPr>
        <p:spPr bwMode="auto">
          <a:xfrm>
            <a:off x="1519367" y="1717783"/>
            <a:ext cx="446942" cy="13146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02" name="正方形/長方形 101"/>
          <p:cNvSpPr/>
          <p:nvPr/>
        </p:nvSpPr>
        <p:spPr bwMode="auto">
          <a:xfrm>
            <a:off x="1717750" y="1574829"/>
            <a:ext cx="1541921" cy="68817"/>
          </a:xfrm>
          <a:prstGeom prst="rect">
            <a:avLst/>
          </a:prstGeom>
          <a:solidFill>
            <a:srgbClr val="F7F7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kumimoji="1" lang="ja-JP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ログイン中</a:t>
            </a:r>
            <a:r>
              <a:rPr kumimoji="1" lang="en-US" altLang="ja-JP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kumimoji="1" lang="ja-JP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（招待される会社）：担当者名</a:t>
            </a:r>
            <a:endParaRPr kumimoji="1" lang="ja-JP" altLang="en-US" sz="5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3" name="直線矢印コネクタ 102"/>
          <p:cNvCxnSpPr/>
          <p:nvPr/>
        </p:nvCxnSpPr>
        <p:spPr>
          <a:xfrm>
            <a:off x="1724100" y="1855173"/>
            <a:ext cx="0" cy="152854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正方形/長方形 103"/>
          <p:cNvSpPr/>
          <p:nvPr/>
        </p:nvSpPr>
        <p:spPr>
          <a:xfrm>
            <a:off x="782653" y="2005300"/>
            <a:ext cx="1248551" cy="407983"/>
          </a:xfrm>
          <a:prstGeom prst="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図 104"/>
          <p:cNvPicPr>
            <a:picLocks noChangeAspect="1"/>
          </p:cNvPicPr>
          <p:nvPr/>
        </p:nvPicPr>
        <p:blipFill rotWithShape="1">
          <a:blip r:embed="rId3"/>
          <a:srcRect l="33854" t="45792" r="33905" b="41833"/>
          <a:stretch/>
        </p:blipFill>
        <p:spPr>
          <a:xfrm>
            <a:off x="908049" y="3662517"/>
            <a:ext cx="1450038" cy="445241"/>
          </a:xfrm>
          <a:prstGeom prst="rect">
            <a:avLst/>
          </a:prstGeom>
        </p:spPr>
      </p:pic>
      <p:sp>
        <p:nvSpPr>
          <p:cNvPr id="107" name="テキスト ボックス 106"/>
          <p:cNvSpPr txBox="1"/>
          <p:nvPr/>
        </p:nvSpPr>
        <p:spPr>
          <a:xfrm>
            <a:off x="698986" y="2885408"/>
            <a:ext cx="271399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>
                <a:solidFill>
                  <a:srgbClr val="0066FF"/>
                </a:solidFill>
                <a:latin typeface="+mj-ea"/>
              </a:rPr>
              <a:t>（招待する側）招待者を登録する</a:t>
            </a:r>
            <a:endParaRPr kumimoji="1" lang="ja-JP" altLang="en-US" sz="1000" b="1" dirty="0">
              <a:solidFill>
                <a:srgbClr val="0066FF"/>
              </a:solidFill>
              <a:latin typeface="+mj-ea"/>
            </a:endParaRPr>
          </a:p>
        </p:txBody>
      </p:sp>
      <p:sp>
        <p:nvSpPr>
          <p:cNvPr id="108" name="楕円 107"/>
          <p:cNvSpPr/>
          <p:nvPr/>
        </p:nvSpPr>
        <p:spPr>
          <a:xfrm>
            <a:off x="557896" y="2891658"/>
            <a:ext cx="197297" cy="197297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485351" y="2881368"/>
            <a:ext cx="34238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+mj-ea"/>
              </a:rPr>
              <a:t>２</a:t>
            </a:r>
            <a:endParaRPr kumimoji="1" lang="ja-JP" altLang="en-US" sz="1000" b="1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110" name="図 109"/>
          <p:cNvPicPr>
            <a:picLocks noChangeAspect="1"/>
          </p:cNvPicPr>
          <p:nvPr/>
        </p:nvPicPr>
        <p:blipFill rotWithShape="1">
          <a:blip r:embed="rId4"/>
          <a:srcRect l="15923" t="18117" r="15626" b="67869"/>
          <a:stretch/>
        </p:blipFill>
        <p:spPr>
          <a:xfrm>
            <a:off x="466791" y="3140025"/>
            <a:ext cx="2947541" cy="482718"/>
          </a:xfrm>
          <a:prstGeom prst="rect">
            <a:avLst/>
          </a:prstGeom>
        </p:spPr>
      </p:pic>
      <p:sp>
        <p:nvSpPr>
          <p:cNvPr id="111" name="正方形/長方形 110"/>
          <p:cNvSpPr/>
          <p:nvPr/>
        </p:nvSpPr>
        <p:spPr bwMode="auto">
          <a:xfrm>
            <a:off x="1955799" y="3146504"/>
            <a:ext cx="1218028" cy="69104"/>
          </a:xfrm>
          <a:prstGeom prst="rect">
            <a:avLst/>
          </a:prstGeom>
          <a:solidFill>
            <a:srgbClr val="F7F7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kumimoji="1" lang="ja-JP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ログイン中</a:t>
            </a:r>
            <a:r>
              <a:rPr kumimoji="1" lang="en-US" altLang="ja-JP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kumimoji="1" lang="ja-JP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設計</a:t>
            </a:r>
            <a:r>
              <a:rPr kumimoji="1"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事務所名：</a:t>
            </a:r>
            <a:r>
              <a:rPr kumimoji="1" lang="ja-JP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担当者名</a:t>
            </a:r>
            <a:endParaRPr kumimoji="1" lang="ja-JP" altLang="en-US" sz="5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2" name="正方形/長方形 111"/>
          <p:cNvSpPr/>
          <p:nvPr/>
        </p:nvSpPr>
        <p:spPr bwMode="auto">
          <a:xfrm>
            <a:off x="1829900" y="3302300"/>
            <a:ext cx="448461" cy="11169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13" name="正方形/長方形 112"/>
          <p:cNvSpPr/>
          <p:nvPr/>
        </p:nvSpPr>
        <p:spPr bwMode="auto">
          <a:xfrm>
            <a:off x="2417976" y="3445863"/>
            <a:ext cx="789594" cy="17840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cxnSp>
        <p:nvCxnSpPr>
          <p:cNvPr id="114" name="直線矢印コネクタ 113"/>
          <p:cNvCxnSpPr/>
          <p:nvPr/>
        </p:nvCxnSpPr>
        <p:spPr>
          <a:xfrm>
            <a:off x="1851501" y="3571943"/>
            <a:ext cx="0" cy="152854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図 114"/>
          <p:cNvPicPr>
            <a:picLocks noChangeAspect="1"/>
          </p:cNvPicPr>
          <p:nvPr/>
        </p:nvPicPr>
        <p:blipFill rotWithShape="1">
          <a:blip r:embed="rId4"/>
          <a:srcRect l="15923" t="37175" r="15626" b="56882"/>
          <a:stretch/>
        </p:blipFill>
        <p:spPr>
          <a:xfrm>
            <a:off x="465435" y="4185987"/>
            <a:ext cx="2947541" cy="204723"/>
          </a:xfrm>
          <a:prstGeom prst="rect">
            <a:avLst/>
          </a:prstGeom>
        </p:spPr>
      </p:pic>
      <p:sp>
        <p:nvSpPr>
          <p:cNvPr id="116" name="正方形/長方形 115"/>
          <p:cNvSpPr/>
          <p:nvPr/>
        </p:nvSpPr>
        <p:spPr bwMode="auto">
          <a:xfrm>
            <a:off x="505167" y="4304014"/>
            <a:ext cx="790531" cy="6910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（招待した会社名）</a:t>
            </a:r>
            <a:endParaRPr kumimoji="1" lang="ja-JP" altLang="en-US" sz="45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7" name="正方形/長方形 116"/>
          <p:cNvSpPr/>
          <p:nvPr/>
        </p:nvSpPr>
        <p:spPr bwMode="auto">
          <a:xfrm>
            <a:off x="2290154" y="4304014"/>
            <a:ext cx="522443" cy="6910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（招待登録した担当者）</a:t>
            </a:r>
            <a:endParaRPr kumimoji="1" lang="ja-JP" altLang="en-US" sz="45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8" name="正方形/長方形 117"/>
          <p:cNvSpPr/>
          <p:nvPr/>
        </p:nvSpPr>
        <p:spPr bwMode="auto">
          <a:xfrm>
            <a:off x="1388163" y="3866828"/>
            <a:ext cx="504812" cy="4592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○○○○○</a:t>
            </a:r>
            <a:endParaRPr kumimoji="1" lang="ja-JP" altLang="en-US" sz="5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9" name="正方形/長方形 118"/>
          <p:cNvSpPr/>
          <p:nvPr/>
        </p:nvSpPr>
        <p:spPr bwMode="auto">
          <a:xfrm>
            <a:off x="1340956" y="3833275"/>
            <a:ext cx="614843" cy="12546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cxnSp>
        <p:nvCxnSpPr>
          <p:cNvPr id="120" name="直線矢印コネクタ 119"/>
          <p:cNvCxnSpPr/>
          <p:nvPr/>
        </p:nvCxnSpPr>
        <p:spPr>
          <a:xfrm>
            <a:off x="1851501" y="4056340"/>
            <a:ext cx="0" cy="152854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正方形/長方形 120"/>
          <p:cNvSpPr/>
          <p:nvPr/>
        </p:nvSpPr>
        <p:spPr bwMode="auto">
          <a:xfrm>
            <a:off x="3703215" y="3123316"/>
            <a:ext cx="278362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 smtClean="0">
                <a:solidFill>
                  <a:schemeClr val="tx1"/>
                </a:solidFill>
                <a:latin typeface="+mn-ea"/>
              </a:rPr>
              <a:t>招待者リストに登録された会社は、次回以降</a:t>
            </a:r>
            <a:endParaRPr kumimoji="1" lang="en-US" altLang="ja-JP" sz="800" dirty="0" smtClean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800" dirty="0" smtClean="0">
                <a:solidFill>
                  <a:schemeClr val="tx1"/>
                </a:solidFill>
                <a:latin typeface="+mn-ea"/>
              </a:rPr>
              <a:t>物件招待のみで物件共有が可能となります。</a:t>
            </a:r>
            <a:endParaRPr kumimoji="1" lang="en-US" altLang="ja-JP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389523" y="8754237"/>
            <a:ext cx="460926" cy="249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98986" y="5680195"/>
            <a:ext cx="225242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0066FF"/>
                </a:solidFill>
                <a:latin typeface="+mj-ea"/>
              </a:rPr>
              <a:t>（招待する側）物件</a:t>
            </a:r>
            <a:r>
              <a:rPr kumimoji="1" lang="ja-JP" altLang="en-US" sz="1000" b="1" dirty="0" smtClean="0">
                <a:solidFill>
                  <a:srgbClr val="0066FF"/>
                </a:solidFill>
                <a:latin typeface="+mj-ea"/>
              </a:rPr>
              <a:t>を招待する</a:t>
            </a:r>
            <a:endParaRPr kumimoji="1" lang="ja-JP" altLang="en-US" sz="1000" b="1" dirty="0">
              <a:solidFill>
                <a:srgbClr val="0066FF"/>
              </a:solidFill>
              <a:latin typeface="+mj-ea"/>
            </a:endParaRPr>
          </a:p>
        </p:txBody>
      </p:sp>
      <p:sp>
        <p:nvSpPr>
          <p:cNvPr id="47" name="楕円 46"/>
          <p:cNvSpPr/>
          <p:nvPr/>
        </p:nvSpPr>
        <p:spPr>
          <a:xfrm>
            <a:off x="557896" y="5686445"/>
            <a:ext cx="197297" cy="197297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85351" y="5676155"/>
            <a:ext cx="34238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+mj-ea"/>
              </a:rPr>
              <a:t>３</a:t>
            </a: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 rotWithShape="1">
          <a:blip r:embed="rId5"/>
          <a:srcRect l="21562" t="35287" r="23333" b="57421"/>
          <a:stretch/>
        </p:blipFill>
        <p:spPr>
          <a:xfrm>
            <a:off x="535245" y="6349546"/>
            <a:ext cx="2821473" cy="298682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 bwMode="auto">
          <a:xfrm>
            <a:off x="817080" y="6365446"/>
            <a:ext cx="343018" cy="11169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grpSp>
        <p:nvGrpSpPr>
          <p:cNvPr id="51" name="グループ化 50"/>
          <p:cNvGrpSpPr/>
          <p:nvPr/>
        </p:nvGrpSpPr>
        <p:grpSpPr>
          <a:xfrm>
            <a:off x="507099" y="6637482"/>
            <a:ext cx="2849620" cy="410274"/>
            <a:chOff x="535246" y="5426841"/>
            <a:chExt cx="2849620" cy="410274"/>
          </a:xfrm>
        </p:grpSpPr>
        <p:pic>
          <p:nvPicPr>
            <p:cNvPr id="52" name="図 51"/>
            <p:cNvPicPr>
              <a:picLocks noChangeAspect="1"/>
            </p:cNvPicPr>
            <p:nvPr/>
          </p:nvPicPr>
          <p:blipFill rotWithShape="1">
            <a:blip r:embed="rId6"/>
            <a:srcRect l="15625" t="11328" r="17813" b="76693"/>
            <a:stretch/>
          </p:blipFill>
          <p:spPr>
            <a:xfrm>
              <a:off x="535246" y="5426841"/>
              <a:ext cx="2849620" cy="410274"/>
            </a:xfrm>
            <a:prstGeom prst="rect">
              <a:avLst/>
            </a:prstGeom>
          </p:spPr>
        </p:pic>
        <p:sp>
          <p:nvSpPr>
            <p:cNvPr id="53" name="正方形/長方形 52"/>
            <p:cNvSpPr/>
            <p:nvPr/>
          </p:nvSpPr>
          <p:spPr bwMode="auto">
            <a:xfrm>
              <a:off x="799064" y="5742694"/>
              <a:ext cx="657202" cy="69104"/>
            </a:xfrm>
            <a:prstGeom prst="rect">
              <a:avLst/>
            </a:prstGeom>
            <a:solidFill>
              <a:srgbClr val="FFFF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4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（招待した会社名）</a:t>
              </a:r>
              <a:endParaRPr kumimoji="1" lang="ja-JP" alt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4" name="正方形/長方形 53"/>
            <p:cNvSpPr/>
            <p:nvPr/>
          </p:nvSpPr>
          <p:spPr bwMode="auto">
            <a:xfrm>
              <a:off x="2506591" y="5740887"/>
              <a:ext cx="522443" cy="69104"/>
            </a:xfrm>
            <a:prstGeom prst="rect">
              <a:avLst/>
            </a:prstGeom>
            <a:solidFill>
              <a:srgbClr val="FFFF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4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（招待登録した担当者）</a:t>
              </a:r>
              <a:endParaRPr kumimoji="1" lang="ja-JP" alt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55" name="正方形/長方形 54"/>
          <p:cNvSpPr/>
          <p:nvPr/>
        </p:nvSpPr>
        <p:spPr bwMode="auto">
          <a:xfrm>
            <a:off x="557290" y="6925963"/>
            <a:ext cx="207277" cy="11169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1851501" y="6542057"/>
            <a:ext cx="0" cy="152854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676322" y="7564779"/>
            <a:ext cx="288754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0066FF"/>
                </a:solidFill>
                <a:latin typeface="+mj-ea"/>
              </a:rPr>
              <a:t>（招待される側）招待</a:t>
            </a:r>
            <a:r>
              <a:rPr kumimoji="1" lang="ja-JP" altLang="en-US" sz="1000" b="1" dirty="0" smtClean="0">
                <a:solidFill>
                  <a:srgbClr val="0066FF"/>
                </a:solidFill>
                <a:latin typeface="+mj-ea"/>
              </a:rPr>
              <a:t>された物件を確認する</a:t>
            </a:r>
            <a:endParaRPr kumimoji="1" lang="ja-JP" altLang="en-US" sz="1000" b="1" dirty="0">
              <a:solidFill>
                <a:srgbClr val="0066FF"/>
              </a:solidFill>
              <a:latin typeface="+mj-ea"/>
            </a:endParaRPr>
          </a:p>
        </p:txBody>
      </p:sp>
      <p:sp>
        <p:nvSpPr>
          <p:cNvPr id="63" name="楕円 62"/>
          <p:cNvSpPr/>
          <p:nvPr/>
        </p:nvSpPr>
        <p:spPr>
          <a:xfrm>
            <a:off x="550472" y="7578649"/>
            <a:ext cx="197297" cy="197297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77927" y="7568359"/>
            <a:ext cx="34238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+mj-ea"/>
              </a:rPr>
              <a:t>４</a:t>
            </a:r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7"/>
          <a:srcRect l="18958" t="29463" r="22457" b="60772"/>
          <a:stretch/>
        </p:blipFill>
        <p:spPr>
          <a:xfrm>
            <a:off x="413879" y="8157183"/>
            <a:ext cx="2958191" cy="394435"/>
          </a:xfrm>
          <a:prstGeom prst="rect">
            <a:avLst/>
          </a:prstGeom>
        </p:spPr>
      </p:pic>
      <p:sp>
        <p:nvSpPr>
          <p:cNvPr id="66" name="正方形/長方形 65"/>
          <p:cNvSpPr/>
          <p:nvPr/>
        </p:nvSpPr>
        <p:spPr bwMode="auto">
          <a:xfrm>
            <a:off x="2887477" y="8393632"/>
            <a:ext cx="343018" cy="11169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67" name="正方形/長方形 66"/>
          <p:cNvSpPr/>
          <p:nvPr/>
        </p:nvSpPr>
        <p:spPr bwMode="auto">
          <a:xfrm>
            <a:off x="1623944" y="8390457"/>
            <a:ext cx="573087" cy="124952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（招待を行った会社）</a:t>
            </a:r>
            <a:endParaRPr kumimoji="1" lang="en-US" altLang="ja-JP" sz="450" dirty="0" smtClean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（招待を行った担当者）</a:t>
            </a:r>
            <a:endParaRPr kumimoji="1" lang="ja-JP" altLang="en-US" sz="45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 rotWithShape="1">
          <a:blip r:embed="rId8"/>
          <a:srcRect l="18542" t="27195" r="41340" b="68489"/>
          <a:stretch/>
        </p:blipFill>
        <p:spPr>
          <a:xfrm>
            <a:off x="553632" y="7808521"/>
            <a:ext cx="2731212" cy="235030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 rotWithShape="1">
          <a:blip r:embed="rId8"/>
          <a:srcRect l="19850" t="36125" r="70745" b="60676"/>
          <a:stretch/>
        </p:blipFill>
        <p:spPr>
          <a:xfrm>
            <a:off x="600007" y="8029943"/>
            <a:ext cx="640255" cy="174200"/>
          </a:xfrm>
          <a:prstGeom prst="rect">
            <a:avLst/>
          </a:prstGeom>
        </p:spPr>
      </p:pic>
      <p:sp>
        <p:nvSpPr>
          <p:cNvPr id="70" name="正方形/長方形 69"/>
          <p:cNvSpPr/>
          <p:nvPr/>
        </p:nvSpPr>
        <p:spPr bwMode="auto">
          <a:xfrm>
            <a:off x="582199" y="8061640"/>
            <a:ext cx="600999" cy="11924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cxnSp>
        <p:nvCxnSpPr>
          <p:cNvPr id="73" name="直線矢印コネクタ 72"/>
          <p:cNvCxnSpPr/>
          <p:nvPr/>
        </p:nvCxnSpPr>
        <p:spPr>
          <a:xfrm>
            <a:off x="1819372" y="8104458"/>
            <a:ext cx="0" cy="152854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図 73"/>
          <p:cNvPicPr>
            <a:picLocks noChangeAspect="1"/>
          </p:cNvPicPr>
          <p:nvPr/>
        </p:nvPicPr>
        <p:blipFill rotWithShape="1">
          <a:blip r:embed="rId9"/>
          <a:srcRect l="15627" t="62670" r="16766" b="29963"/>
          <a:stretch/>
        </p:blipFill>
        <p:spPr>
          <a:xfrm>
            <a:off x="710797" y="8904783"/>
            <a:ext cx="2571495" cy="224167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 rotWithShape="1">
          <a:blip r:embed="rId10"/>
          <a:srcRect l="15768" t="73766" r="16625" b="18721"/>
          <a:stretch/>
        </p:blipFill>
        <p:spPr>
          <a:xfrm>
            <a:off x="3962987" y="8909863"/>
            <a:ext cx="2571495" cy="228600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 rotWithShape="1">
          <a:blip r:embed="rId9"/>
          <a:srcRect l="15627" t="16064" r="16766" b="78580"/>
          <a:stretch/>
        </p:blipFill>
        <p:spPr>
          <a:xfrm>
            <a:off x="711650" y="8739951"/>
            <a:ext cx="2571495" cy="162965"/>
          </a:xfrm>
          <a:prstGeom prst="rect">
            <a:avLst/>
          </a:prstGeom>
        </p:spPr>
      </p:pic>
      <p:cxnSp>
        <p:nvCxnSpPr>
          <p:cNvPr id="77" name="直線矢印コネクタ 76"/>
          <p:cNvCxnSpPr/>
          <p:nvPr/>
        </p:nvCxnSpPr>
        <p:spPr>
          <a:xfrm>
            <a:off x="3277739" y="9006104"/>
            <a:ext cx="665441" cy="0"/>
          </a:xfrm>
          <a:prstGeom prst="straightConnector1">
            <a:avLst/>
          </a:prstGeom>
          <a:ln>
            <a:solidFill>
              <a:srgbClr val="ED7D3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正方形/長方形 77"/>
          <p:cNvSpPr/>
          <p:nvPr/>
        </p:nvSpPr>
        <p:spPr bwMode="auto">
          <a:xfrm>
            <a:off x="3208788" y="8726382"/>
            <a:ext cx="803342" cy="33855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招待物件</a:t>
            </a:r>
            <a:endParaRPr kumimoji="1" lang="en-US" altLang="ja-JP" sz="800" b="1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共有</a:t>
            </a:r>
            <a:endParaRPr kumimoji="1" lang="en-US" altLang="ja-JP" sz="800" b="1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9" name="図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826" y="9164114"/>
            <a:ext cx="145240" cy="133137"/>
          </a:xfrm>
          <a:prstGeom prst="rect">
            <a:avLst/>
          </a:prstGeom>
        </p:spPr>
      </p:pic>
      <p:pic>
        <p:nvPicPr>
          <p:cNvPr id="80" name="図 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9886" y="9185709"/>
            <a:ext cx="145241" cy="129103"/>
          </a:xfrm>
          <a:prstGeom prst="rect">
            <a:avLst/>
          </a:prstGeom>
        </p:spPr>
      </p:pic>
      <p:sp>
        <p:nvSpPr>
          <p:cNvPr id="81" name="正方形/長方形 80"/>
          <p:cNvSpPr/>
          <p:nvPr/>
        </p:nvSpPr>
        <p:spPr bwMode="auto">
          <a:xfrm>
            <a:off x="840855" y="9145889"/>
            <a:ext cx="1313684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：招待された物件</a:t>
            </a:r>
            <a:endParaRPr kumimoji="1" lang="en-US" altLang="ja-JP" sz="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正方形/長方形 95"/>
          <p:cNvSpPr/>
          <p:nvPr/>
        </p:nvSpPr>
        <p:spPr bwMode="auto">
          <a:xfrm>
            <a:off x="4067423" y="9159430"/>
            <a:ext cx="1313684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：招待した物件</a:t>
            </a:r>
            <a:endParaRPr kumimoji="1" lang="en-US" altLang="ja-JP" sz="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7" name="図 96"/>
          <p:cNvPicPr>
            <a:picLocks noChangeAspect="1"/>
          </p:cNvPicPr>
          <p:nvPr/>
        </p:nvPicPr>
        <p:blipFill rotWithShape="1">
          <a:blip r:embed="rId10"/>
          <a:srcRect l="15768" t="54531" r="16625" b="39378"/>
          <a:stretch/>
        </p:blipFill>
        <p:spPr>
          <a:xfrm>
            <a:off x="3962986" y="8736584"/>
            <a:ext cx="2571495" cy="185331"/>
          </a:xfrm>
          <a:prstGeom prst="rect">
            <a:avLst/>
          </a:prstGeom>
        </p:spPr>
      </p:pic>
      <p:cxnSp>
        <p:nvCxnSpPr>
          <p:cNvPr id="122" name="直線矢印コネクタ 121"/>
          <p:cNvCxnSpPr/>
          <p:nvPr/>
        </p:nvCxnSpPr>
        <p:spPr>
          <a:xfrm>
            <a:off x="1820696" y="8565907"/>
            <a:ext cx="0" cy="152854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正方形/長方形 122"/>
          <p:cNvSpPr/>
          <p:nvPr/>
        </p:nvSpPr>
        <p:spPr bwMode="auto">
          <a:xfrm>
            <a:off x="3703215" y="5941438"/>
            <a:ext cx="278362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>
                <a:solidFill>
                  <a:schemeClr val="tx1"/>
                </a:solidFill>
                <a:latin typeface="+mn-ea"/>
              </a:rPr>
              <a:t>物件</a:t>
            </a:r>
            <a:r>
              <a:rPr kumimoji="1" lang="ja-JP" altLang="en-US" sz="800" dirty="0" smtClean="0">
                <a:solidFill>
                  <a:schemeClr val="tx1"/>
                </a:solidFill>
                <a:latin typeface="+mn-ea"/>
              </a:rPr>
              <a:t>一覧より招待したい物件を選択、</a:t>
            </a:r>
            <a:endParaRPr kumimoji="1" lang="en-US" altLang="ja-JP" sz="800" dirty="0" smtClean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  <a:latin typeface="+mn-ea"/>
              </a:rPr>
              <a:t>物件</a:t>
            </a:r>
            <a:r>
              <a:rPr kumimoji="1" lang="ja-JP" altLang="en-US" sz="800" dirty="0" smtClean="0">
                <a:solidFill>
                  <a:schemeClr val="tx1"/>
                </a:solidFill>
                <a:latin typeface="+mn-ea"/>
              </a:rPr>
              <a:t>招待の</a:t>
            </a:r>
            <a:r>
              <a:rPr kumimoji="1" lang="en-US" altLang="ja-JP" sz="800" dirty="0" smtClean="0">
                <a:solidFill>
                  <a:schemeClr val="tx1"/>
                </a:solidFill>
                <a:latin typeface="+mn-ea"/>
              </a:rPr>
              <a:t>『</a:t>
            </a:r>
            <a:r>
              <a:rPr kumimoji="1" lang="ja-JP" altLang="en-US" sz="800" dirty="0" smtClean="0">
                <a:solidFill>
                  <a:schemeClr val="tx1"/>
                </a:solidFill>
                <a:latin typeface="+mn-ea"/>
              </a:rPr>
              <a:t>招待する</a:t>
            </a:r>
            <a:r>
              <a:rPr kumimoji="1" lang="en-US" altLang="ja-JP" sz="800" dirty="0" smtClean="0">
                <a:solidFill>
                  <a:schemeClr val="tx1"/>
                </a:solidFill>
                <a:latin typeface="+mn-ea"/>
              </a:rPr>
              <a:t>』</a:t>
            </a:r>
            <a:r>
              <a:rPr kumimoji="1" lang="ja-JP" altLang="en-US" sz="800" dirty="0">
                <a:solidFill>
                  <a:schemeClr val="tx1"/>
                </a:solidFill>
                <a:latin typeface="+mn-ea"/>
              </a:rPr>
              <a:t>より、</a:t>
            </a:r>
            <a:endParaRPr kumimoji="1" lang="en-US" altLang="ja-JP" sz="800" dirty="0" smtClean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sz="800" dirty="0" smtClean="0">
                <a:solidFill>
                  <a:schemeClr val="tx1"/>
                </a:solidFill>
                <a:latin typeface="+mn-ea"/>
              </a:rPr>
              <a:t>招待したい会社を選択します。</a:t>
            </a:r>
            <a:endParaRPr kumimoji="1" lang="en-US" altLang="ja-JP" sz="8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24" name="直線矢印コネクタ 123"/>
          <p:cNvCxnSpPr/>
          <p:nvPr/>
        </p:nvCxnSpPr>
        <p:spPr>
          <a:xfrm>
            <a:off x="3143392" y="9064936"/>
            <a:ext cx="0" cy="2193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正方形/長方形 124"/>
          <p:cNvSpPr/>
          <p:nvPr/>
        </p:nvSpPr>
        <p:spPr bwMode="auto">
          <a:xfrm>
            <a:off x="2801026" y="9273304"/>
            <a:ext cx="902189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検査申請等へ</a:t>
            </a:r>
            <a:endParaRPr kumimoji="1" lang="en-US" altLang="ja-JP" sz="800" b="1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6" name="図 125"/>
          <p:cNvPicPr>
            <a:picLocks noChangeAspect="1"/>
          </p:cNvPicPr>
          <p:nvPr/>
        </p:nvPicPr>
        <p:blipFill rotWithShape="1">
          <a:blip r:embed="rId10"/>
          <a:srcRect l="15768" t="73766" r="16625" b="18721"/>
          <a:stretch/>
        </p:blipFill>
        <p:spPr>
          <a:xfrm>
            <a:off x="653457" y="5978980"/>
            <a:ext cx="2571495" cy="228600"/>
          </a:xfrm>
          <a:prstGeom prst="rect">
            <a:avLst/>
          </a:prstGeom>
        </p:spPr>
      </p:pic>
      <p:sp>
        <p:nvSpPr>
          <p:cNvPr id="127" name="正方形/長方形 126"/>
          <p:cNvSpPr/>
          <p:nvPr/>
        </p:nvSpPr>
        <p:spPr bwMode="auto">
          <a:xfrm>
            <a:off x="2951407" y="6024217"/>
            <a:ext cx="256163" cy="13598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cxnSp>
        <p:nvCxnSpPr>
          <p:cNvPr id="128" name="直線矢印コネクタ 127"/>
          <p:cNvCxnSpPr/>
          <p:nvPr/>
        </p:nvCxnSpPr>
        <p:spPr>
          <a:xfrm>
            <a:off x="1851501" y="6212592"/>
            <a:ext cx="0" cy="152854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正方形/長方形 128"/>
          <p:cNvSpPr/>
          <p:nvPr/>
        </p:nvSpPr>
        <p:spPr bwMode="auto">
          <a:xfrm>
            <a:off x="1471050" y="6057656"/>
            <a:ext cx="458103" cy="6910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（招待する物件名）</a:t>
            </a:r>
            <a:endParaRPr kumimoji="1" lang="ja-JP" altLang="en-US" sz="45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0" name="正方形/長方形 129"/>
          <p:cNvSpPr/>
          <p:nvPr/>
        </p:nvSpPr>
        <p:spPr bwMode="auto">
          <a:xfrm>
            <a:off x="2188307" y="5999941"/>
            <a:ext cx="219240" cy="189295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45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1" name="正方形/長方形 130"/>
          <p:cNvSpPr/>
          <p:nvPr/>
        </p:nvSpPr>
        <p:spPr bwMode="auto">
          <a:xfrm>
            <a:off x="2493169" y="6064184"/>
            <a:ext cx="322124" cy="134263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45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2" name="正方形/長方形 131"/>
          <p:cNvSpPr/>
          <p:nvPr/>
        </p:nvSpPr>
        <p:spPr bwMode="auto">
          <a:xfrm>
            <a:off x="5498222" y="8926077"/>
            <a:ext cx="219240" cy="189295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45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3" name="正方形/長方形 132"/>
          <p:cNvSpPr/>
          <p:nvPr/>
        </p:nvSpPr>
        <p:spPr bwMode="auto">
          <a:xfrm>
            <a:off x="5803084" y="8990320"/>
            <a:ext cx="322124" cy="134263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45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4" name="正方形/長方形 133"/>
          <p:cNvSpPr/>
          <p:nvPr/>
        </p:nvSpPr>
        <p:spPr bwMode="auto">
          <a:xfrm>
            <a:off x="2245094" y="8924276"/>
            <a:ext cx="219240" cy="189295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45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5" name="正方形/長方形 134"/>
          <p:cNvSpPr/>
          <p:nvPr/>
        </p:nvSpPr>
        <p:spPr bwMode="auto">
          <a:xfrm>
            <a:off x="2549956" y="8988519"/>
            <a:ext cx="322124" cy="134263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45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705043" y="8912598"/>
            <a:ext cx="2578102" cy="20836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正方形/長方形 136"/>
          <p:cNvSpPr/>
          <p:nvPr/>
        </p:nvSpPr>
        <p:spPr>
          <a:xfrm>
            <a:off x="3951347" y="8915295"/>
            <a:ext cx="2578102" cy="20836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正方形/長方形 137"/>
          <p:cNvSpPr/>
          <p:nvPr/>
        </p:nvSpPr>
        <p:spPr bwMode="auto">
          <a:xfrm>
            <a:off x="3703215" y="6832312"/>
            <a:ext cx="125931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 smtClean="0">
                <a:solidFill>
                  <a:schemeClr val="tx1"/>
                </a:solidFill>
                <a:latin typeface="+mn-ea"/>
              </a:rPr>
              <a:t>これで物件招待完了！</a:t>
            </a:r>
            <a:endParaRPr kumimoji="1" lang="en-US" altLang="ja-JP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9" name="角丸四角形 138"/>
          <p:cNvSpPr/>
          <p:nvPr/>
        </p:nvSpPr>
        <p:spPr>
          <a:xfrm>
            <a:off x="296377" y="5055968"/>
            <a:ext cx="1288891" cy="293500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正方形/長方形 139"/>
          <p:cNvSpPr/>
          <p:nvPr/>
        </p:nvSpPr>
        <p:spPr bwMode="auto">
          <a:xfrm>
            <a:off x="269095" y="5091198"/>
            <a:ext cx="1340974" cy="2539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物件招待</a:t>
            </a:r>
            <a:endParaRPr kumimoji="1" lang="en-US" altLang="ja-JP" sz="105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1" name="正方形/長方形 140"/>
          <p:cNvSpPr/>
          <p:nvPr/>
        </p:nvSpPr>
        <p:spPr bwMode="auto">
          <a:xfrm>
            <a:off x="3703215" y="7930136"/>
            <a:ext cx="2783627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 smtClean="0">
                <a:solidFill>
                  <a:schemeClr val="tx1"/>
                </a:solidFill>
                <a:latin typeface="+mn-ea"/>
              </a:rPr>
              <a:t>招待された側の物件一覧に、招待物件が共有されます。</a:t>
            </a:r>
            <a:endParaRPr kumimoji="1" lang="en-US" altLang="ja-JP" sz="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3443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534</Words>
  <Application>Microsoft Office PowerPoint</Application>
  <PresentationFormat>A4 210 x 297 mm</PresentationFormat>
  <Paragraphs>69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HG丸ｺﾞｼｯｸM-PRO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澤出 真希</dc:creator>
  <cp:lastModifiedBy>澤出 真希</cp:lastModifiedBy>
  <cp:revision>11</cp:revision>
  <dcterms:created xsi:type="dcterms:W3CDTF">2025-01-10T06:44:12Z</dcterms:created>
  <dcterms:modified xsi:type="dcterms:W3CDTF">2025-01-11T00:57:47Z</dcterms:modified>
</cp:coreProperties>
</file>