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sldIdLst>
    <p:sldId id="307" r:id="rId2"/>
    <p:sldId id="276" r:id="rId3"/>
    <p:sldId id="273" r:id="rId4"/>
    <p:sldId id="274" r:id="rId5"/>
  </p:sldIdLst>
  <p:sldSz cx="6858000" cy="323992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EDA TETSU" initials="UT" lastIdx="8" clrIdx="0">
    <p:extLst>
      <p:ext uri="{19B8F6BF-5375-455C-9EA6-DF929625EA0E}">
        <p15:presenceInfo xmlns:p15="http://schemas.microsoft.com/office/powerpoint/2012/main" userId="151f42fa26436505" providerId="Windows Live"/>
      </p:ext>
    </p:extLst>
  </p:cmAuthor>
  <p:cmAuthor id="2" name="Satoshi Kinoshita (SAKN)" initials="SK(" lastIdx="10" clrIdx="1">
    <p:extLst>
      <p:ext uri="{19B8F6BF-5375-455C-9EA6-DF929625EA0E}">
        <p15:presenceInfo xmlns:p15="http://schemas.microsoft.com/office/powerpoint/2012/main" userId="S::sakn@demant.com::19d60b02-f772-4cb6-a22f-f51978fd0e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4B18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33" autoAdjust="0"/>
    <p:restoredTop sz="94660"/>
  </p:normalViewPr>
  <p:slideViewPr>
    <p:cSldViewPr snapToGrid="0">
      <p:cViewPr>
        <p:scale>
          <a:sx n="125" d="100"/>
          <a:sy n="125" d="100"/>
        </p:scale>
        <p:origin x="547" y="-115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EDA TETSU" userId="151f42fa26436505" providerId="LiveId" clId="{A7C318C2-930E-4150-A9A7-DD596115BDCC}"/>
    <pc:docChg chg="custSel modSld">
      <pc:chgData name="UEDA TETSU" userId="151f42fa26436505" providerId="LiveId" clId="{A7C318C2-930E-4150-A9A7-DD596115BDCC}" dt="2023-08-30T14:26:33.271" v="264" actId="207"/>
      <pc:docMkLst>
        <pc:docMk/>
      </pc:docMkLst>
      <pc:sldChg chg="modSp mod">
        <pc:chgData name="UEDA TETSU" userId="151f42fa26436505" providerId="LiveId" clId="{A7C318C2-930E-4150-A9A7-DD596115BDCC}" dt="2023-08-30T09:11:43.492" v="202" actId="20577"/>
        <pc:sldMkLst>
          <pc:docMk/>
          <pc:sldMk cId="3509641692" sldId="273"/>
        </pc:sldMkLst>
        <pc:spChg chg="mod">
          <ac:chgData name="UEDA TETSU" userId="151f42fa26436505" providerId="LiveId" clId="{A7C318C2-930E-4150-A9A7-DD596115BDCC}" dt="2023-08-30T09:11:43.492" v="202" actId="20577"/>
          <ac:spMkLst>
            <pc:docMk/>
            <pc:sldMk cId="3509641692" sldId="273"/>
            <ac:spMk id="57" creationId="{FEFB9035-5EEF-3136-81A7-C9598E75B61F}"/>
          </ac:spMkLst>
        </pc:spChg>
      </pc:sldChg>
      <pc:sldChg chg="addSp delSp modSp mod modCm">
        <pc:chgData name="UEDA TETSU" userId="151f42fa26436505" providerId="LiveId" clId="{A7C318C2-930E-4150-A9A7-DD596115BDCC}" dt="2023-08-30T14:24:30.682" v="242" actId="20577"/>
        <pc:sldMkLst>
          <pc:docMk/>
          <pc:sldMk cId="4142069200" sldId="274"/>
        </pc:sldMkLst>
        <pc:spChg chg="add mod">
          <ac:chgData name="UEDA TETSU" userId="151f42fa26436505" providerId="LiveId" clId="{A7C318C2-930E-4150-A9A7-DD596115BDCC}" dt="2023-08-30T08:26:32.837" v="157" actId="1036"/>
          <ac:spMkLst>
            <pc:docMk/>
            <pc:sldMk cId="4142069200" sldId="274"/>
            <ac:spMk id="2" creationId="{67DF4FD6-84FA-126E-BF68-E45476F032F9}"/>
          </ac:spMkLst>
        </pc:spChg>
        <pc:spChg chg="add mod">
          <ac:chgData name="UEDA TETSU" userId="151f42fa26436505" providerId="LiveId" clId="{A7C318C2-930E-4150-A9A7-DD596115BDCC}" dt="2023-08-30T08:26:32.837" v="157" actId="1036"/>
          <ac:spMkLst>
            <pc:docMk/>
            <pc:sldMk cId="4142069200" sldId="274"/>
            <ac:spMk id="3" creationId="{CDF0BE8D-92D5-F729-3A9F-33CE332BB8BD}"/>
          </ac:spMkLst>
        </pc:spChg>
        <pc:spChg chg="add mod">
          <ac:chgData name="UEDA TETSU" userId="151f42fa26436505" providerId="LiveId" clId="{A7C318C2-930E-4150-A9A7-DD596115BDCC}" dt="2023-08-30T08:26:32.837" v="157" actId="1036"/>
          <ac:spMkLst>
            <pc:docMk/>
            <pc:sldMk cId="4142069200" sldId="274"/>
            <ac:spMk id="5" creationId="{6D8C123A-BBB8-5DDF-C27A-9C5EBCCE7F24}"/>
          </ac:spMkLst>
        </pc:spChg>
        <pc:spChg chg="add mod">
          <ac:chgData name="UEDA TETSU" userId="151f42fa26436505" providerId="LiveId" clId="{A7C318C2-930E-4150-A9A7-DD596115BDCC}" dt="2023-08-30T08:26:32.837" v="157" actId="1036"/>
          <ac:spMkLst>
            <pc:docMk/>
            <pc:sldMk cId="4142069200" sldId="274"/>
            <ac:spMk id="8" creationId="{B35F7283-C567-79AE-3E2E-8F63DF4A7BA3}"/>
          </ac:spMkLst>
        </pc:spChg>
        <pc:spChg chg="mod">
          <ac:chgData name="UEDA TETSU" userId="151f42fa26436505" providerId="LiveId" clId="{A7C318C2-930E-4150-A9A7-DD596115BDCC}" dt="2023-08-30T14:21:31.488" v="221" actId="207"/>
          <ac:spMkLst>
            <pc:docMk/>
            <pc:sldMk cId="4142069200" sldId="274"/>
            <ac:spMk id="17" creationId="{EBEDDF70-879D-E9D0-499D-1D529243FCF7}"/>
          </ac:spMkLst>
        </pc:spChg>
        <pc:spChg chg="mod">
          <ac:chgData name="UEDA TETSU" userId="151f42fa26436505" providerId="LiveId" clId="{A7C318C2-930E-4150-A9A7-DD596115BDCC}" dt="2023-08-30T14:24:30.682" v="242" actId="20577"/>
          <ac:spMkLst>
            <pc:docMk/>
            <pc:sldMk cId="4142069200" sldId="274"/>
            <ac:spMk id="33" creationId="{9AADC832-2C9F-BE1A-E3B3-33A3BA75F86D}"/>
          </ac:spMkLst>
        </pc:spChg>
        <pc:spChg chg="del">
          <ac:chgData name="UEDA TETSU" userId="151f42fa26436505" providerId="LiveId" clId="{A7C318C2-930E-4150-A9A7-DD596115BDCC}" dt="2023-08-30T08:26:15.391" v="0" actId="478"/>
          <ac:spMkLst>
            <pc:docMk/>
            <pc:sldMk cId="4142069200" sldId="274"/>
            <ac:spMk id="63" creationId="{877B4E50-672E-C2A8-6831-8C289FE7C14C}"/>
          </ac:spMkLst>
        </pc:spChg>
        <pc:spChg chg="del">
          <ac:chgData name="UEDA TETSU" userId="151f42fa26436505" providerId="LiveId" clId="{A7C318C2-930E-4150-A9A7-DD596115BDCC}" dt="2023-08-30T08:26:15.391" v="0" actId="478"/>
          <ac:spMkLst>
            <pc:docMk/>
            <pc:sldMk cId="4142069200" sldId="274"/>
            <ac:spMk id="10240" creationId="{C6E09443-63FE-0861-B09E-0350EFB111CA}"/>
          </ac:spMkLst>
        </pc:spChg>
        <pc:spChg chg="del">
          <ac:chgData name="UEDA TETSU" userId="151f42fa26436505" providerId="LiveId" clId="{A7C318C2-930E-4150-A9A7-DD596115BDCC}" dt="2023-08-30T08:26:15.391" v="0" actId="478"/>
          <ac:spMkLst>
            <pc:docMk/>
            <pc:sldMk cId="4142069200" sldId="274"/>
            <ac:spMk id="10241" creationId="{C82F1BB7-F893-A1C5-FC3D-0D988434DADB}"/>
          </ac:spMkLst>
        </pc:spChg>
        <pc:spChg chg="del">
          <ac:chgData name="UEDA TETSU" userId="151f42fa26436505" providerId="LiveId" clId="{A7C318C2-930E-4150-A9A7-DD596115BDCC}" dt="2023-08-30T08:26:15.391" v="0" actId="478"/>
          <ac:spMkLst>
            <pc:docMk/>
            <pc:sldMk cId="4142069200" sldId="274"/>
            <ac:spMk id="10242" creationId="{3E97E827-EEEE-3B56-F399-F5863DEA22C2}"/>
          </ac:spMkLst>
        </pc:spChg>
        <pc:graphicFrameChg chg="modGraphic">
          <ac:chgData name="UEDA TETSU" userId="151f42fa26436505" providerId="LiveId" clId="{A7C318C2-930E-4150-A9A7-DD596115BDCC}" dt="2023-08-30T14:20:25.629" v="211" actId="207"/>
          <ac:graphicFrameMkLst>
            <pc:docMk/>
            <pc:sldMk cId="4142069200" sldId="274"/>
            <ac:graphicFrameMk id="7" creationId="{DC725C60-846F-88FF-6544-A62DB0D86F9E}"/>
          </ac:graphicFrameMkLst>
        </pc:graphicFrameChg>
      </pc:sldChg>
      <pc:sldChg chg="modSp mod modCm">
        <pc:chgData name="UEDA TETSU" userId="151f42fa26436505" providerId="LiveId" clId="{A7C318C2-930E-4150-A9A7-DD596115BDCC}" dt="2023-08-30T09:10:21.651" v="194" actId="207"/>
        <pc:sldMkLst>
          <pc:docMk/>
          <pc:sldMk cId="3480740534" sldId="276"/>
        </pc:sldMkLst>
        <pc:spChg chg="mod">
          <ac:chgData name="UEDA TETSU" userId="151f42fa26436505" providerId="LiveId" clId="{A7C318C2-930E-4150-A9A7-DD596115BDCC}" dt="2023-08-30T09:08:01.746" v="163" actId="207"/>
          <ac:spMkLst>
            <pc:docMk/>
            <pc:sldMk cId="3480740534" sldId="276"/>
            <ac:spMk id="17" creationId="{0CB4AEAE-A39A-419F-00E1-71A456A50757}"/>
          </ac:spMkLst>
        </pc:spChg>
        <pc:spChg chg="mod">
          <ac:chgData name="UEDA TETSU" userId="151f42fa26436505" providerId="LiveId" clId="{A7C318C2-930E-4150-A9A7-DD596115BDCC}" dt="2023-08-30T09:08:24.223" v="173" actId="207"/>
          <ac:spMkLst>
            <pc:docMk/>
            <pc:sldMk cId="3480740534" sldId="276"/>
            <ac:spMk id="18" creationId="{1D7F7BF7-C1F1-E915-6107-431B3952446B}"/>
          </ac:spMkLst>
        </pc:spChg>
        <pc:spChg chg="mod">
          <ac:chgData name="UEDA TETSU" userId="151f42fa26436505" providerId="LiveId" clId="{A7C318C2-930E-4150-A9A7-DD596115BDCC}" dt="2023-08-30T09:10:21.651" v="194" actId="207"/>
          <ac:spMkLst>
            <pc:docMk/>
            <pc:sldMk cId="3480740534" sldId="276"/>
            <ac:spMk id="55" creationId="{E284B304-C97B-F21C-68DC-59F3CFD0375F}"/>
          </ac:spMkLst>
        </pc:spChg>
        <pc:spChg chg="mod">
          <ac:chgData name="UEDA TETSU" userId="151f42fa26436505" providerId="LiveId" clId="{A7C318C2-930E-4150-A9A7-DD596115BDCC}" dt="2023-08-30T09:09:42.579" v="181" actId="207"/>
          <ac:spMkLst>
            <pc:docMk/>
            <pc:sldMk cId="3480740534" sldId="276"/>
            <ac:spMk id="56" creationId="{6D4242A3-BA75-E040-E970-9B3EB643CCBE}"/>
          </ac:spMkLst>
        </pc:spChg>
      </pc:sldChg>
      <pc:sldChg chg="modSp mod">
        <pc:chgData name="UEDA TETSU" userId="151f42fa26436505" providerId="LiveId" clId="{A7C318C2-930E-4150-A9A7-DD596115BDCC}" dt="2023-08-30T14:26:33.271" v="264" actId="207"/>
        <pc:sldMkLst>
          <pc:docMk/>
          <pc:sldMk cId="3281635471" sldId="307"/>
        </pc:sldMkLst>
        <pc:graphicFrameChg chg="modGraphic">
          <ac:chgData name="UEDA TETSU" userId="151f42fa26436505" providerId="LiveId" clId="{A7C318C2-930E-4150-A9A7-DD596115BDCC}" dt="2023-08-30T14:26:33.271" v="264" actId="207"/>
          <ac:graphicFrameMkLst>
            <pc:docMk/>
            <pc:sldMk cId="3281635471" sldId="307"/>
            <ac:graphicFrameMk id="6" creationId="{2F973593-043F-5A8C-6F70-23446CD74731}"/>
          </ac:graphicFrameMkLst>
        </pc:graphicFrame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3-08-23T05:25:28.087" idx="6">
    <p:pos x="122" y="2871"/>
    <p:text>松尾様の修正指示で「1-0-②と同様」となっておりますが、1-0-②は「難聴の程度」についての内容です。「1-0-③」（難聴の種類）と同様」と解釈してリライトしました。</p:text>
    <p:extLst>
      <p:ext uri="{C676402C-5697-4E1C-873F-D02D1690AC5C}">
        <p15:threadingInfo xmlns:p15="http://schemas.microsoft.com/office/powerpoint/2012/main" timeZoneBias="-540"/>
      </p:ext>
    </p:extLst>
  </p:cm>
  <p:cm authorId="1" dt="2023-08-23T05:36:06.236" idx="7">
    <p:pos x="202" y="9067"/>
    <p:text>オーストラリア版のユーザーボイスをもとに、日本のユーザーに伝わるように微調整しました。別途資料がございましたらそちらに基づいて書き起こしします。</p:text>
    <p:extLst>
      <p:ext uri="{C676402C-5697-4E1C-873F-D02D1690AC5C}">
        <p15:threadingInfo xmlns:p15="http://schemas.microsoft.com/office/powerpoint/2012/main" timeZoneBias="-540"/>
      </p:ext>
    </p:extLst>
  </p:cm>
  <p:cm authorId="2" dt="2023-08-27T21:49:02.888" idx="1">
    <p:pos x="3297" y="8175"/>
    <p:text>感音性難聴の治療→伝音性難聴の治療</p:text>
    <p:extLst>
      <p:ext uri="{C676402C-5697-4E1C-873F-D02D1690AC5C}">
        <p15:threadingInfo xmlns:p15="http://schemas.microsoft.com/office/powerpoint/2012/main" timeZoneBias="-540"/>
      </p:ext>
    </p:extLst>
  </p:cm>
  <p:cm authorId="2" dt="2023-08-27T21:50:02.911" idx="2">
    <p:pos x="3178" y="7577"/>
    <p:text>伝音難聴→伝音性難聴</p:text>
    <p:extLst>
      <p:ext uri="{C676402C-5697-4E1C-873F-D02D1690AC5C}">
        <p15:threadingInfo xmlns:p15="http://schemas.microsoft.com/office/powerpoint/2012/main" timeZoneBias="-540"/>
      </p:ext>
    </p:extLst>
  </p:cm>
  <p:cm authorId="2" dt="2023-08-27T21:53:52.277" idx="3">
    <p:pos x="1693" y="10803"/>
    <p:text>一側性難聴</p:text>
    <p:extLst>
      <p:ext uri="{C676402C-5697-4E1C-873F-D02D1690AC5C}">
        <p15:threadingInfo xmlns:p15="http://schemas.microsoft.com/office/powerpoint/2012/main" timeZoneBias="-540"/>
      </p:ext>
    </p:extLst>
  </p:cm>
  <p:cm authorId="2" dt="2023-08-27T21:54:11.050" idx="4">
    <p:pos x="1766" y="11102"/>
    <p:text>一側性難聴</p:text>
    <p:extLst>
      <p:ext uri="{C676402C-5697-4E1C-873F-D02D1690AC5C}">
        <p15:threadingInfo xmlns:p15="http://schemas.microsoft.com/office/powerpoint/2012/main" timeZoneBias="-540"/>
      </p:ext>
    </p:extLst>
  </p:cm>
  <p:cm authorId="2" dt="2023-08-27T21:54:26.332" idx="5">
    <p:pos x="2534" y="11177"/>
    <p:text>一側性難聴</p:text>
    <p:extLst>
      <p:ext uri="{C676402C-5697-4E1C-873F-D02D1690AC5C}">
        <p15:threadingInfo xmlns:p15="http://schemas.microsoft.com/office/powerpoint/2012/main" timeZoneBias="-5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3-08-23T06:04:20.651" idx="8">
    <p:pos x="193" y="2619"/>
    <p:text>松尾様の修正指示で「1-0-②と同様」となっておりますが、1-0-②は「難聴の程度」についての内容です。「1-0-③」（難聴の種類）と同様」と解釈してリライトしました。</p:text>
    <p:extLst>
      <p:ext uri="{C676402C-5697-4E1C-873F-D02D1690AC5C}">
        <p15:threadingInfo xmlns:p15="http://schemas.microsoft.com/office/powerpoint/2012/main" timeZoneBias="-54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2" dt="2023-08-27T22:03:14.488" idx="6">
    <p:pos x="1190" y="4437"/>
    <p:text>表記を修正しました。</p:text>
    <p:extLst>
      <p:ext uri="{C676402C-5697-4E1C-873F-D02D1690AC5C}">
        <p15:threadingInfo xmlns:p15="http://schemas.microsoft.com/office/powerpoint/2012/main" timeZoneBias="-540"/>
      </p:ext>
    </p:extLst>
  </p:cm>
  <p:cm authorId="2" dt="2023-08-27T22:03:44.193" idx="7">
    <p:pos x="1695" y="4201"/>
    <p:text>高度</p:text>
    <p:extLst>
      <p:ext uri="{C676402C-5697-4E1C-873F-D02D1690AC5C}">
        <p15:threadingInfo xmlns:p15="http://schemas.microsoft.com/office/powerpoint/2012/main" timeZoneBias="-540"/>
      </p:ext>
    </p:extLst>
  </p:cm>
  <p:cm authorId="2" dt="2023-08-28T08:28:39.155" idx="8">
    <p:pos x="1306" y="7200"/>
    <p:text>クロスという言葉表記ではなく、シンボル表記（X）そのままでよいと思います。　色も青にしておいてください。</p:text>
    <p:extLst>
      <p:ext uri="{C676402C-5697-4E1C-873F-D02D1690AC5C}">
        <p15:threadingInfo xmlns:p15="http://schemas.microsoft.com/office/powerpoint/2012/main" timeZoneBias="-540"/>
      </p:ext>
    </p:extLst>
  </p:cm>
  <p:cm authorId="2" dt="2023-08-28T08:29:54.940" idx="9">
    <p:pos x="572" y="7189"/>
    <p:text>丸（漢字）ではなく〇で表示してください。また、右＝赤、左＝青という色も標準で決まっていますので、サイト内でも統一してシンボルとそれぞれの色で表記するのが良いと思います。</p:text>
    <p:extLst>
      <p:ext uri="{C676402C-5697-4E1C-873F-D02D1690AC5C}">
        <p15:threadingInfo xmlns:p15="http://schemas.microsoft.com/office/powerpoint/2012/main" timeZoneBias="-540"/>
      </p:ext>
    </p:extLst>
  </p:cm>
  <p:cm authorId="2" dt="2023-08-28T08:34:31.612" idx="10">
    <p:pos x="3497" y="9860"/>
    <p:text>無料で最新の補聴器を2週間お試しいただけます。</p:text>
    <p:extLst>
      <p:ext uri="{C676402C-5697-4E1C-873F-D02D1690AC5C}">
        <p15:threadingInfo xmlns:p15="http://schemas.microsoft.com/office/powerpoint/2012/main" timeZoneBias="-5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28B2D0-B656-4D08-B4B8-521F47C55469}" type="datetimeFigureOut">
              <a:rPr kumimoji="1" lang="ja-JP" altLang="en-US" smtClean="0"/>
              <a:t>2023/8/30</a:t>
            </a:fld>
            <a:endParaRPr kumimoji="1" lang="ja-JP" altLang="en-US"/>
          </a:p>
        </p:txBody>
      </p:sp>
      <p:sp>
        <p:nvSpPr>
          <p:cNvPr id="4" name="スライド イメージ プレースホルダー 3"/>
          <p:cNvSpPr>
            <a:spLocks noGrp="1" noRot="1" noChangeAspect="1"/>
          </p:cNvSpPr>
          <p:nvPr>
            <p:ph type="sldImg" idx="2"/>
          </p:nvPr>
        </p:nvSpPr>
        <p:spPr>
          <a:xfrm>
            <a:off x="3101975" y="1143000"/>
            <a:ext cx="65405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2AFD05-F804-4200-AA8F-BE3B3409FFCA}" type="slidenum">
              <a:rPr kumimoji="1" lang="ja-JP" altLang="en-US" smtClean="0"/>
              <a:t>‹#›</a:t>
            </a:fld>
            <a:endParaRPr kumimoji="1" lang="ja-JP" altLang="en-US"/>
          </a:p>
        </p:txBody>
      </p:sp>
    </p:spTree>
    <p:extLst>
      <p:ext uri="{BB962C8B-B14F-4D97-AF65-F5344CB8AC3E}">
        <p14:creationId xmlns:p14="http://schemas.microsoft.com/office/powerpoint/2010/main" val="93859305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5302386"/>
            <a:ext cx="5829300" cy="11279752"/>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17017128"/>
            <a:ext cx="5143500" cy="782232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A8DC245-ABCA-462D-9FAB-134A40272ACD}" type="datetime1">
              <a:rPr kumimoji="1" lang="ja-JP" altLang="en-US" smtClean="0"/>
              <a:t>2023/8/30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1645042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7EA6AF3-FA26-4B1F-8026-7B3BE1427607}" type="datetime1">
              <a:rPr kumimoji="1" lang="ja-JP" altLang="en-US" smtClean="0"/>
              <a:t>2023/8/30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3671383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1724962"/>
            <a:ext cx="1478756" cy="2745689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1724962"/>
            <a:ext cx="4350544" cy="2745689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A50C0DA-A85A-4CB0-AFE9-FE34F848F31F}" type="datetime1">
              <a:rPr kumimoji="1" lang="ja-JP" altLang="en-US" smtClean="0"/>
              <a:t>2023/8/30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1073997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6B321B5-3BA2-4209-A1C7-8E59C597CED0}" type="datetime1">
              <a:rPr kumimoji="1" lang="ja-JP" altLang="en-US" smtClean="0"/>
              <a:t>2023/8/30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527032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8077332"/>
            <a:ext cx="5915025" cy="13477201"/>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21682033"/>
            <a:ext cx="5915025" cy="7087342"/>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DBCD5BF-014D-4E65-9011-57933F1255F5}" type="datetime1">
              <a:rPr kumimoji="1" lang="ja-JP" altLang="en-US" smtClean="0"/>
              <a:t>2023/8/30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139260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8624810"/>
            <a:ext cx="2914650" cy="2055705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8624810"/>
            <a:ext cx="2914650" cy="2055705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80D9EC9-1031-4CE6-897F-BCD3FEBB0838}" type="datetime1">
              <a:rPr kumimoji="1" lang="ja-JP" altLang="en-US" smtClean="0"/>
              <a:t>2023/8/30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319228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1724969"/>
            <a:ext cx="5915025" cy="626236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7942328"/>
            <a:ext cx="2901255" cy="38924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11834740"/>
            <a:ext cx="2901255" cy="174071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7942328"/>
            <a:ext cx="2915543" cy="38924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11834740"/>
            <a:ext cx="2915543" cy="174071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E1FFE21-F772-4782-AC7C-6F934E5182DB}" type="datetime1">
              <a:rPr kumimoji="1" lang="ja-JP" altLang="en-US" smtClean="0"/>
              <a:t>2023/8/30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4270525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0A7C782-4598-45A6-9978-321F41834AE1}" type="datetime1">
              <a:rPr kumimoji="1" lang="ja-JP" altLang="en-US" smtClean="0"/>
              <a:t>2023/8/30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1849443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E0265B-3F1E-4634-8BFF-0F928E233111}" type="datetime1">
              <a:rPr kumimoji="1" lang="ja-JP" altLang="en-US" smtClean="0"/>
              <a:t>2023/8/30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953827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2159952"/>
            <a:ext cx="2211884" cy="7559834"/>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4664905"/>
            <a:ext cx="3471863" cy="2302449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9719786"/>
            <a:ext cx="2211884" cy="1800710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B75E9CD-1AE3-4483-A626-8B1470C6F66B}" type="datetime1">
              <a:rPr kumimoji="1" lang="ja-JP" altLang="en-US" smtClean="0"/>
              <a:t>2023/8/30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697586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2159952"/>
            <a:ext cx="2211884" cy="7559834"/>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4664905"/>
            <a:ext cx="3471863" cy="2302449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9719786"/>
            <a:ext cx="2211884" cy="1800710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FF77C5B-C127-4B95-BACA-90557FF8490D}" type="datetime1">
              <a:rPr kumimoji="1" lang="ja-JP" altLang="en-US" smtClean="0"/>
              <a:t>2023/8/30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1102102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1724969"/>
            <a:ext cx="5915025" cy="626236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8624810"/>
            <a:ext cx="5915025" cy="20557051"/>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30029347"/>
            <a:ext cx="1543050" cy="1724962"/>
          </a:xfrm>
          <a:prstGeom prst="rect">
            <a:avLst/>
          </a:prstGeom>
        </p:spPr>
        <p:txBody>
          <a:bodyPr vert="horz" lIns="91440" tIns="45720" rIns="91440" bIns="45720" rtlCol="0" anchor="ctr"/>
          <a:lstStyle>
            <a:lvl1pPr algn="l">
              <a:defRPr sz="900">
                <a:solidFill>
                  <a:schemeClr val="tx1">
                    <a:tint val="75000"/>
                  </a:schemeClr>
                </a:solidFill>
              </a:defRPr>
            </a:lvl1pPr>
          </a:lstStyle>
          <a:p>
            <a:fld id="{68EB9551-832B-4191-B74F-70E30742D421}" type="datetime1">
              <a:rPr kumimoji="1" lang="ja-JP" altLang="en-US" smtClean="0"/>
              <a:t>2023/8/30</a:t>
            </a:fld>
            <a:endParaRPr kumimoji="1" lang="ja-JP" altLang="en-US"/>
          </a:p>
        </p:txBody>
      </p:sp>
      <p:sp>
        <p:nvSpPr>
          <p:cNvPr id="5" name="Footer Placeholder 4"/>
          <p:cNvSpPr>
            <a:spLocks noGrp="1"/>
          </p:cNvSpPr>
          <p:nvPr>
            <p:ph type="ftr" sz="quarter" idx="3"/>
          </p:nvPr>
        </p:nvSpPr>
        <p:spPr>
          <a:xfrm>
            <a:off x="2271713" y="30029347"/>
            <a:ext cx="2314575" cy="1724962"/>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30029347"/>
            <a:ext cx="1543050" cy="1724962"/>
          </a:xfrm>
          <a:prstGeom prst="rect">
            <a:avLst/>
          </a:prstGeom>
        </p:spPr>
        <p:txBody>
          <a:bodyPr vert="horz" lIns="91440" tIns="45720" rIns="91440" bIns="45720" rtlCol="0" anchor="ctr"/>
          <a:lstStyle>
            <a:lvl1pPr algn="r">
              <a:defRPr sz="900">
                <a:solidFill>
                  <a:schemeClr val="tx1">
                    <a:tint val="75000"/>
                  </a:schemeClr>
                </a:solidFill>
              </a:defRPr>
            </a:lvl1p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32527889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audika.com.au/hearing-loss/signs" TargetMode="External"/><Relationship Id="rId2" Type="http://schemas.openxmlformats.org/officeDocument/2006/relationships/hyperlink" Target="https://www.audika.com.au/hearing-loss" TargetMode="External"/><Relationship Id="rId1" Type="http://schemas.openxmlformats.org/officeDocument/2006/relationships/slideLayout" Target="../slideLayouts/slideLayout2.xml"/><Relationship Id="rId5" Type="http://schemas.openxmlformats.org/officeDocument/2006/relationships/hyperlink" Target="https://www.audika.com.au/hearing-loss/consequences-of-untreated-hearing-loss" TargetMode="External"/><Relationship Id="rId4" Type="http://schemas.openxmlformats.org/officeDocument/2006/relationships/hyperlink" Target="https://www.audika.com.au/hearing-loss/treatment"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comments" Target="../comments/comment2.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hyperlink" Target="https://www.ncchd.go.jp/hospital/sickness/children/021.html" TargetMode="Externa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comments" Target="../comments/comment3.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2F973593-043F-5A8C-6F70-23446CD74731}"/>
              </a:ext>
            </a:extLst>
          </p:cNvPr>
          <p:cNvGraphicFramePr>
            <a:graphicFrameLocks noGrp="1"/>
          </p:cNvGraphicFramePr>
          <p:nvPr>
            <p:extLst>
              <p:ext uri="{D42A27DB-BD31-4B8C-83A1-F6EECF244321}">
                <p14:modId xmlns:p14="http://schemas.microsoft.com/office/powerpoint/2010/main" val="1930748486"/>
              </p:ext>
            </p:extLst>
          </p:nvPr>
        </p:nvGraphicFramePr>
        <p:xfrm>
          <a:off x="242489" y="993783"/>
          <a:ext cx="6372224" cy="10252140"/>
        </p:xfrm>
        <a:graphic>
          <a:graphicData uri="http://schemas.openxmlformats.org/drawingml/2006/table">
            <a:tbl>
              <a:tblPr firstRow="1" firstCol="1" bandRow="1">
                <a:tableStyleId>{5C22544A-7EE6-4342-B048-85BDC9FD1C3A}</a:tableStyleId>
              </a:tblPr>
              <a:tblGrid>
                <a:gridCol w="683326">
                  <a:extLst>
                    <a:ext uri="{9D8B030D-6E8A-4147-A177-3AD203B41FA5}">
                      <a16:colId xmlns:a16="http://schemas.microsoft.com/office/drawing/2014/main" val="2454966416"/>
                    </a:ext>
                  </a:extLst>
                </a:gridCol>
                <a:gridCol w="1896234">
                  <a:extLst>
                    <a:ext uri="{9D8B030D-6E8A-4147-A177-3AD203B41FA5}">
                      <a16:colId xmlns:a16="http://schemas.microsoft.com/office/drawing/2014/main" val="3132664952"/>
                    </a:ext>
                  </a:extLst>
                </a:gridCol>
                <a:gridCol w="3792664">
                  <a:extLst>
                    <a:ext uri="{9D8B030D-6E8A-4147-A177-3AD203B41FA5}">
                      <a16:colId xmlns:a16="http://schemas.microsoft.com/office/drawing/2014/main" val="3889787016"/>
                    </a:ext>
                  </a:extLst>
                </a:gridCol>
              </a:tblGrid>
              <a:tr h="201360">
                <a:tc>
                  <a:txBody>
                    <a:bodyPr/>
                    <a:lstStyle/>
                    <a:p>
                      <a:pPr algn="l"/>
                      <a:endParaRPr lang="en-US" altLang="ja-JP" sz="800" kern="0" dirty="0">
                        <a:effectLst/>
                        <a:latin typeface="+mn-ea"/>
                        <a:ea typeface="+mn-ea"/>
                      </a:endParaRPr>
                    </a:p>
                  </a:txBody>
                  <a:tcPr marL="28575" marR="28575" marT="19050" marB="19050" anchor="b">
                    <a:solidFill>
                      <a:schemeClr val="bg1">
                        <a:lumMod val="65000"/>
                      </a:schemeClr>
                    </a:solidFill>
                  </a:tcPr>
                </a:tc>
                <a:tc>
                  <a:txBody>
                    <a:bodyPr/>
                    <a:lstStyle/>
                    <a:p>
                      <a:pPr algn="ctr"/>
                      <a:r>
                        <a:rPr lang="ja-JP" altLang="en-US" sz="800" kern="100" dirty="0">
                          <a:effectLst/>
                          <a:latin typeface="+mn-ea"/>
                          <a:ea typeface="+mn-ea"/>
                        </a:rPr>
                        <a:t>テーマ</a:t>
                      </a:r>
                      <a:endParaRPr lang="en-US" altLang="ja-JP" sz="800" kern="100" dirty="0">
                        <a:effectLst/>
                        <a:latin typeface="+mn-ea"/>
                        <a:ea typeface="+mn-ea"/>
                      </a:endParaRPr>
                    </a:p>
                  </a:txBody>
                  <a:tcPr marL="28575" marR="28575" marT="19050" marB="19050" anchor="b">
                    <a:solidFill>
                      <a:schemeClr val="bg1">
                        <a:lumMod val="65000"/>
                      </a:schemeClr>
                    </a:solidFill>
                  </a:tcPr>
                </a:tc>
                <a:tc>
                  <a:txBody>
                    <a:bodyPr/>
                    <a:lstStyle/>
                    <a:p>
                      <a:pPr algn="ctr"/>
                      <a:r>
                        <a:rPr lang="ja-JP" altLang="en-US" sz="800" kern="100" dirty="0">
                          <a:effectLst/>
                          <a:latin typeface="+mn-ea"/>
                          <a:ea typeface="+mn-ea"/>
                        </a:rPr>
                        <a:t>内　容</a:t>
                      </a:r>
                      <a:endParaRPr lang="en-US" altLang="ja-JP" sz="800" kern="100" dirty="0">
                        <a:effectLst/>
                        <a:latin typeface="+mn-ea"/>
                        <a:ea typeface="+mn-ea"/>
                      </a:endParaRPr>
                    </a:p>
                  </a:txBody>
                  <a:tcPr marL="28575" marR="28575" marT="19050" marB="19050" anchor="b">
                    <a:solidFill>
                      <a:schemeClr val="bg1">
                        <a:lumMod val="65000"/>
                      </a:schemeClr>
                    </a:solidFill>
                  </a:tcPr>
                </a:tc>
                <a:extLst>
                  <a:ext uri="{0D108BD9-81ED-4DB2-BD59-A6C34878D82A}">
                    <a16:rowId xmlns:a16="http://schemas.microsoft.com/office/drawing/2014/main" val="1324895207"/>
                  </a:ext>
                </a:extLst>
              </a:tr>
              <a:tr h="0">
                <a:tc>
                  <a:txBody>
                    <a:bodyPr/>
                    <a:lstStyle/>
                    <a:p>
                      <a:pPr algn="ctr"/>
                      <a:r>
                        <a:rPr lang="en-US" altLang="ja-JP" sz="800" kern="100" dirty="0">
                          <a:effectLst/>
                          <a:latin typeface="+mn-ea"/>
                          <a:ea typeface="+mn-ea"/>
                        </a:rPr>
                        <a:t>1-0</a:t>
                      </a:r>
                    </a:p>
                    <a:p>
                      <a:pPr algn="ctr"/>
                      <a:endParaRPr lang="en-US" altLang="ja-JP" sz="800" kern="100" dirty="0">
                        <a:effectLst/>
                        <a:latin typeface="+mn-ea"/>
                        <a:ea typeface="+mn-ea"/>
                      </a:endParaRPr>
                    </a:p>
                    <a:p>
                      <a:pPr algn="ctr"/>
                      <a:endParaRPr lang="en-US" altLang="ja-JP" sz="800" kern="100" dirty="0">
                        <a:effectLst/>
                        <a:latin typeface="+mn-ea"/>
                        <a:ea typeface="+mn-ea"/>
                      </a:endParaRPr>
                    </a:p>
                    <a:p>
                      <a:pPr algn="ctr"/>
                      <a:endParaRPr lang="en-US" altLang="ja-JP" sz="800" kern="100" dirty="0">
                        <a:effectLst/>
                        <a:latin typeface="+mn-ea"/>
                        <a:ea typeface="+mn-ea"/>
                      </a:endParaRPr>
                    </a:p>
                  </a:txBody>
                  <a:tcPr marL="28575" marR="28575" marT="19050" marB="19050" anchor="b">
                    <a:solidFill>
                      <a:schemeClr val="bg1">
                        <a:lumMod val="65000"/>
                      </a:schemeClr>
                    </a:solidFill>
                  </a:tcPr>
                </a:tc>
                <a:tc>
                  <a:txBody>
                    <a:bodyPr/>
                    <a:lstStyle/>
                    <a:p>
                      <a:endParaRPr kumimoji="1" lang="en-US" altLang="ja-JP" sz="800" b="0" i="0" u="none" strike="noStrike" kern="1200" dirty="0">
                        <a:solidFill>
                          <a:schemeClr val="dk1"/>
                        </a:solidFill>
                        <a:effectLst/>
                        <a:latin typeface="+mn-lt"/>
                        <a:ea typeface="+mn-ea"/>
                        <a:cs typeface="+mn-cs"/>
                        <a:hlinkClick r:id="rId2"/>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800" b="1" kern="100" dirty="0">
                          <a:effectLst/>
                          <a:latin typeface="+mn-ea"/>
                          <a:ea typeface="+mn-ea"/>
                        </a:rPr>
                        <a:t>難聴を知る</a:t>
                      </a:r>
                      <a:endParaRPr kumimoji="1" lang="en-US" altLang="ja-JP" sz="800" b="1" i="0" u="none" strike="noStrike" kern="1200" dirty="0">
                        <a:solidFill>
                          <a:schemeClr val="dk1"/>
                        </a:solidFill>
                        <a:effectLst/>
                        <a:latin typeface="+mn-lt"/>
                        <a:ea typeface="+mn-ea"/>
                        <a:cs typeface="+mn-cs"/>
                        <a:hlinkClick r:id="" action="ppaction://noaction"/>
                      </a:endParaRPr>
                    </a:p>
                    <a:p>
                      <a:r>
                        <a:rPr kumimoji="1" lang="en-US" altLang="ja-JP" sz="800" b="0" i="0" u="none" strike="noStrike" kern="1200" dirty="0">
                          <a:solidFill>
                            <a:schemeClr val="dk1"/>
                          </a:solidFill>
                          <a:effectLst/>
                          <a:latin typeface="+mn-lt"/>
                          <a:ea typeface="+mn-ea"/>
                          <a:cs typeface="+mn-cs"/>
                          <a:hlinkClick r:id="" action="ppaction://noaction"/>
                        </a:rPr>
                        <a:t>Hearing loss</a:t>
                      </a:r>
                    </a:p>
                    <a:p>
                      <a:endParaRPr kumimoji="1" lang="en-US" altLang="ja-JP" sz="800" b="0" i="0" u="none" strike="noStrike" kern="1200" dirty="0">
                        <a:solidFill>
                          <a:schemeClr val="dk1"/>
                        </a:solidFill>
                        <a:effectLst/>
                        <a:latin typeface="+mn-lt"/>
                        <a:ea typeface="+mn-ea"/>
                        <a:cs typeface="+mn-cs"/>
                        <a:hlinkClick r:id="" action="ppaction://noaction"/>
                      </a:endParaRPr>
                    </a:p>
                    <a:p>
                      <a:endParaRPr kumimoji="1" lang="en-US" altLang="ja-JP" sz="800" b="0" i="0" u="none" strike="noStrike" kern="1200" dirty="0">
                        <a:solidFill>
                          <a:schemeClr val="dk1"/>
                        </a:solidFill>
                        <a:effectLst/>
                        <a:latin typeface="+mn-lt"/>
                        <a:ea typeface="+mn-ea"/>
                        <a:cs typeface="+mn-cs"/>
                        <a:hlinkClick r:id="" action="ppaction://noaction"/>
                      </a:endParaRPr>
                    </a:p>
                    <a:p>
                      <a:endParaRPr kumimoji="1" lang="en-US" altLang="ja-JP" sz="800" b="0" i="0" u="none" strike="noStrike" kern="1200" dirty="0">
                        <a:solidFill>
                          <a:schemeClr val="dk1"/>
                        </a:solidFill>
                        <a:effectLst/>
                        <a:latin typeface="+mn-lt"/>
                        <a:ea typeface="+mn-ea"/>
                        <a:cs typeface="+mn-cs"/>
                        <a:hlinkClick r:id="" action="ppaction://noaction"/>
                      </a:endParaRPr>
                    </a:p>
                  </a:txBody>
                  <a:tcPr marL="28575" marR="28575" marT="19050" marB="19050" anchor="b">
                    <a:solidFill>
                      <a:schemeClr val="bg1">
                        <a:lumMod val="8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latin typeface="+mn-ea"/>
                        </a:rPr>
                        <a:t>1-0-</a:t>
                      </a:r>
                      <a:r>
                        <a:rPr lang="ja-JP" altLang="en-US" sz="800" b="0" dirty="0">
                          <a:latin typeface="+mn-ea"/>
                        </a:rPr>
                        <a:t>① </a:t>
                      </a:r>
                      <a:r>
                        <a:rPr lang="ja-JP" altLang="en-US" sz="800" b="0" dirty="0">
                          <a:latin typeface="+mn-ea"/>
                          <a:ea typeface="+mn-ea"/>
                        </a:rPr>
                        <a:t>難聴の</a:t>
                      </a:r>
                      <a:r>
                        <a:rPr lang="en-US" altLang="ja-JP" sz="800" b="0" dirty="0">
                          <a:latin typeface="+mn-ea"/>
                          <a:ea typeface="+mn-ea"/>
                        </a:rPr>
                        <a:t>6</a:t>
                      </a:r>
                      <a:r>
                        <a:rPr lang="ja-JP" altLang="en-US" sz="800" b="0" dirty="0">
                          <a:latin typeface="+mn-ea"/>
                          <a:ea typeface="+mn-ea"/>
                        </a:rPr>
                        <a:t>つの兆候と症状</a:t>
                      </a:r>
                      <a:endParaRPr lang="en-US" altLang="ja-JP" sz="800" b="0" dirty="0">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latin typeface="+mn-ea"/>
                        </a:rPr>
                        <a:t>1-0-</a:t>
                      </a:r>
                      <a:r>
                        <a:rPr lang="ja-JP" altLang="en-US" sz="800" b="0" dirty="0">
                          <a:latin typeface="+mn-ea"/>
                          <a:ea typeface="+mn-ea"/>
                        </a:rPr>
                        <a:t>② 難聴の程度について知る</a:t>
                      </a:r>
                      <a:endParaRPr lang="en-US" altLang="ja-JP" sz="800" b="0" dirty="0">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latin typeface="+mn-ea"/>
                        </a:rPr>
                        <a:t>1-0-</a:t>
                      </a:r>
                      <a:r>
                        <a:rPr lang="ja-JP" altLang="en-US" sz="800" b="0" dirty="0">
                          <a:latin typeface="+mn-ea"/>
                          <a:ea typeface="+mn-ea"/>
                        </a:rPr>
                        <a:t>③ </a:t>
                      </a:r>
                      <a:r>
                        <a:rPr kumimoji="1" lang="ja-JP" altLang="en-US" sz="800" b="0" i="0" kern="1200" dirty="0">
                          <a:effectLst/>
                          <a:latin typeface="+mn-lt"/>
                          <a:ea typeface="+mn-ea"/>
                          <a:cs typeface="+mn-cs"/>
                        </a:rPr>
                        <a:t>難聴の種類を知る</a:t>
                      </a:r>
                      <a:endParaRPr lang="en-US" altLang="ja-JP" sz="800" b="0" dirty="0">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latin typeface="+mn-ea"/>
                        </a:rPr>
                        <a:t>1-0-</a:t>
                      </a:r>
                      <a:r>
                        <a:rPr lang="ja-JP" altLang="en-US" sz="800" b="0" dirty="0">
                          <a:latin typeface="+mn-ea"/>
                          <a:ea typeface="+mn-ea"/>
                        </a:rPr>
                        <a:t>④ </a:t>
                      </a:r>
                      <a:r>
                        <a:rPr kumimoji="1" lang="ja-JP" altLang="en-US" sz="800" b="0" i="0" kern="1200" dirty="0">
                          <a:effectLst/>
                          <a:latin typeface="+mn-lt"/>
                          <a:ea typeface="+mn-ea"/>
                          <a:cs typeface="+mn-cs"/>
                        </a:rPr>
                        <a:t>難聴の原因を知る</a:t>
                      </a:r>
                      <a:endParaRPr lang="en-US" altLang="ja-JP" sz="800" b="0" dirty="0">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800" b="0" dirty="0">
                          <a:solidFill>
                            <a:srgbClr val="0070C0"/>
                          </a:solidFill>
                          <a:latin typeface="+mn-ea"/>
                          <a:ea typeface="+mn-ea"/>
                        </a:rPr>
                        <a:t>　　　 難聴への対処（</a:t>
                      </a:r>
                      <a:r>
                        <a:rPr lang="en-US" altLang="ja-JP" sz="800" b="0" dirty="0">
                          <a:solidFill>
                            <a:srgbClr val="0070C0"/>
                          </a:solidFill>
                          <a:latin typeface="+mn-ea"/>
                          <a:ea typeface="+mn-ea"/>
                        </a:rPr>
                        <a:t>call to action)</a:t>
                      </a:r>
                      <a:endParaRPr lang="ja-JP" altLang="en-US" sz="800" b="0" dirty="0">
                        <a:solidFill>
                          <a:srgbClr val="0070C0"/>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latin typeface="+mn-ea"/>
                        </a:rPr>
                        <a:t>1-0-</a:t>
                      </a:r>
                      <a:r>
                        <a:rPr lang="ja-JP" altLang="en-US" sz="800" b="0" dirty="0">
                          <a:latin typeface="+mn-ea"/>
                        </a:rPr>
                        <a:t>⑤</a:t>
                      </a:r>
                      <a:r>
                        <a:rPr lang="ja-JP" altLang="en-US" sz="800" b="0" dirty="0">
                          <a:latin typeface="+mn-ea"/>
                          <a:ea typeface="+mn-ea"/>
                        </a:rPr>
                        <a:t>聴力を改善するための</a:t>
                      </a:r>
                      <a:r>
                        <a:rPr lang="en-US" altLang="ja-JP" sz="800" b="0" dirty="0">
                          <a:latin typeface="+mn-ea"/>
                          <a:ea typeface="+mn-ea"/>
                        </a:rPr>
                        <a:t>4</a:t>
                      </a:r>
                      <a:r>
                        <a:rPr lang="ja-JP" altLang="en-US" sz="800" b="0" dirty="0">
                          <a:latin typeface="+mn-ea"/>
                          <a:ea typeface="+mn-ea"/>
                        </a:rPr>
                        <a:t>つのステップ</a:t>
                      </a:r>
                      <a:endParaRPr lang="ja-JP" altLang="en-US" sz="800" b="0" dirty="0"/>
                    </a:p>
                  </a:txBody>
                  <a:tcPr marL="28575" marR="28575" marT="19050" marB="19050" anchor="b">
                    <a:solidFill>
                      <a:schemeClr val="bg1">
                        <a:lumMod val="85000"/>
                      </a:schemeClr>
                    </a:solidFill>
                  </a:tcPr>
                </a:tc>
                <a:extLst>
                  <a:ext uri="{0D108BD9-81ED-4DB2-BD59-A6C34878D82A}">
                    <a16:rowId xmlns:a16="http://schemas.microsoft.com/office/drawing/2014/main" val="1071578478"/>
                  </a:ext>
                </a:extLst>
              </a:tr>
              <a:tr h="798077">
                <a:tc>
                  <a:txBody>
                    <a:bodyPr/>
                    <a:lstStyle/>
                    <a:p>
                      <a:pPr algn="ctr"/>
                      <a:r>
                        <a:rPr lang="en-US" altLang="ja-JP" sz="800" kern="100" dirty="0">
                          <a:effectLst/>
                          <a:latin typeface="+mn-ea"/>
                          <a:ea typeface="+mn-ea"/>
                        </a:rPr>
                        <a:t>1-1</a:t>
                      </a:r>
                    </a:p>
                    <a:p>
                      <a:pPr algn="ctr"/>
                      <a:endParaRPr lang="en-US" altLang="ja-JP" sz="800" kern="100" dirty="0">
                        <a:effectLst/>
                        <a:latin typeface="+mn-ea"/>
                        <a:ea typeface="+mn-ea"/>
                      </a:endParaRPr>
                    </a:p>
                    <a:p>
                      <a:pPr algn="ctr"/>
                      <a:endParaRPr lang="en-US" altLang="ja-JP" sz="800" kern="100" dirty="0">
                        <a:effectLst/>
                        <a:latin typeface="+mn-ea"/>
                        <a:ea typeface="+mn-ea"/>
                      </a:endParaRPr>
                    </a:p>
                    <a:p>
                      <a:pPr algn="ctr"/>
                      <a:endParaRPr lang="ja-JP" sz="800" kern="100" dirty="0">
                        <a:effectLst/>
                        <a:latin typeface="+mn-ea"/>
                        <a:ea typeface="+mn-ea"/>
                      </a:endParaRPr>
                    </a:p>
                  </a:txBody>
                  <a:tcPr marL="28575" marR="28575" marT="19050" marB="19050" anchor="b">
                    <a:solidFill>
                      <a:schemeClr val="bg1">
                        <a:lumMod val="6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800" b="1" kern="100">
                          <a:effectLst/>
                          <a:latin typeface="+mn-ea"/>
                          <a:ea typeface="+mn-ea"/>
                        </a:rPr>
                        <a:t>難聴に気づくには</a:t>
                      </a:r>
                      <a:endParaRPr lang="en-US" altLang="ja-JP" sz="800" b="1" kern="100" dirty="0">
                        <a:effectLst/>
                        <a:latin typeface="+mn-ea"/>
                        <a:ea typeface="+mn-ea"/>
                      </a:endParaRPr>
                    </a:p>
                    <a:p>
                      <a:r>
                        <a:rPr kumimoji="1" lang="en-US" altLang="ja-JP" sz="800" b="0" i="0" u="none" strike="noStrike" kern="1200" dirty="0">
                          <a:solidFill>
                            <a:schemeClr val="dk1"/>
                          </a:solidFill>
                          <a:effectLst/>
                          <a:latin typeface="+mn-lt"/>
                          <a:ea typeface="+mn-ea"/>
                          <a:cs typeface="+mn-cs"/>
                          <a:hlinkClick r:id="rId3"/>
                        </a:rPr>
                        <a:t>Signs of hearing loss</a:t>
                      </a:r>
                      <a:endParaRPr kumimoji="1" lang="en-US" altLang="ja-JP" sz="800" b="0" i="0" u="none" strike="noStrike" kern="1200" dirty="0">
                        <a:solidFill>
                          <a:schemeClr val="dk1"/>
                        </a:solidFill>
                        <a:effectLst/>
                        <a:latin typeface="+mn-lt"/>
                        <a:ea typeface="+mn-ea"/>
                        <a:cs typeface="+mn-cs"/>
                      </a:endParaRPr>
                    </a:p>
                    <a:p>
                      <a:endParaRPr kumimoji="1" lang="en-US" altLang="ja-JP" sz="800" b="0" i="0" u="none" strike="noStrike" kern="1200" dirty="0">
                        <a:solidFill>
                          <a:schemeClr val="dk1"/>
                        </a:solidFill>
                        <a:effectLst/>
                        <a:latin typeface="+mn-lt"/>
                        <a:ea typeface="+mn-ea"/>
                        <a:cs typeface="+mn-cs"/>
                      </a:endParaRPr>
                    </a:p>
                    <a:p>
                      <a:endParaRPr kumimoji="1" lang="en-US" altLang="ja-JP" sz="800" b="0" i="0" u="none" strike="noStrike" kern="1200" dirty="0">
                        <a:solidFill>
                          <a:schemeClr val="dk1"/>
                        </a:solidFill>
                        <a:effectLst/>
                        <a:latin typeface="+mn-lt"/>
                        <a:ea typeface="+mn-ea"/>
                        <a:cs typeface="+mn-cs"/>
                      </a:endParaRPr>
                    </a:p>
                    <a:p>
                      <a:endParaRPr kumimoji="1" lang="en-US" altLang="ja-JP" sz="800" b="0" i="0" kern="1200" dirty="0">
                        <a:solidFill>
                          <a:schemeClr val="dk1"/>
                        </a:solidFill>
                        <a:effectLst/>
                        <a:latin typeface="+mn-lt"/>
                        <a:ea typeface="+mn-ea"/>
                        <a:cs typeface="+mn-cs"/>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ja-JP" altLang="ja-JP" sz="800" kern="100" dirty="0">
                        <a:effectLst/>
                        <a:latin typeface="+mn-ea"/>
                        <a:ea typeface="+mn-ea"/>
                        <a:cs typeface="Times New Roman" panose="02020603050405020304" pitchFamily="18" charset="0"/>
                      </a:endParaRPr>
                    </a:p>
                  </a:txBody>
                  <a:tcPr marL="28575" marR="28575" marT="19050" marB="19050" anchor="b">
                    <a:solidFill>
                      <a:schemeClr val="bg1">
                        <a:lumMod val="85000"/>
                      </a:schemeClr>
                    </a:solidFill>
                  </a:tcPr>
                </a:tc>
                <a:tc>
                  <a:txBody>
                    <a:bodyPr/>
                    <a:lstStyle/>
                    <a:p>
                      <a:pPr defTabSz="843952">
                        <a:defRPr/>
                      </a:pPr>
                      <a:r>
                        <a:rPr lang="en-US" altLang="ja-JP" sz="800" b="0" dirty="0">
                          <a:latin typeface="+mn-ea"/>
                        </a:rPr>
                        <a:t>1-1-</a:t>
                      </a:r>
                      <a:r>
                        <a:rPr lang="ja-JP" altLang="en-US" sz="800" b="0" dirty="0">
                          <a:latin typeface="+mn-ea"/>
                        </a:rPr>
                        <a:t>① </a:t>
                      </a:r>
                      <a:r>
                        <a:rPr lang="ja-JP" altLang="en-US" sz="800" b="0" dirty="0">
                          <a:latin typeface="+mn-ea"/>
                          <a:ea typeface="+mn-ea"/>
                        </a:rPr>
                        <a:t>難聴の</a:t>
                      </a:r>
                      <a:r>
                        <a:rPr lang="en-US" altLang="ja-JP" sz="800" b="0" dirty="0">
                          <a:latin typeface="+mn-ea"/>
                          <a:ea typeface="+mn-ea"/>
                        </a:rPr>
                        <a:t>6</a:t>
                      </a:r>
                      <a:r>
                        <a:rPr lang="ja-JP" altLang="en-US" sz="800" b="0" dirty="0">
                          <a:latin typeface="+mn-ea"/>
                          <a:ea typeface="+mn-ea"/>
                        </a:rPr>
                        <a:t>つの兆候と症状</a:t>
                      </a:r>
                      <a:r>
                        <a:rPr lang="ja-JP" altLang="en-US" sz="800" b="0" dirty="0">
                          <a:latin typeface="+mn-ea"/>
                        </a:rPr>
                        <a:t>　</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800" b="0" dirty="0">
                          <a:solidFill>
                            <a:srgbClr val="0070C0"/>
                          </a:solidFill>
                          <a:latin typeface="+mn-ea"/>
                        </a:rPr>
                        <a:t>　　　 </a:t>
                      </a:r>
                      <a:r>
                        <a:rPr lang="ja-JP" altLang="en-US" sz="800" b="0" dirty="0">
                          <a:solidFill>
                            <a:srgbClr val="0070C0"/>
                          </a:solidFill>
                          <a:latin typeface="+mn-ea"/>
                          <a:ea typeface="+mn-ea"/>
                        </a:rPr>
                        <a:t>難聴があるか確認しましょう（</a:t>
                      </a:r>
                      <a:r>
                        <a:rPr lang="en-US" altLang="ja-JP" sz="800" b="0" dirty="0">
                          <a:solidFill>
                            <a:srgbClr val="0070C0"/>
                          </a:solidFill>
                          <a:latin typeface="+mn-ea"/>
                          <a:ea typeface="+mn-ea"/>
                        </a:rPr>
                        <a:t>call to action)</a:t>
                      </a: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latin typeface="+mn-ea"/>
                        </a:rPr>
                        <a:t>1-1-</a:t>
                      </a:r>
                      <a:r>
                        <a:rPr lang="ja-JP" altLang="en-US" sz="800" b="0" dirty="0">
                          <a:latin typeface="+mn-ea"/>
                        </a:rPr>
                        <a:t>② </a:t>
                      </a:r>
                      <a:r>
                        <a:rPr lang="ja-JP" altLang="en-US" sz="800" b="0" dirty="0">
                          <a:solidFill>
                            <a:schemeClr val="tx1"/>
                          </a:solidFill>
                          <a:latin typeface="+mn-ea"/>
                          <a:ea typeface="+mn-ea"/>
                        </a:rPr>
                        <a:t>難聴の初期症状に注意</a:t>
                      </a:r>
                      <a:endParaRPr lang="en-US" altLang="ja-JP" sz="800" b="0" dirty="0">
                        <a:solidFill>
                          <a:schemeClr val="tx1"/>
                        </a:solidFill>
                        <a:latin typeface="+mn-ea"/>
                        <a:ea typeface="+mn-ea"/>
                      </a:endParaRPr>
                    </a:p>
                    <a:p>
                      <a:r>
                        <a:rPr lang="ja-JP" altLang="en-US" sz="800" b="0" dirty="0">
                          <a:solidFill>
                            <a:srgbClr val="0070C0"/>
                          </a:solidFill>
                          <a:latin typeface="+mn-ea"/>
                        </a:rPr>
                        <a:t>　　　</a:t>
                      </a:r>
                      <a:r>
                        <a:rPr lang="ja-JP" altLang="en-US" sz="800" b="0" dirty="0">
                          <a:solidFill>
                            <a:srgbClr val="0070C0"/>
                          </a:solidFill>
                        </a:rPr>
                        <a:t> 早期発見により生活の質が向上する可能性があります</a:t>
                      </a:r>
                      <a:r>
                        <a:rPr lang="ja-JP" altLang="en-US" sz="800" b="0" dirty="0">
                          <a:solidFill>
                            <a:srgbClr val="0070C0"/>
                          </a:solidFill>
                          <a:latin typeface="+mn-ea"/>
                          <a:ea typeface="+mn-ea"/>
                        </a:rPr>
                        <a:t>（</a:t>
                      </a:r>
                      <a:r>
                        <a:rPr lang="en-US" altLang="ja-JP" sz="800" b="0" dirty="0">
                          <a:solidFill>
                            <a:srgbClr val="0070C0"/>
                          </a:solidFill>
                          <a:latin typeface="+mn-ea"/>
                          <a:ea typeface="+mn-ea"/>
                        </a:rPr>
                        <a:t>call to action)</a:t>
                      </a:r>
                      <a:endParaRPr lang="ja-JP" altLang="en-US" sz="800" b="0" dirty="0">
                        <a:solidFill>
                          <a:srgbClr val="0070C0"/>
                        </a:solidFill>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latin typeface="+mn-ea"/>
                        </a:rPr>
                        <a:t>1-1-</a:t>
                      </a:r>
                      <a:r>
                        <a:rPr lang="ja-JP" altLang="en-US" sz="800" b="0" dirty="0">
                          <a:latin typeface="+mn-ea"/>
                          <a:ea typeface="+mn-ea"/>
                        </a:rPr>
                        <a:t>③ 難聴の種類別の兆候と症状</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latin typeface="+mn-ea"/>
                        </a:rPr>
                        <a:t>1-1-</a:t>
                      </a:r>
                      <a:r>
                        <a:rPr lang="ja-JP" altLang="en-US" sz="800" b="0" dirty="0">
                          <a:latin typeface="+mn-ea"/>
                        </a:rPr>
                        <a:t>④ </a:t>
                      </a:r>
                      <a:r>
                        <a:rPr lang="ja-JP" altLang="en-US" sz="800" b="0" dirty="0">
                          <a:latin typeface="+mn-ea"/>
                          <a:ea typeface="+mn-ea"/>
                        </a:rPr>
                        <a:t>難聴の程度について知る</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latin typeface="+mn-ea"/>
                        </a:rPr>
                        <a:t>1-1-</a:t>
                      </a:r>
                      <a:r>
                        <a:rPr lang="ja-JP" altLang="en-US" sz="800" b="0" dirty="0">
                          <a:latin typeface="+mn-ea"/>
                        </a:rPr>
                        <a:t>⑤ </a:t>
                      </a:r>
                      <a:r>
                        <a:rPr lang="ja-JP" altLang="en-US" sz="800" b="0" dirty="0">
                          <a:latin typeface="+mn-ea"/>
                          <a:ea typeface="+mn-ea"/>
                        </a:rPr>
                        <a:t>難聴への対処オプション</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latin typeface="+mn-ea"/>
                        </a:rPr>
                        <a:t>1-1-</a:t>
                      </a:r>
                      <a:r>
                        <a:rPr lang="ja-JP" altLang="en-US" sz="800" b="0" dirty="0">
                          <a:latin typeface="+mn-ea"/>
                        </a:rPr>
                        <a:t>⑥ </a:t>
                      </a:r>
                      <a:r>
                        <a:rPr lang="ja-JP" altLang="en-US" sz="800" b="0" dirty="0">
                          <a:latin typeface="+mn-ea"/>
                          <a:ea typeface="+mn-ea"/>
                        </a:rPr>
                        <a:t>難聴を改善するための</a:t>
                      </a:r>
                      <a:r>
                        <a:rPr lang="en-US" altLang="ja-JP" sz="800" b="0" dirty="0">
                          <a:latin typeface="+mn-ea"/>
                          <a:ea typeface="+mn-ea"/>
                        </a:rPr>
                        <a:t>4</a:t>
                      </a:r>
                      <a:r>
                        <a:rPr lang="ja-JP" altLang="en-US" sz="800" b="0" dirty="0">
                          <a:latin typeface="+mn-ea"/>
                          <a:ea typeface="+mn-ea"/>
                        </a:rPr>
                        <a:t>つのステップ</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800" b="0" dirty="0">
                          <a:solidFill>
                            <a:srgbClr val="0070C0"/>
                          </a:solidFill>
                          <a:latin typeface="+mn-ea"/>
                          <a:ea typeface="+mn-ea"/>
                        </a:rPr>
                        <a:t>　　　ご存じでしたか？（</a:t>
                      </a:r>
                      <a:r>
                        <a:rPr lang="en-US" altLang="ja-JP" sz="800" b="0" dirty="0">
                          <a:solidFill>
                            <a:srgbClr val="0070C0"/>
                          </a:solidFill>
                          <a:latin typeface="+mn-ea"/>
                          <a:ea typeface="+mn-ea"/>
                        </a:rPr>
                        <a:t>call to action)</a:t>
                      </a: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latin typeface="+mn-ea"/>
                        </a:rPr>
                        <a:t>1-1-</a:t>
                      </a:r>
                      <a:r>
                        <a:rPr lang="ja-JP" altLang="en-US" sz="800" b="0" dirty="0">
                          <a:solidFill>
                            <a:schemeClr val="tx1"/>
                          </a:solidFill>
                          <a:latin typeface="+mn-ea"/>
                          <a:ea typeface="+mn-ea"/>
                        </a:rPr>
                        <a:t>⑦難聴の兆候と症状に関するよくある質問</a:t>
                      </a:r>
                      <a:endParaRPr lang="ja-JP" altLang="en-US" sz="800" b="0" dirty="0"/>
                    </a:p>
                  </a:txBody>
                  <a:tcPr marL="28575" marR="28575" marT="19050" marB="19050" anchor="b">
                    <a:solidFill>
                      <a:schemeClr val="bg1">
                        <a:lumMod val="85000"/>
                      </a:schemeClr>
                    </a:solidFill>
                  </a:tcPr>
                </a:tc>
                <a:extLst>
                  <a:ext uri="{0D108BD9-81ED-4DB2-BD59-A6C34878D82A}">
                    <a16:rowId xmlns:a16="http://schemas.microsoft.com/office/drawing/2014/main" val="964024152"/>
                  </a:ext>
                </a:extLst>
              </a:tr>
              <a:tr h="798077">
                <a:tc>
                  <a:txBody>
                    <a:bodyPr/>
                    <a:lstStyle/>
                    <a:p>
                      <a:pPr algn="ctr"/>
                      <a:r>
                        <a:rPr lang="en-US" altLang="ja-JP" sz="800" kern="100" dirty="0">
                          <a:effectLst/>
                          <a:latin typeface="+mn-ea"/>
                          <a:ea typeface="+mn-ea"/>
                        </a:rPr>
                        <a:t>1-2</a:t>
                      </a:r>
                    </a:p>
                    <a:p>
                      <a:pPr algn="ctr"/>
                      <a:endParaRPr lang="en-US" altLang="ja-JP" sz="800" kern="100" dirty="0">
                        <a:effectLst/>
                        <a:latin typeface="+mn-ea"/>
                        <a:ea typeface="+mn-ea"/>
                      </a:endParaRPr>
                    </a:p>
                    <a:p>
                      <a:pPr algn="ctr"/>
                      <a:endParaRPr lang="en-US" altLang="ja-JP" sz="800" kern="100" dirty="0">
                        <a:effectLst/>
                        <a:latin typeface="+mn-ea"/>
                        <a:ea typeface="+mn-ea"/>
                      </a:endParaRPr>
                    </a:p>
                    <a:p>
                      <a:pPr algn="ctr"/>
                      <a:endParaRPr lang="ja-JP" sz="800" kern="100" dirty="0">
                        <a:effectLst/>
                        <a:latin typeface="+mn-ea"/>
                        <a:ea typeface="+mn-ea"/>
                      </a:endParaRPr>
                    </a:p>
                  </a:txBody>
                  <a:tcPr marL="28575" marR="28575" marT="19050" marB="19050" anchor="b">
                    <a:solidFill>
                      <a:schemeClr val="bg1">
                        <a:lumMod val="6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800" b="1" kern="100" dirty="0">
                          <a:effectLst/>
                          <a:latin typeface="+mn-ea"/>
                          <a:ea typeface="+mn-ea"/>
                        </a:rPr>
                        <a:t>難聴への対処</a:t>
                      </a:r>
                      <a:endParaRPr lang="en-US" altLang="ja-JP" sz="800" b="1" kern="100" dirty="0">
                        <a:effectLst/>
                        <a:latin typeface="+mn-ea"/>
                        <a:ea typeface="+mn-ea"/>
                      </a:endParaRPr>
                    </a:p>
                    <a:p>
                      <a:r>
                        <a:rPr kumimoji="1" lang="en-US" altLang="ja-JP" sz="800" b="0" i="0" u="none" strike="noStrike" kern="1200" dirty="0">
                          <a:solidFill>
                            <a:schemeClr val="dk1"/>
                          </a:solidFill>
                          <a:effectLst/>
                          <a:latin typeface="+mn-lt"/>
                          <a:ea typeface="+mn-ea"/>
                          <a:cs typeface="+mn-cs"/>
                          <a:hlinkClick r:id="rId4"/>
                        </a:rPr>
                        <a:t>Treating hearing loss</a:t>
                      </a:r>
                      <a:endParaRPr kumimoji="1" lang="en-US" altLang="ja-JP" sz="800" b="0" i="0" kern="1200" dirty="0">
                        <a:solidFill>
                          <a:schemeClr val="dk1"/>
                        </a:solidFill>
                        <a:effectLst/>
                        <a:latin typeface="+mn-lt"/>
                        <a:ea typeface="+mn-ea"/>
                        <a:cs typeface="+mn-cs"/>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800" kern="0" dirty="0">
                        <a:effectLst/>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800" kern="0" dirty="0">
                        <a:effectLst/>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ja-JP" altLang="ja-JP" sz="800" kern="100" dirty="0">
                        <a:effectLst/>
                        <a:latin typeface="+mn-ea"/>
                        <a:ea typeface="+mn-ea"/>
                        <a:cs typeface="Times New Roman" panose="02020603050405020304" pitchFamily="18" charset="0"/>
                      </a:endParaRPr>
                    </a:p>
                  </a:txBody>
                  <a:tcPr marL="28575" marR="28575" marT="19050" marB="19050" anchor="b">
                    <a:solidFill>
                      <a:schemeClr val="bg1">
                        <a:lumMod val="85000"/>
                      </a:schemeClr>
                    </a:solidFill>
                  </a:tcPr>
                </a:tc>
                <a:tc>
                  <a:txBody>
                    <a:bodyPr/>
                    <a:lstStyle/>
                    <a:p>
                      <a:pPr defTabSz="843952">
                        <a:defRPr/>
                      </a:pPr>
                      <a:r>
                        <a:rPr lang="en-US" altLang="ja-JP" sz="800" b="0" dirty="0">
                          <a:latin typeface="+mn-ea"/>
                        </a:rPr>
                        <a:t>1-2-</a:t>
                      </a:r>
                      <a:r>
                        <a:rPr lang="ja-JP" altLang="en-US" sz="800" b="0" dirty="0">
                          <a:latin typeface="+mn-ea"/>
                        </a:rPr>
                        <a:t>① </a:t>
                      </a:r>
                      <a:r>
                        <a:rPr lang="ja-JP" altLang="en-US" sz="800" b="0" dirty="0">
                          <a:latin typeface="+mn-ea"/>
                          <a:ea typeface="+mn-ea"/>
                        </a:rPr>
                        <a:t>難聴への対処法</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latin typeface="+mn-ea"/>
                        </a:rPr>
                        <a:t>1-2-</a:t>
                      </a:r>
                      <a:r>
                        <a:rPr lang="ja-JP" altLang="en-US" sz="800" b="0" dirty="0">
                          <a:latin typeface="+mn-ea"/>
                        </a:rPr>
                        <a:t>② </a:t>
                      </a:r>
                      <a:r>
                        <a:rPr lang="ja-JP" altLang="en-US" sz="800" b="0" dirty="0">
                          <a:latin typeface="+mn-ea"/>
                          <a:ea typeface="+mn-ea"/>
                        </a:rPr>
                        <a:t>難聴を改善するための</a:t>
                      </a:r>
                      <a:r>
                        <a:rPr lang="en-US" altLang="ja-JP" sz="800" b="0" dirty="0">
                          <a:latin typeface="+mn-ea"/>
                          <a:ea typeface="+mn-ea"/>
                        </a:rPr>
                        <a:t>4</a:t>
                      </a:r>
                      <a:r>
                        <a:rPr lang="ja-JP" altLang="en-US" sz="800" b="0" dirty="0">
                          <a:latin typeface="+mn-ea"/>
                          <a:ea typeface="+mn-ea"/>
                        </a:rPr>
                        <a:t>つのステップ</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latin typeface="+mn-ea"/>
                        </a:rPr>
                        <a:t>1-2-</a:t>
                      </a:r>
                      <a:r>
                        <a:rPr lang="ja-JP" altLang="en-US" sz="800" b="0" dirty="0">
                          <a:latin typeface="+mn-ea"/>
                        </a:rPr>
                        <a:t>③ </a:t>
                      </a:r>
                      <a:r>
                        <a:rPr lang="ja-JP" altLang="en-US" sz="800" b="0" dirty="0">
                          <a:latin typeface="+mn-ea"/>
                          <a:ea typeface="+mn-ea"/>
                        </a:rPr>
                        <a:t>難聴対処の選択肢</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latin typeface="+mn-ea"/>
                        </a:rPr>
                        <a:t>1-2-</a:t>
                      </a:r>
                      <a:r>
                        <a:rPr lang="ja-JP" altLang="en-US" sz="800" b="0" dirty="0">
                          <a:latin typeface="+mn-ea"/>
                        </a:rPr>
                        <a:t>④ </a:t>
                      </a:r>
                      <a:r>
                        <a:rPr lang="ja-JP" altLang="en-US" sz="800" b="0" dirty="0">
                          <a:latin typeface="+mn-ea"/>
                          <a:ea typeface="+mn-ea"/>
                        </a:rPr>
                        <a:t>難聴のタイプ別対処法</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800" b="0" dirty="0">
                          <a:solidFill>
                            <a:srgbClr val="0070C0"/>
                          </a:solidFill>
                          <a:latin typeface="+mn-ea"/>
                          <a:ea typeface="+mn-ea"/>
                        </a:rPr>
                        <a:t>　　　 難聴に対処するメリット（</a:t>
                      </a:r>
                      <a:r>
                        <a:rPr lang="en-US" altLang="ja-JP" sz="800" b="0" dirty="0">
                          <a:solidFill>
                            <a:srgbClr val="0070C0"/>
                          </a:solidFill>
                          <a:latin typeface="+mn-ea"/>
                          <a:ea typeface="+mn-ea"/>
                        </a:rPr>
                        <a:t>call to action)</a:t>
                      </a: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latin typeface="+mn-ea"/>
                        </a:rPr>
                        <a:t>1-2-</a:t>
                      </a:r>
                      <a:r>
                        <a:rPr lang="ja-JP" altLang="en-US" sz="800" b="0" dirty="0">
                          <a:latin typeface="+mn-ea"/>
                        </a:rPr>
                        <a:t>⑤</a:t>
                      </a:r>
                      <a:r>
                        <a:rPr lang="ja-JP" altLang="en-US" sz="800" b="0" dirty="0">
                          <a:latin typeface="+mn-ea"/>
                          <a:ea typeface="+mn-ea"/>
                        </a:rPr>
                        <a:t> 難聴の程度に合った補聴器を見つける</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800" b="0" dirty="0">
                          <a:solidFill>
                            <a:srgbClr val="0070C0"/>
                          </a:solidFill>
                          <a:latin typeface="+mn-ea"/>
                          <a:ea typeface="+mn-ea"/>
                        </a:rPr>
                        <a:t>　　　オーティコン補聴器のご紹介（</a:t>
                      </a:r>
                      <a:r>
                        <a:rPr lang="en-US" altLang="ja-JP" sz="800" b="0" dirty="0">
                          <a:solidFill>
                            <a:srgbClr val="0070C0"/>
                          </a:solidFill>
                          <a:latin typeface="+mn-ea"/>
                          <a:ea typeface="+mn-ea"/>
                        </a:rPr>
                        <a:t>call to action)</a:t>
                      </a: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latin typeface="+mn-ea"/>
                        </a:rPr>
                        <a:t>1-2-</a:t>
                      </a:r>
                      <a:r>
                        <a:rPr lang="ja-JP" altLang="en-US" sz="800" b="0" dirty="0">
                          <a:solidFill>
                            <a:schemeClr val="tx1"/>
                          </a:solidFill>
                          <a:latin typeface="+mn-ea"/>
                          <a:ea typeface="+mn-ea"/>
                        </a:rPr>
                        <a:t>⑥</a:t>
                      </a:r>
                      <a:r>
                        <a:rPr lang="ja-JP" altLang="en-US" sz="800" b="0" dirty="0">
                          <a:latin typeface="+mn-ea"/>
                        </a:rPr>
                        <a:t> 難聴の対処に関するよくある質問</a:t>
                      </a:r>
                      <a:endParaRPr lang="en-US" altLang="ja-JP" sz="800" b="0" dirty="0">
                        <a:latin typeface="+mn-ea"/>
                        <a:ea typeface="+mn-ea"/>
                      </a:endParaRPr>
                    </a:p>
                  </a:txBody>
                  <a:tcPr marL="28575" marR="28575" marT="19050" marB="19050" anchor="b">
                    <a:solidFill>
                      <a:schemeClr val="bg1">
                        <a:lumMod val="85000"/>
                      </a:schemeClr>
                    </a:solidFill>
                  </a:tcPr>
                </a:tc>
                <a:extLst>
                  <a:ext uri="{0D108BD9-81ED-4DB2-BD59-A6C34878D82A}">
                    <a16:rowId xmlns:a16="http://schemas.microsoft.com/office/drawing/2014/main" val="223167786"/>
                  </a:ext>
                </a:extLst>
              </a:tr>
              <a:tr h="0">
                <a:tc>
                  <a:txBody>
                    <a:bodyPr/>
                    <a:lstStyle/>
                    <a:p>
                      <a:pPr algn="ctr"/>
                      <a:r>
                        <a:rPr lang="en-US" altLang="ja-JP" sz="800" kern="100" dirty="0">
                          <a:effectLst/>
                          <a:latin typeface="+mn-ea"/>
                          <a:ea typeface="+mn-ea"/>
                        </a:rPr>
                        <a:t>1-3</a:t>
                      </a:r>
                    </a:p>
                    <a:p>
                      <a:pPr algn="ctr"/>
                      <a:endParaRPr lang="en-US" altLang="ja-JP" sz="800" kern="100" dirty="0">
                        <a:effectLst/>
                        <a:latin typeface="+mn-ea"/>
                        <a:ea typeface="+mn-ea"/>
                      </a:endParaRPr>
                    </a:p>
                    <a:p>
                      <a:pPr algn="ctr"/>
                      <a:endParaRPr lang="en-US" altLang="ja-JP" sz="800" kern="100" dirty="0">
                        <a:effectLst/>
                        <a:latin typeface="+mn-ea"/>
                        <a:ea typeface="+mn-ea"/>
                      </a:endParaRPr>
                    </a:p>
                  </a:txBody>
                  <a:tcPr marL="28575" marR="28575" marT="19050" marB="19050" anchor="b">
                    <a:solidFill>
                      <a:schemeClr val="bg1">
                        <a:lumMod val="6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800" b="1" kern="100" dirty="0">
                          <a:effectLst/>
                          <a:latin typeface="+mn-ea"/>
                          <a:ea typeface="+mn-ea"/>
                        </a:rPr>
                        <a:t>難聴を放置するリスク</a:t>
                      </a:r>
                      <a:endParaRPr lang="en-US" altLang="ja-JP" sz="800" b="1" kern="100" dirty="0">
                        <a:effectLst/>
                        <a:latin typeface="+mn-ea"/>
                        <a:ea typeface="+mn-ea"/>
                      </a:endParaRPr>
                    </a:p>
                    <a:p>
                      <a:r>
                        <a:rPr kumimoji="1" lang="en-US" altLang="ja-JP" sz="800" b="0" i="0" u="none" strike="noStrike" kern="1200" dirty="0">
                          <a:solidFill>
                            <a:schemeClr val="dk1"/>
                          </a:solidFill>
                          <a:effectLst/>
                          <a:latin typeface="+mn-lt"/>
                          <a:ea typeface="+mn-ea"/>
                          <a:cs typeface="+mn-cs"/>
                          <a:hlinkClick r:id="rId5"/>
                        </a:rPr>
                        <a:t>Untreated hearing loss</a:t>
                      </a:r>
                      <a:endParaRPr kumimoji="1" lang="en-US" altLang="ja-JP" sz="800" b="0" i="0" kern="1200" dirty="0">
                        <a:solidFill>
                          <a:schemeClr val="dk1"/>
                        </a:solidFill>
                        <a:effectLst/>
                        <a:latin typeface="+mn-lt"/>
                        <a:ea typeface="+mn-ea"/>
                        <a:cs typeface="+mn-cs"/>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800" kern="0" dirty="0">
                        <a:effectLst/>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800" kern="0" dirty="0">
                        <a:effectLst/>
                        <a:latin typeface="+mn-ea"/>
                        <a:ea typeface="+mn-ea"/>
                      </a:endParaRPr>
                    </a:p>
                  </a:txBody>
                  <a:tcPr marL="28575" marR="28575" marT="19050" marB="19050" anchor="b">
                    <a:solidFill>
                      <a:schemeClr val="bg1">
                        <a:lumMod val="8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latin typeface="+mn-ea"/>
                        </a:rPr>
                        <a:t>1-3-</a:t>
                      </a:r>
                      <a:r>
                        <a:rPr lang="ja-JP" altLang="en-US" sz="800" b="0" kern="100" dirty="0">
                          <a:solidFill>
                            <a:schemeClr val="tx1"/>
                          </a:solidFill>
                          <a:effectLst/>
                          <a:latin typeface="+mn-ea"/>
                          <a:ea typeface="+mn-ea"/>
                        </a:rPr>
                        <a:t>① 難聴を放置すると</a:t>
                      </a:r>
                      <a:endParaRPr lang="en-US" altLang="ja-JP" sz="800" b="0" kern="100" dirty="0">
                        <a:solidFill>
                          <a:schemeClr val="tx1"/>
                        </a:solidFill>
                        <a:effectLst/>
                        <a:latin typeface="+mn-ea"/>
                        <a:ea typeface="+mn-ea"/>
                      </a:endParaRPr>
                    </a:p>
                    <a:p>
                      <a:r>
                        <a:rPr lang="en-US" altLang="ja-JP" sz="800" b="0" dirty="0">
                          <a:latin typeface="+mn-ea"/>
                        </a:rPr>
                        <a:t>1-3-</a:t>
                      </a:r>
                      <a:r>
                        <a:rPr lang="ja-JP" altLang="en-US" sz="800" b="0" kern="100" dirty="0">
                          <a:solidFill>
                            <a:schemeClr val="tx1"/>
                          </a:solidFill>
                          <a:effectLst/>
                          <a:latin typeface="+mn-ea"/>
                          <a:ea typeface="+mn-ea"/>
                        </a:rPr>
                        <a:t>② 難聴の７つの影響</a:t>
                      </a:r>
                      <a:endParaRPr lang="en-US" altLang="ja-JP" sz="800" b="0" kern="100" dirty="0">
                        <a:solidFill>
                          <a:schemeClr val="tx1"/>
                        </a:solidFill>
                        <a:effectLst/>
                        <a:latin typeface="+mn-ea"/>
                        <a:ea typeface="+mn-ea"/>
                      </a:endParaRPr>
                    </a:p>
                    <a:p>
                      <a:pPr algn="l"/>
                      <a:r>
                        <a:rPr lang="en-US" altLang="ja-JP" sz="800" b="0" dirty="0">
                          <a:latin typeface="+mn-ea"/>
                        </a:rPr>
                        <a:t>1-3-</a:t>
                      </a:r>
                      <a:r>
                        <a:rPr lang="ja-JP" altLang="en-US" sz="800" b="0" kern="100" dirty="0">
                          <a:latin typeface="+mn-ea"/>
                        </a:rPr>
                        <a:t>③ </a:t>
                      </a:r>
                      <a:r>
                        <a:rPr lang="ja-JP" altLang="en-US" sz="800" b="0" kern="100" dirty="0">
                          <a:effectLst/>
                          <a:latin typeface="+mn-ea"/>
                          <a:ea typeface="+mn-ea"/>
                        </a:rPr>
                        <a:t>聴力を改善するための</a:t>
                      </a:r>
                      <a:r>
                        <a:rPr lang="en-US" altLang="ja-JP" sz="800" b="0" kern="100" dirty="0">
                          <a:effectLst/>
                          <a:latin typeface="+mn-ea"/>
                          <a:ea typeface="+mn-ea"/>
                        </a:rPr>
                        <a:t>4</a:t>
                      </a:r>
                      <a:r>
                        <a:rPr lang="ja-JP" altLang="en-US" sz="800" b="0" kern="100" dirty="0">
                          <a:effectLst/>
                          <a:latin typeface="+mn-ea"/>
                          <a:ea typeface="+mn-ea"/>
                        </a:rPr>
                        <a:t>つのステップ</a:t>
                      </a:r>
                      <a:endParaRPr lang="ja-JP" altLang="en-US" sz="800" b="0" dirty="0"/>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solidFill>
                            <a:srgbClr val="FF0000"/>
                          </a:solidFill>
                          <a:latin typeface="+mn-ea"/>
                        </a:rPr>
                        <a:t>1-3-</a:t>
                      </a:r>
                      <a:r>
                        <a:rPr lang="ja-JP" altLang="en-US" sz="800" b="1" dirty="0">
                          <a:solidFill>
                            <a:srgbClr val="FF0000"/>
                          </a:solidFill>
                          <a:latin typeface="+mn-ea"/>
                        </a:rPr>
                        <a:t>④</a:t>
                      </a:r>
                      <a:r>
                        <a:rPr lang="ja-JP" altLang="en-US" sz="800" b="1" dirty="0">
                          <a:solidFill>
                            <a:srgbClr val="FF0000"/>
                          </a:solidFill>
                        </a:rPr>
                        <a:t> 脳に十分な音の情報が届かないと（新規）</a:t>
                      </a:r>
                    </a:p>
                    <a:p>
                      <a:r>
                        <a:rPr lang="en-US" altLang="ja-JP" sz="800" b="0" dirty="0">
                          <a:solidFill>
                            <a:srgbClr val="FF0000"/>
                          </a:solidFill>
                          <a:latin typeface="+mn-ea"/>
                        </a:rPr>
                        <a:t>1-3-</a:t>
                      </a:r>
                      <a:r>
                        <a:rPr lang="ja-JP" altLang="en-US" sz="800" b="1" dirty="0">
                          <a:solidFill>
                            <a:srgbClr val="FF0000"/>
                          </a:solidFill>
                          <a:latin typeface="+mn-ea"/>
                        </a:rPr>
                        <a:t>⑤</a:t>
                      </a:r>
                      <a:r>
                        <a:rPr lang="ja-JP" altLang="en-US" sz="800" b="1" dirty="0">
                          <a:solidFill>
                            <a:srgbClr val="FF0000"/>
                          </a:solidFill>
                        </a:rPr>
                        <a:t> 難聴で大切な人生の時間を損なっているかもしれません（新規）</a:t>
                      </a:r>
                    </a:p>
                    <a:p>
                      <a:r>
                        <a:rPr lang="en-US" altLang="ja-JP" sz="800" b="0" dirty="0">
                          <a:solidFill>
                            <a:srgbClr val="FF0000"/>
                          </a:solidFill>
                          <a:latin typeface="+mn-ea"/>
                        </a:rPr>
                        <a:t>1-3-</a:t>
                      </a:r>
                      <a:r>
                        <a:rPr lang="ja-JP" altLang="en-US" sz="800" b="1" dirty="0">
                          <a:solidFill>
                            <a:srgbClr val="FF0000"/>
                          </a:solidFill>
                          <a:latin typeface="+mn-ea"/>
                        </a:rPr>
                        <a:t>⑥</a:t>
                      </a:r>
                      <a:r>
                        <a:rPr lang="ja-JP" altLang="en-US" sz="800" b="1" dirty="0">
                          <a:solidFill>
                            <a:srgbClr val="FF0000"/>
                          </a:solidFill>
                        </a:rPr>
                        <a:t> 医師や聴覚の</a:t>
                      </a:r>
                      <a:r>
                        <a:rPr lang="ja-JP" altLang="en-US" sz="800" b="1" i="0" dirty="0">
                          <a:solidFill>
                            <a:srgbClr val="FF0000"/>
                          </a:solidFill>
                          <a:effectLst/>
                          <a:latin typeface="Soho Gothic W01 Bold"/>
                        </a:rPr>
                        <a:t>専門家からアドバイスを受けてください（新規）</a:t>
                      </a:r>
                      <a:endParaRPr lang="en-US" altLang="ja-JP" sz="800" b="1" i="0">
                        <a:solidFill>
                          <a:srgbClr val="FF0000"/>
                        </a:solidFill>
                        <a:effectLst/>
                        <a:latin typeface="Soho Gothic W01 Bold"/>
                      </a:endParaRPr>
                    </a:p>
                    <a:p>
                      <a:endParaRPr lang="en-US" altLang="ja-JP" sz="800" b="1" i="0" dirty="0">
                        <a:solidFill>
                          <a:srgbClr val="FF0000"/>
                        </a:solidFill>
                        <a:effectLst/>
                        <a:latin typeface="Soho Gothic W01 Bold"/>
                      </a:endParaRPr>
                    </a:p>
                  </a:txBody>
                  <a:tcPr marL="28575" marR="28575" marT="19050" marB="19050" anchor="b">
                    <a:solidFill>
                      <a:schemeClr val="bg1">
                        <a:lumMod val="85000"/>
                      </a:schemeClr>
                    </a:solidFill>
                  </a:tcPr>
                </a:tc>
                <a:extLst>
                  <a:ext uri="{0D108BD9-81ED-4DB2-BD59-A6C34878D82A}">
                    <a16:rowId xmlns:a16="http://schemas.microsoft.com/office/drawing/2014/main" val="4096621824"/>
                  </a:ext>
                </a:extLst>
              </a:tr>
              <a:tr h="195258">
                <a:tc>
                  <a:txBody>
                    <a:bodyPr/>
                    <a:lstStyle/>
                    <a:p>
                      <a:pPr algn="ctr"/>
                      <a:r>
                        <a:rPr lang="en-US" altLang="ja-JP" sz="800" kern="100" dirty="0">
                          <a:effectLst/>
                          <a:latin typeface="+mn-ea"/>
                          <a:ea typeface="+mn-ea"/>
                        </a:rPr>
                        <a:t>2-0</a:t>
                      </a:r>
                    </a:p>
                    <a:p>
                      <a:pPr algn="ctr"/>
                      <a:endParaRPr lang="en-US" altLang="ja-JP" sz="800" kern="100" dirty="0">
                        <a:effectLst/>
                        <a:latin typeface="+mn-ea"/>
                        <a:ea typeface="+mn-ea"/>
                      </a:endParaRPr>
                    </a:p>
                    <a:p>
                      <a:pPr algn="ctr"/>
                      <a:endParaRPr lang="en-US" altLang="ja-JP" sz="800" kern="100" dirty="0">
                        <a:effectLst/>
                        <a:latin typeface="+mn-ea"/>
                        <a:ea typeface="+mn-ea"/>
                      </a:endParaRPr>
                    </a:p>
                  </a:txBody>
                  <a:tcPr marL="28575" marR="28575" marT="19050" marB="19050" anchor="b">
                    <a:solidFill>
                      <a:schemeClr val="bg1">
                        <a:lumMod val="65000"/>
                      </a:schemeClr>
                    </a:solidFill>
                  </a:tcPr>
                </a:tc>
                <a:tc>
                  <a:txBody>
                    <a:bodyPr/>
                    <a:lstStyle/>
                    <a:p>
                      <a:r>
                        <a:rPr lang="ja-JP" altLang="en-US" sz="800" b="1" kern="100" dirty="0">
                          <a:effectLst/>
                          <a:latin typeface="+mn-ea"/>
                          <a:ea typeface="+mn-ea"/>
                        </a:rPr>
                        <a:t>難聴の種類</a:t>
                      </a:r>
                      <a:endParaRPr kumimoji="1" lang="en-US" altLang="ja-JP" sz="800" b="1" i="0" u="sng" kern="1200" dirty="0">
                        <a:solidFill>
                          <a:schemeClr val="dk1"/>
                        </a:solidFill>
                        <a:effectLst/>
                        <a:latin typeface="+mn-lt"/>
                        <a:ea typeface="+mn-ea"/>
                        <a:cs typeface="+mn-cs"/>
                        <a:hlinkClick r:id="" action="ppaction://noaction"/>
                      </a:endParaRPr>
                    </a:p>
                    <a:p>
                      <a:r>
                        <a:rPr kumimoji="1" lang="en-US" altLang="ja-JP" sz="800" b="0" i="0" u="sng" kern="1200" dirty="0">
                          <a:solidFill>
                            <a:schemeClr val="dk1"/>
                          </a:solidFill>
                          <a:effectLst/>
                          <a:latin typeface="+mn-lt"/>
                          <a:ea typeface="+mn-ea"/>
                          <a:cs typeface="+mn-cs"/>
                          <a:hlinkClick r:id="" action="ppaction://noaction"/>
                        </a:rPr>
                        <a:t>Types of hearing loss</a:t>
                      </a:r>
                    </a:p>
                    <a:p>
                      <a:endParaRPr kumimoji="1" lang="en-US" altLang="ja-JP" sz="800" b="0" i="0" u="sng" kern="1200" dirty="0">
                        <a:solidFill>
                          <a:schemeClr val="dk1"/>
                        </a:solidFill>
                        <a:effectLst/>
                        <a:latin typeface="+mn-lt"/>
                        <a:ea typeface="+mn-ea"/>
                        <a:cs typeface="+mn-cs"/>
                        <a:hlinkClick r:id="" action="ppaction://noaction"/>
                      </a:endParaRPr>
                    </a:p>
                    <a:p>
                      <a:endParaRPr kumimoji="1" lang="en-US" altLang="ja-JP" sz="800" b="0" i="0" u="sng" kern="1200" dirty="0">
                        <a:solidFill>
                          <a:schemeClr val="dk1"/>
                        </a:solidFill>
                        <a:effectLst/>
                        <a:latin typeface="+mn-lt"/>
                        <a:ea typeface="+mn-ea"/>
                        <a:cs typeface="+mn-cs"/>
                        <a:hlinkClick r:id="" action="ppaction://noaction"/>
                      </a:endParaRPr>
                    </a:p>
                  </a:txBody>
                  <a:tcPr marL="28575" marR="28575" marT="19050" marB="19050" anchor="b">
                    <a:solidFill>
                      <a:schemeClr val="bg1">
                        <a:lumMod val="85000"/>
                      </a:schemeClr>
                    </a:solidFill>
                  </a:tcPr>
                </a:tc>
                <a:tc>
                  <a:txBody>
                    <a:bodyPr/>
                    <a:lstStyle/>
                    <a:p>
                      <a:r>
                        <a:rPr lang="en-US" altLang="ja-JP" sz="800" b="0" dirty="0">
                          <a:solidFill>
                            <a:schemeClr val="tx1"/>
                          </a:solidFill>
                        </a:rPr>
                        <a:t>2-0-</a:t>
                      </a:r>
                      <a:r>
                        <a:rPr lang="ja-JP" altLang="en-US" sz="800" b="0" dirty="0">
                          <a:solidFill>
                            <a:schemeClr val="tx1"/>
                          </a:solidFill>
                        </a:rPr>
                        <a:t>①  </a:t>
                      </a:r>
                      <a:r>
                        <a:rPr lang="ja-JP" altLang="en-US" sz="800" b="0" dirty="0"/>
                        <a:t>難聴にはどのような種類がありますか？</a:t>
                      </a:r>
                      <a:endParaRPr lang="ja-JP" altLang="en-US" sz="800" b="0" dirty="0">
                        <a:solidFill>
                          <a:schemeClr val="tx1"/>
                        </a:solidFill>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800" b="0" dirty="0">
                          <a:solidFill>
                            <a:srgbClr val="0070C0"/>
                          </a:solidFill>
                          <a:latin typeface="+mn-ea"/>
                        </a:rPr>
                        <a:t>　　    </a:t>
                      </a:r>
                      <a:r>
                        <a:rPr lang="ja-JP" altLang="en-US" sz="800" b="0" dirty="0">
                          <a:solidFill>
                            <a:srgbClr val="0070C0"/>
                          </a:solidFill>
                          <a:latin typeface="+mn-ea"/>
                          <a:ea typeface="+mn-ea"/>
                        </a:rPr>
                        <a:t>検査が必要かを判断する（</a:t>
                      </a:r>
                      <a:r>
                        <a:rPr lang="en-US" altLang="ja-JP" sz="800" b="0" dirty="0">
                          <a:solidFill>
                            <a:srgbClr val="0070C0"/>
                          </a:solidFill>
                          <a:latin typeface="+mn-ea"/>
                          <a:ea typeface="+mn-ea"/>
                        </a:rPr>
                        <a:t>call to action)</a:t>
                      </a: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solidFill>
                            <a:schemeClr val="tx1"/>
                          </a:solidFill>
                        </a:rPr>
                        <a:t>2-0-</a:t>
                      </a:r>
                      <a:r>
                        <a:rPr lang="ja-JP" altLang="en-US" sz="800" b="0" dirty="0">
                          <a:latin typeface="+mn-ea"/>
                        </a:rPr>
                        <a:t>② </a:t>
                      </a:r>
                      <a:r>
                        <a:rPr lang="ja-JP" altLang="en-US" sz="800" b="0" dirty="0">
                          <a:latin typeface="+mn-ea"/>
                          <a:ea typeface="+mn-ea"/>
                        </a:rPr>
                        <a:t>感音性難聴とは</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solidFill>
                            <a:schemeClr val="tx1"/>
                          </a:solidFill>
                        </a:rPr>
                        <a:t>2-0-</a:t>
                      </a:r>
                      <a:r>
                        <a:rPr lang="ja-JP" altLang="en-US" sz="800" b="0" dirty="0">
                          <a:latin typeface="+mn-ea"/>
                          <a:ea typeface="+mn-ea"/>
                        </a:rPr>
                        <a:t>③ 伝音性難聴とは</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mn-ea"/>
                          <a:ea typeface="+mn-ea"/>
                        </a:rPr>
                        <a:t>　　  </a:t>
                      </a:r>
                      <a:r>
                        <a:rPr lang="ja-JP" altLang="en-US" sz="800" b="0" dirty="0">
                          <a:latin typeface="+mn-ea"/>
                          <a:ea typeface="+mn-ea"/>
                        </a:rPr>
                        <a:t> </a:t>
                      </a:r>
                      <a:r>
                        <a:rPr lang="ja-JP" altLang="en-US" sz="800" b="0" dirty="0">
                          <a:solidFill>
                            <a:srgbClr val="0070C0"/>
                          </a:solidFill>
                          <a:latin typeface="+mn-ea"/>
                          <a:ea typeface="+mn-ea"/>
                        </a:rPr>
                        <a:t>お客様の声（</a:t>
                      </a:r>
                      <a:r>
                        <a:rPr lang="en-US" altLang="ja-JP" sz="800" b="0" dirty="0">
                          <a:solidFill>
                            <a:srgbClr val="0070C0"/>
                          </a:solidFill>
                          <a:latin typeface="+mn-ea"/>
                          <a:ea typeface="+mn-ea"/>
                        </a:rPr>
                        <a:t>call to action)</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solidFill>
                            <a:schemeClr val="tx1"/>
                          </a:solidFill>
                        </a:rPr>
                        <a:t>2-0-</a:t>
                      </a:r>
                      <a:r>
                        <a:rPr lang="ja-JP" altLang="en-US" sz="800" b="0" dirty="0">
                          <a:latin typeface="+mn-ea"/>
                        </a:rPr>
                        <a:t>④ </a:t>
                      </a:r>
                      <a:r>
                        <a:rPr lang="ja-JP" altLang="en-US" sz="800" b="0" dirty="0">
                          <a:latin typeface="+mn-ea"/>
                          <a:ea typeface="+mn-ea"/>
                        </a:rPr>
                        <a:t>難聴をどう説明するか？</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solidFill>
                            <a:schemeClr val="tx1"/>
                          </a:solidFill>
                        </a:rPr>
                        <a:t>2-0-</a:t>
                      </a:r>
                      <a:r>
                        <a:rPr lang="ja-JP" altLang="en-US" sz="800" b="0" dirty="0">
                          <a:latin typeface="+mn-ea"/>
                        </a:rPr>
                        <a:t>⑤ </a:t>
                      </a:r>
                      <a:r>
                        <a:rPr lang="ja-JP" altLang="en-US" sz="800" b="0" dirty="0">
                          <a:latin typeface="+mn-ea"/>
                          <a:ea typeface="+mn-ea"/>
                        </a:rPr>
                        <a:t>耳鳴りについて</a:t>
                      </a:r>
                      <a:endParaRPr lang="en-US" altLang="ja-JP" sz="800" b="0" dirty="0">
                        <a:latin typeface="+mn-ea"/>
                        <a:ea typeface="+mn-ea"/>
                      </a:endParaRPr>
                    </a:p>
                  </a:txBody>
                  <a:tcPr marL="28575" marR="28575" marT="19050" marB="19050" anchor="b">
                    <a:solidFill>
                      <a:schemeClr val="bg1">
                        <a:lumMod val="85000"/>
                      </a:schemeClr>
                    </a:solidFill>
                  </a:tcPr>
                </a:tc>
                <a:extLst>
                  <a:ext uri="{0D108BD9-81ED-4DB2-BD59-A6C34878D82A}">
                    <a16:rowId xmlns:a16="http://schemas.microsoft.com/office/drawing/2014/main" val="60119185"/>
                  </a:ext>
                </a:extLst>
              </a:tr>
              <a:tr h="195264">
                <a:tc>
                  <a:txBody>
                    <a:bodyPr/>
                    <a:lstStyle/>
                    <a:p>
                      <a:pPr algn="ctr"/>
                      <a:r>
                        <a:rPr lang="en-US" altLang="ja-JP" sz="800" kern="100" dirty="0">
                          <a:effectLst/>
                          <a:latin typeface="+mn-ea"/>
                          <a:ea typeface="+mn-ea"/>
                        </a:rPr>
                        <a:t>2-1</a:t>
                      </a:r>
                    </a:p>
                    <a:p>
                      <a:pPr algn="ctr"/>
                      <a:endParaRPr lang="en-US" altLang="ja-JP" sz="800" kern="100" dirty="0">
                        <a:effectLst/>
                        <a:latin typeface="+mn-ea"/>
                        <a:ea typeface="+mn-ea"/>
                      </a:endParaRPr>
                    </a:p>
                    <a:p>
                      <a:pPr algn="ctr"/>
                      <a:endParaRPr lang="en-US" altLang="ja-JP" sz="800" kern="100" dirty="0">
                        <a:effectLst/>
                        <a:latin typeface="+mn-ea"/>
                        <a:ea typeface="+mn-ea"/>
                      </a:endParaRPr>
                    </a:p>
                  </a:txBody>
                  <a:tcPr marL="28575" marR="28575" marT="19050" marB="19050" anchor="b">
                    <a:solidFill>
                      <a:schemeClr val="bg1">
                        <a:lumMod val="65000"/>
                      </a:schemeClr>
                    </a:solidFill>
                  </a:tcPr>
                </a:tc>
                <a:tc>
                  <a:txBody>
                    <a:bodyPr/>
                    <a:lstStyle/>
                    <a:p>
                      <a:r>
                        <a:rPr lang="ja-JP" altLang="en-US" sz="800" kern="100" dirty="0">
                          <a:effectLst/>
                          <a:latin typeface="+mn-ea"/>
                          <a:ea typeface="+mn-ea"/>
                        </a:rPr>
                        <a:t>難聴の原因</a:t>
                      </a:r>
                      <a:endParaRPr lang="en-US" altLang="ja-JP" sz="800" kern="100" dirty="0">
                        <a:effectLst/>
                        <a:latin typeface="+mn-ea"/>
                        <a:ea typeface="+mn-ea"/>
                      </a:endParaRPr>
                    </a:p>
                    <a:p>
                      <a:r>
                        <a:rPr kumimoji="1" lang="en-US" altLang="ja-JP" sz="800" b="0" i="0" u="none" strike="noStrike" kern="1200" dirty="0">
                          <a:solidFill>
                            <a:schemeClr val="dk1"/>
                          </a:solidFill>
                          <a:effectLst/>
                          <a:latin typeface="+mn-lt"/>
                          <a:ea typeface="+mn-ea"/>
                          <a:cs typeface="+mn-cs"/>
                          <a:hlinkClick r:id="" action="ppaction://noaction"/>
                        </a:rPr>
                        <a:t>Causes of hearing loss</a:t>
                      </a:r>
                      <a:endParaRPr kumimoji="1" lang="en-US" altLang="ja-JP" sz="800" b="0" i="0" kern="1200" dirty="0">
                        <a:solidFill>
                          <a:schemeClr val="dk1"/>
                        </a:solidFill>
                        <a:effectLst/>
                        <a:latin typeface="+mn-lt"/>
                        <a:ea typeface="+mn-ea"/>
                        <a:cs typeface="+mn-cs"/>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800" kern="0" dirty="0">
                        <a:effectLst/>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800" kern="100" dirty="0">
                        <a:effectLst/>
                        <a:latin typeface="+mn-ea"/>
                        <a:ea typeface="+mn-ea"/>
                        <a:cs typeface="Times New Roman" panose="02020603050405020304" pitchFamily="18" charset="0"/>
                      </a:endParaRPr>
                    </a:p>
                  </a:txBody>
                  <a:tcPr marL="28575" marR="28575" marT="19050" marB="19050" anchor="b">
                    <a:solidFill>
                      <a:schemeClr val="bg1">
                        <a:lumMod val="85000"/>
                      </a:schemeClr>
                    </a:solidFill>
                  </a:tcPr>
                </a:tc>
                <a:tc>
                  <a:txBody>
                    <a:bodyPr/>
                    <a:lstStyle/>
                    <a:p>
                      <a:r>
                        <a:rPr lang="en-US" altLang="ja-JP" sz="800" b="0" dirty="0">
                          <a:solidFill>
                            <a:schemeClr val="tx1"/>
                          </a:solidFill>
                        </a:rPr>
                        <a:t>2-1-</a:t>
                      </a:r>
                      <a:r>
                        <a:rPr lang="ja-JP" altLang="en-US" sz="800" b="0" dirty="0">
                          <a:solidFill>
                            <a:schemeClr val="tx1"/>
                          </a:solidFill>
                        </a:rPr>
                        <a:t>① </a:t>
                      </a:r>
                      <a:r>
                        <a:rPr lang="ja-JP" altLang="en-US" sz="800" b="0" dirty="0"/>
                        <a:t>成人の難聴の一般的な原因は何ですか？</a:t>
                      </a:r>
                      <a:endParaRPr lang="ja-JP" altLang="en-US" sz="800" b="0" dirty="0">
                        <a:solidFill>
                          <a:schemeClr val="tx1"/>
                        </a:solidFill>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800" b="0" dirty="0">
                          <a:solidFill>
                            <a:srgbClr val="0070C0"/>
                          </a:solidFill>
                          <a:latin typeface="+mn-ea"/>
                          <a:ea typeface="+mn-ea"/>
                        </a:rPr>
                        <a:t>　　   検査が必要かを判断する（</a:t>
                      </a:r>
                      <a:r>
                        <a:rPr lang="en-US" altLang="ja-JP" sz="800" b="0" dirty="0">
                          <a:solidFill>
                            <a:srgbClr val="0070C0"/>
                          </a:solidFill>
                          <a:latin typeface="+mn-ea"/>
                          <a:ea typeface="+mn-ea"/>
                        </a:rPr>
                        <a:t>call to action)</a:t>
                      </a:r>
                      <a:endParaRPr lang="en-US" altLang="ja-JP" sz="800" b="0" dirty="0">
                        <a:latin typeface="+mn-ea"/>
                        <a:ea typeface="+mn-ea"/>
                      </a:endParaRPr>
                    </a:p>
                    <a:p>
                      <a:r>
                        <a:rPr lang="en-US" altLang="ja-JP" sz="800" b="0" dirty="0">
                          <a:solidFill>
                            <a:schemeClr val="tx1"/>
                          </a:solidFill>
                        </a:rPr>
                        <a:t>2-1-</a:t>
                      </a:r>
                      <a:r>
                        <a:rPr lang="ja-JP" altLang="en-US" sz="800" b="0" dirty="0"/>
                        <a:t>② 加齢に伴なう難聴</a:t>
                      </a:r>
                      <a:endParaRPr lang="ja-JP" altLang="en-US" sz="800" b="0" dirty="0">
                        <a:solidFill>
                          <a:schemeClr val="tx1"/>
                        </a:solidFill>
                      </a:endParaRPr>
                    </a:p>
                    <a:p>
                      <a:r>
                        <a:rPr lang="en-US" altLang="ja-JP" sz="800" b="0" dirty="0">
                          <a:solidFill>
                            <a:schemeClr val="tx1"/>
                          </a:solidFill>
                        </a:rPr>
                        <a:t>2-1-</a:t>
                      </a:r>
                      <a:r>
                        <a:rPr lang="ja-JP" altLang="en-US" sz="800" b="0" dirty="0"/>
                        <a:t>③ 騒音性難聴</a:t>
                      </a:r>
                      <a:endParaRPr lang="ja-JP" altLang="en-US" sz="800" b="0" dirty="0">
                        <a:solidFill>
                          <a:schemeClr val="tx1"/>
                        </a:solidFill>
                      </a:endParaRPr>
                    </a:p>
                    <a:p>
                      <a:r>
                        <a:rPr lang="en-US" altLang="ja-JP" sz="800" b="0" dirty="0">
                          <a:solidFill>
                            <a:schemeClr val="tx1"/>
                          </a:solidFill>
                        </a:rPr>
                        <a:t>2-1-</a:t>
                      </a:r>
                      <a:r>
                        <a:rPr lang="ja-JP" altLang="en-US" sz="800" b="0" dirty="0"/>
                        <a:t>④ 騒々しい環境から耳を保護する</a:t>
                      </a:r>
                      <a:endParaRPr lang="ja-JP" altLang="en-US" sz="800" b="0" dirty="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solidFill>
                            <a:srgbClr val="0070C0"/>
                          </a:solidFill>
                        </a:rPr>
                        <a:t>             </a:t>
                      </a:r>
                      <a:r>
                        <a:rPr lang="ja-JP" altLang="en-US" sz="800" b="0" dirty="0">
                          <a:solidFill>
                            <a:srgbClr val="0070C0"/>
                          </a:solidFill>
                        </a:rPr>
                        <a:t>目立たない補聴器があることを知っていますか？</a:t>
                      </a:r>
                      <a:r>
                        <a:rPr lang="ja-JP" altLang="en-US" sz="800" b="0" dirty="0">
                          <a:solidFill>
                            <a:srgbClr val="0070C0"/>
                          </a:solidFill>
                          <a:latin typeface="+mn-ea"/>
                          <a:ea typeface="+mn-ea"/>
                        </a:rPr>
                        <a:t>（</a:t>
                      </a:r>
                      <a:r>
                        <a:rPr lang="en-US" altLang="ja-JP" sz="800" b="0" dirty="0">
                          <a:solidFill>
                            <a:srgbClr val="0070C0"/>
                          </a:solidFill>
                          <a:latin typeface="+mn-ea"/>
                          <a:ea typeface="+mn-ea"/>
                        </a:rPr>
                        <a:t>call to action)</a:t>
                      </a:r>
                      <a:endParaRPr lang="en-US" altLang="ja-JP" sz="800" b="0" dirty="0">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800" b="0" dirty="0">
                          <a:solidFill>
                            <a:srgbClr val="0070C0"/>
                          </a:solidFill>
                        </a:rPr>
                        <a:t>            </a:t>
                      </a:r>
                      <a:r>
                        <a:rPr lang="en-US" altLang="ja-JP" sz="800" b="0" dirty="0">
                          <a:solidFill>
                            <a:srgbClr val="0070C0"/>
                          </a:solidFill>
                        </a:rPr>
                        <a:t> </a:t>
                      </a:r>
                      <a:r>
                        <a:rPr lang="ja-JP" altLang="en-US" sz="800" b="0" dirty="0">
                          <a:solidFill>
                            <a:srgbClr val="0070C0"/>
                          </a:solidFill>
                        </a:rPr>
                        <a:t>難聴に対処するためのオプション</a:t>
                      </a:r>
                      <a:r>
                        <a:rPr lang="ja-JP" altLang="en-US" sz="800" b="0" dirty="0">
                          <a:solidFill>
                            <a:srgbClr val="0070C0"/>
                          </a:solidFill>
                          <a:latin typeface="+mn-ea"/>
                          <a:ea typeface="+mn-ea"/>
                        </a:rPr>
                        <a:t>（</a:t>
                      </a:r>
                      <a:r>
                        <a:rPr lang="en-US" altLang="ja-JP" sz="800" b="0" dirty="0">
                          <a:solidFill>
                            <a:srgbClr val="0070C0"/>
                          </a:solidFill>
                          <a:latin typeface="+mn-ea"/>
                          <a:ea typeface="+mn-ea"/>
                        </a:rPr>
                        <a:t>call to action)</a:t>
                      </a:r>
                      <a:endParaRPr lang="en-US" altLang="ja-JP" sz="800" b="0" dirty="0">
                        <a:latin typeface="+mn-ea"/>
                        <a:ea typeface="+mn-ea"/>
                      </a:endParaRPr>
                    </a:p>
                    <a:p>
                      <a:r>
                        <a:rPr lang="en-US" altLang="ja-JP" sz="800" b="0" dirty="0">
                          <a:solidFill>
                            <a:schemeClr val="tx1"/>
                          </a:solidFill>
                        </a:rPr>
                        <a:t>2-1-</a:t>
                      </a:r>
                      <a:r>
                        <a:rPr lang="ja-JP" altLang="en-US" sz="800" b="0" dirty="0"/>
                        <a:t>⑤ 難聴の原因に関するよくある質問</a:t>
                      </a:r>
                      <a:endParaRPr lang="ja-JP" altLang="en-US" sz="800" b="0" dirty="0">
                        <a:solidFill>
                          <a:schemeClr val="tx1"/>
                        </a:solidFill>
                      </a:endParaRPr>
                    </a:p>
                  </a:txBody>
                  <a:tcPr marL="28575" marR="28575" marT="19050" marB="19050" anchor="b">
                    <a:solidFill>
                      <a:schemeClr val="bg1">
                        <a:lumMod val="85000"/>
                      </a:schemeClr>
                    </a:solidFill>
                  </a:tcPr>
                </a:tc>
                <a:extLst>
                  <a:ext uri="{0D108BD9-81ED-4DB2-BD59-A6C34878D82A}">
                    <a16:rowId xmlns:a16="http://schemas.microsoft.com/office/drawing/2014/main" val="1115510452"/>
                  </a:ext>
                </a:extLst>
              </a:tr>
              <a:tr h="654606">
                <a:tc>
                  <a:txBody>
                    <a:bodyPr/>
                    <a:lstStyle/>
                    <a:p>
                      <a:pPr algn="ctr"/>
                      <a:r>
                        <a:rPr lang="en-US" altLang="ja-JP" sz="800" kern="100" dirty="0">
                          <a:effectLst/>
                          <a:latin typeface="+mn-ea"/>
                          <a:ea typeface="+mn-ea"/>
                        </a:rPr>
                        <a:t>2-2</a:t>
                      </a:r>
                    </a:p>
                    <a:p>
                      <a:pPr algn="ctr"/>
                      <a:endParaRPr lang="en-US" altLang="ja-JP" sz="800" kern="100" dirty="0">
                        <a:effectLst/>
                        <a:latin typeface="+mn-ea"/>
                        <a:ea typeface="+mn-ea"/>
                      </a:endParaRPr>
                    </a:p>
                  </a:txBody>
                  <a:tcPr marL="28575" marR="28575" marT="19050" marB="19050" anchor="b">
                    <a:solidFill>
                      <a:schemeClr val="bg1">
                        <a:lumMod val="65000"/>
                      </a:schemeClr>
                    </a:solidFill>
                  </a:tcPr>
                </a:tc>
                <a:tc>
                  <a:txBody>
                    <a:bodyPr/>
                    <a:lstStyle/>
                    <a:p>
                      <a:r>
                        <a:rPr lang="ja-JP" altLang="en-US" sz="800" kern="100" dirty="0">
                          <a:effectLst/>
                          <a:latin typeface="+mn-ea"/>
                          <a:ea typeface="+mn-ea"/>
                        </a:rPr>
                        <a:t>難聴のレベル</a:t>
                      </a:r>
                      <a:endParaRPr lang="en-US" altLang="ja-JP" sz="800" kern="100" dirty="0">
                        <a:effectLst/>
                        <a:latin typeface="+mn-ea"/>
                        <a:ea typeface="+mn-ea"/>
                      </a:endParaRPr>
                    </a:p>
                    <a:p>
                      <a:r>
                        <a:rPr kumimoji="1" lang="en-US" altLang="ja-JP" sz="800" b="0" i="0" u="none" strike="noStrike" kern="1200" dirty="0">
                          <a:solidFill>
                            <a:schemeClr val="dk1"/>
                          </a:solidFill>
                          <a:effectLst/>
                          <a:latin typeface="+mn-lt"/>
                          <a:ea typeface="+mn-ea"/>
                          <a:cs typeface="+mn-cs"/>
                          <a:hlinkClick r:id="" action="ppaction://noaction"/>
                        </a:rPr>
                        <a:t>Levels of hearing loss</a:t>
                      </a:r>
                      <a:endParaRPr kumimoji="1" lang="en-US" altLang="ja-JP" sz="800" b="0" i="0" kern="1200" dirty="0">
                        <a:solidFill>
                          <a:schemeClr val="dk1"/>
                        </a:solidFill>
                        <a:effectLst/>
                        <a:latin typeface="+mn-lt"/>
                        <a:ea typeface="+mn-ea"/>
                        <a:cs typeface="+mn-cs"/>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800" kern="0" dirty="0">
                        <a:effectLst/>
                        <a:latin typeface="+mn-ea"/>
                        <a:ea typeface="+mn-ea"/>
                      </a:endParaRPr>
                    </a:p>
                  </a:txBody>
                  <a:tcPr marL="28575" marR="28575" marT="19050" marB="19050" anchor="b">
                    <a:solidFill>
                      <a:schemeClr val="bg1">
                        <a:lumMod val="85000"/>
                      </a:schemeClr>
                    </a:solidFill>
                  </a:tcPr>
                </a:tc>
                <a:tc>
                  <a:txBody>
                    <a:bodyPr/>
                    <a:lstStyle/>
                    <a:p>
                      <a:r>
                        <a:rPr lang="en-US" altLang="ja-JP" sz="800" b="0" dirty="0">
                          <a:solidFill>
                            <a:schemeClr val="tx1"/>
                          </a:solidFill>
                        </a:rPr>
                        <a:t>2-2-</a:t>
                      </a:r>
                      <a:r>
                        <a:rPr lang="ja-JP" altLang="en-US" sz="800" b="0" dirty="0">
                          <a:solidFill>
                            <a:schemeClr val="tx1"/>
                          </a:solidFill>
                        </a:rPr>
                        <a:t>① </a:t>
                      </a:r>
                      <a:r>
                        <a:rPr lang="ja-JP" altLang="en-US" sz="800" b="0" dirty="0"/>
                        <a:t>難聴の程度を比較する</a:t>
                      </a:r>
                      <a:endParaRPr lang="ja-JP" altLang="en-US" sz="800" b="0" dirty="0">
                        <a:solidFill>
                          <a:schemeClr val="tx1"/>
                        </a:solidFill>
                      </a:endParaRPr>
                    </a:p>
                    <a:p>
                      <a:r>
                        <a:rPr lang="en-US" altLang="ja-JP" sz="800" b="0" dirty="0">
                          <a:solidFill>
                            <a:schemeClr val="tx1"/>
                          </a:solidFill>
                        </a:rPr>
                        <a:t>2-2-</a:t>
                      </a:r>
                      <a:r>
                        <a:rPr lang="ja-JP" altLang="en-US" sz="800" b="0" dirty="0"/>
                        <a:t>② 難聴の</a:t>
                      </a:r>
                      <a:r>
                        <a:rPr lang="ja-JP" altLang="en-US" sz="800" b="0" dirty="0">
                          <a:solidFill>
                            <a:srgbClr val="FF0000"/>
                          </a:solidFill>
                        </a:rPr>
                        <a:t>症状</a:t>
                      </a:r>
                      <a:r>
                        <a:rPr lang="ja-JP" altLang="en-US" sz="800" b="0" dirty="0"/>
                        <a:t>を理解する方法</a:t>
                      </a:r>
                      <a:endParaRPr lang="ja-JP" altLang="en-US" sz="800" b="0" dirty="0">
                        <a:solidFill>
                          <a:schemeClr val="tx1"/>
                        </a:solidFill>
                      </a:endParaRPr>
                    </a:p>
                    <a:p>
                      <a:r>
                        <a:rPr lang="en-US" altLang="ja-JP" sz="800" b="0" dirty="0">
                          <a:solidFill>
                            <a:schemeClr val="tx1"/>
                          </a:solidFill>
                        </a:rPr>
                        <a:t>2-2-</a:t>
                      </a:r>
                      <a:r>
                        <a:rPr lang="ja-JP" altLang="en-US" sz="800" b="0" dirty="0"/>
                        <a:t>③ 聴力図（オージオグラム）を読む</a:t>
                      </a:r>
                      <a:endParaRPr lang="ja-JP" altLang="en-US" sz="800" b="0" dirty="0">
                        <a:solidFill>
                          <a:schemeClr val="tx1"/>
                        </a:solidFill>
                      </a:endParaRPr>
                    </a:p>
                    <a:p>
                      <a:r>
                        <a:rPr lang="ja-JP" altLang="en-US" sz="800" b="0" dirty="0">
                          <a:solidFill>
                            <a:srgbClr val="0070C0"/>
                          </a:solidFill>
                        </a:rPr>
                        <a:t>　　    難聴は早めの治療を</a:t>
                      </a:r>
                      <a:r>
                        <a:rPr lang="ja-JP" altLang="en-US" sz="800" b="0" dirty="0">
                          <a:solidFill>
                            <a:srgbClr val="0070C0"/>
                          </a:solidFill>
                          <a:latin typeface="+mn-ea"/>
                          <a:ea typeface="+mn-ea"/>
                        </a:rPr>
                        <a:t>（</a:t>
                      </a:r>
                      <a:r>
                        <a:rPr lang="en-US" altLang="ja-JP" sz="800" b="0" dirty="0">
                          <a:solidFill>
                            <a:srgbClr val="0070C0"/>
                          </a:solidFill>
                          <a:latin typeface="+mn-ea"/>
                          <a:ea typeface="+mn-ea"/>
                        </a:rPr>
                        <a:t>call to action)</a:t>
                      </a:r>
                      <a:endParaRPr lang="ja-JP" altLang="en-US" sz="800" b="0" dirty="0">
                        <a:solidFill>
                          <a:srgbClr val="0070C0"/>
                        </a:solidFill>
                      </a:endParaRPr>
                    </a:p>
                    <a:p>
                      <a:pPr algn="l"/>
                      <a:r>
                        <a:rPr lang="en-US" altLang="ja-JP" sz="800" b="0" dirty="0">
                          <a:solidFill>
                            <a:schemeClr val="tx1"/>
                          </a:solidFill>
                        </a:rPr>
                        <a:t>2-2-</a:t>
                      </a:r>
                      <a:r>
                        <a:rPr lang="ja-JP" altLang="en-US" sz="800" b="0" kern="100" dirty="0">
                          <a:effectLst/>
                          <a:latin typeface="+mn-ea"/>
                          <a:ea typeface="+mn-ea"/>
                        </a:rPr>
                        <a:t>④ 聴力を改善するための</a:t>
                      </a:r>
                      <a:r>
                        <a:rPr lang="en-US" altLang="ja-JP" sz="800" b="0" kern="100" dirty="0">
                          <a:effectLst/>
                          <a:latin typeface="+mn-ea"/>
                          <a:ea typeface="+mn-ea"/>
                        </a:rPr>
                        <a:t>4</a:t>
                      </a:r>
                      <a:r>
                        <a:rPr lang="ja-JP" altLang="en-US" sz="800" b="0" kern="100" dirty="0">
                          <a:effectLst/>
                          <a:latin typeface="+mn-ea"/>
                          <a:ea typeface="+mn-ea"/>
                        </a:rPr>
                        <a:t>つのステップ</a:t>
                      </a:r>
                      <a:endParaRPr lang="ja-JP" altLang="en-US" sz="800" b="0" dirty="0"/>
                    </a:p>
                    <a:p>
                      <a:r>
                        <a:rPr lang="en-US" altLang="ja-JP" sz="800" b="0" dirty="0">
                          <a:solidFill>
                            <a:schemeClr val="tx1"/>
                          </a:solidFill>
                        </a:rPr>
                        <a:t>2-2-</a:t>
                      </a:r>
                      <a:r>
                        <a:rPr lang="ja-JP" altLang="en-US" sz="800" b="0" dirty="0">
                          <a:solidFill>
                            <a:schemeClr val="tx1"/>
                          </a:solidFill>
                        </a:rPr>
                        <a:t>⑤</a:t>
                      </a:r>
                      <a:r>
                        <a:rPr lang="ja-JP" altLang="en-US" sz="800" b="0" dirty="0"/>
                        <a:t> 難聴レベルに関するよくある質問</a:t>
                      </a:r>
                    </a:p>
                  </a:txBody>
                  <a:tcPr marL="28575" marR="28575" marT="19050" marB="19050" anchor="b">
                    <a:solidFill>
                      <a:schemeClr val="bg1">
                        <a:lumMod val="85000"/>
                      </a:schemeClr>
                    </a:solidFill>
                  </a:tcPr>
                </a:tc>
                <a:extLst>
                  <a:ext uri="{0D108BD9-81ED-4DB2-BD59-A6C34878D82A}">
                    <a16:rowId xmlns:a16="http://schemas.microsoft.com/office/drawing/2014/main" val="588069470"/>
                  </a:ext>
                </a:extLst>
              </a:tr>
              <a:tr h="0">
                <a:tc>
                  <a:txBody>
                    <a:bodyPr/>
                    <a:lstStyle/>
                    <a:p>
                      <a:pPr algn="ctr"/>
                      <a:r>
                        <a:rPr lang="en-US" altLang="ja-JP" sz="800" kern="100" dirty="0">
                          <a:effectLst/>
                          <a:latin typeface="+mn-ea"/>
                          <a:ea typeface="+mn-ea"/>
                        </a:rPr>
                        <a:t>3-0</a:t>
                      </a:r>
                    </a:p>
                    <a:p>
                      <a:pPr algn="ctr"/>
                      <a:endParaRPr lang="en-US" altLang="ja-JP" sz="800" kern="100" dirty="0">
                        <a:effectLst/>
                        <a:latin typeface="+mn-ea"/>
                        <a:ea typeface="+mn-ea"/>
                      </a:endParaRPr>
                    </a:p>
                  </a:txBody>
                  <a:tcPr marL="28575" marR="28575" marT="19050" marB="19050" anchor="b">
                    <a:solidFill>
                      <a:schemeClr val="bg1">
                        <a:lumMod val="65000"/>
                      </a:schemeClr>
                    </a:solidFill>
                  </a:tcPr>
                </a:tc>
                <a:tc>
                  <a:txBody>
                    <a:bodyPr/>
                    <a:lstStyle/>
                    <a:p>
                      <a:r>
                        <a:rPr lang="ja-JP" altLang="en-US" sz="800" b="1" kern="100" dirty="0">
                          <a:effectLst/>
                          <a:latin typeface="+mn-ea"/>
                          <a:ea typeface="+mn-ea"/>
                        </a:rPr>
                        <a:t>難聴とともに生きる</a:t>
                      </a:r>
                      <a:endParaRPr kumimoji="1" lang="en-US" altLang="ja-JP" sz="800" b="1" i="0" u="sng" kern="1200" dirty="0">
                        <a:solidFill>
                          <a:schemeClr val="dk1"/>
                        </a:solidFill>
                        <a:effectLst/>
                        <a:latin typeface="+mn-lt"/>
                        <a:ea typeface="+mn-ea"/>
                        <a:cs typeface="+mn-cs"/>
                        <a:hlinkClick r:id="" action="ppaction://noaction"/>
                      </a:endParaRPr>
                    </a:p>
                    <a:p>
                      <a:r>
                        <a:rPr kumimoji="1" lang="en-US" altLang="ja-JP" sz="800" b="0" i="0" u="sng" kern="1200" dirty="0">
                          <a:solidFill>
                            <a:schemeClr val="dk1"/>
                          </a:solidFill>
                          <a:effectLst/>
                          <a:latin typeface="+mn-lt"/>
                          <a:ea typeface="+mn-ea"/>
                          <a:cs typeface="+mn-cs"/>
                          <a:hlinkClick r:id="" action="ppaction://noaction"/>
                        </a:rPr>
                        <a:t>Living with hearing loss</a:t>
                      </a:r>
                    </a:p>
                    <a:p>
                      <a:endParaRPr kumimoji="1" lang="en-US" altLang="ja-JP" sz="800" b="0" i="0" u="sng" kern="1200" dirty="0">
                        <a:solidFill>
                          <a:schemeClr val="dk1"/>
                        </a:solidFill>
                        <a:effectLst/>
                        <a:latin typeface="+mn-lt"/>
                        <a:ea typeface="+mn-ea"/>
                        <a:cs typeface="+mn-cs"/>
                        <a:hlinkClick r:id="" action="ppaction://noaction"/>
                      </a:endParaRPr>
                    </a:p>
                    <a:p>
                      <a:endParaRPr kumimoji="1" lang="en-US" altLang="ja-JP" sz="800" b="0" i="0" u="sng" kern="1200" dirty="0">
                        <a:solidFill>
                          <a:schemeClr val="dk1"/>
                        </a:solidFill>
                        <a:effectLst/>
                        <a:latin typeface="+mn-lt"/>
                        <a:ea typeface="+mn-ea"/>
                        <a:cs typeface="+mn-cs"/>
                        <a:hlinkClick r:id="" action="ppaction://noaction"/>
                      </a:endParaRPr>
                    </a:p>
                  </a:txBody>
                  <a:tcPr marL="28575" marR="28575" marT="19050" marB="19050" anchor="b">
                    <a:solidFill>
                      <a:schemeClr val="bg1">
                        <a:lumMod val="85000"/>
                      </a:schemeClr>
                    </a:solidFill>
                  </a:tcPr>
                </a:tc>
                <a:tc>
                  <a:txBody>
                    <a:bodyPr/>
                    <a:lstStyle/>
                    <a:p>
                      <a:r>
                        <a:rPr lang="en-US" altLang="ja-JP" sz="800" b="0" dirty="0">
                          <a:solidFill>
                            <a:schemeClr val="tx1"/>
                          </a:solidFill>
                        </a:rPr>
                        <a:t>3-0-</a:t>
                      </a:r>
                      <a:r>
                        <a:rPr lang="ja-JP" altLang="en-US" sz="800" b="0" dirty="0">
                          <a:solidFill>
                            <a:schemeClr val="tx1"/>
                          </a:solidFill>
                        </a:rPr>
                        <a:t>① 難聴の兆候を意識する</a:t>
                      </a:r>
                    </a:p>
                    <a:p>
                      <a:r>
                        <a:rPr lang="en-US" altLang="ja-JP" sz="800" b="0" dirty="0">
                          <a:solidFill>
                            <a:schemeClr val="tx1"/>
                          </a:solidFill>
                        </a:rPr>
                        <a:t>3-0-</a:t>
                      </a:r>
                      <a:r>
                        <a:rPr lang="ja-JP" altLang="en-US" sz="800" b="0" dirty="0"/>
                        <a:t>② </a:t>
                      </a:r>
                      <a:r>
                        <a:rPr lang="ja-JP" altLang="en-US" sz="800" b="0" dirty="0">
                          <a:solidFill>
                            <a:schemeClr val="tx1"/>
                          </a:solidFill>
                        </a:rPr>
                        <a:t>難聴の症状にどう対処するか</a:t>
                      </a:r>
                      <a:endParaRPr lang="en-US" altLang="ja-JP" sz="800" b="0" dirty="0">
                        <a:solidFill>
                          <a:schemeClr val="tx1"/>
                        </a:solidFill>
                      </a:endParaRPr>
                    </a:p>
                    <a:p>
                      <a:r>
                        <a:rPr lang="en-US" altLang="ja-JP" sz="800" b="0" dirty="0">
                          <a:solidFill>
                            <a:schemeClr val="tx1"/>
                          </a:solidFill>
                        </a:rPr>
                        <a:t>3-0-</a:t>
                      </a:r>
                      <a:r>
                        <a:rPr lang="ja-JP" altLang="en-US" sz="800" b="0" dirty="0"/>
                        <a:t>③</a:t>
                      </a:r>
                      <a:r>
                        <a:rPr lang="ja-JP" altLang="en-US" sz="800" b="0" dirty="0">
                          <a:solidFill>
                            <a:schemeClr val="tx1"/>
                          </a:solidFill>
                        </a:rPr>
                        <a:t>聴力を改善するために動き出す</a:t>
                      </a: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solidFill>
                            <a:schemeClr val="tx1"/>
                          </a:solidFill>
                        </a:rPr>
                        <a:t>3-0-</a:t>
                      </a:r>
                      <a:r>
                        <a:rPr lang="ja-JP" altLang="en-US" sz="800" b="0" dirty="0">
                          <a:solidFill>
                            <a:schemeClr val="tx1"/>
                          </a:solidFill>
                        </a:rPr>
                        <a:t>④ 難聴の方へのアプローチ</a:t>
                      </a:r>
                      <a:endParaRPr lang="en-US" altLang="ja-JP" sz="800" b="0" dirty="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solidFill>
                            <a:schemeClr val="tx1"/>
                          </a:solidFill>
                        </a:rPr>
                        <a:t>3-0-</a:t>
                      </a:r>
                      <a:r>
                        <a:rPr lang="ja-JP" altLang="en-US" sz="800" b="0" dirty="0">
                          <a:solidFill>
                            <a:schemeClr val="tx1"/>
                          </a:solidFill>
                        </a:rPr>
                        <a:t>⑤ 補聴器で新しい生活が始まる</a:t>
                      </a:r>
                    </a:p>
                    <a:p>
                      <a:r>
                        <a:rPr lang="en-US" altLang="ja-JP" sz="800" b="0" dirty="0">
                          <a:solidFill>
                            <a:schemeClr val="tx1"/>
                          </a:solidFill>
                        </a:rPr>
                        <a:t>3-0-</a:t>
                      </a:r>
                      <a:r>
                        <a:rPr lang="ja-JP" altLang="en-US" sz="800" b="0" dirty="0">
                          <a:solidFill>
                            <a:schemeClr val="tx1"/>
                          </a:solidFill>
                        </a:rPr>
                        <a:t>⑥ 難聴の隠れたリスク</a:t>
                      </a:r>
                    </a:p>
                    <a:p>
                      <a:r>
                        <a:rPr lang="en-US" altLang="ja-JP" sz="800" b="0" dirty="0">
                          <a:solidFill>
                            <a:srgbClr val="FF0000"/>
                          </a:solidFill>
                        </a:rPr>
                        <a:t>3-0-</a:t>
                      </a:r>
                      <a:r>
                        <a:rPr lang="ja-JP" altLang="en-US" sz="800" b="1" dirty="0">
                          <a:solidFill>
                            <a:srgbClr val="FF0000"/>
                          </a:solidFill>
                        </a:rPr>
                        <a:t>⑦ 補聴器を利用するメリット（新規）</a:t>
                      </a:r>
                    </a:p>
                  </a:txBody>
                  <a:tcPr marL="28575" marR="28575" marT="19050" marB="19050" anchor="b">
                    <a:solidFill>
                      <a:schemeClr val="bg1">
                        <a:lumMod val="85000"/>
                      </a:schemeClr>
                    </a:solidFill>
                  </a:tcPr>
                </a:tc>
                <a:extLst>
                  <a:ext uri="{0D108BD9-81ED-4DB2-BD59-A6C34878D82A}">
                    <a16:rowId xmlns:a16="http://schemas.microsoft.com/office/drawing/2014/main" val="4083474816"/>
                  </a:ext>
                </a:extLst>
              </a:tr>
              <a:tr h="633081">
                <a:tc>
                  <a:txBody>
                    <a:bodyPr/>
                    <a:lstStyle/>
                    <a:p>
                      <a:pPr algn="ctr"/>
                      <a:r>
                        <a:rPr lang="en-US" altLang="ja-JP" sz="800" kern="100" dirty="0">
                          <a:effectLst/>
                          <a:latin typeface="+mn-ea"/>
                          <a:ea typeface="+mn-ea"/>
                        </a:rPr>
                        <a:t>3-1</a:t>
                      </a:r>
                    </a:p>
                    <a:p>
                      <a:pPr algn="ctr"/>
                      <a:endParaRPr lang="en-US" altLang="ja-JP" sz="800" kern="100" dirty="0">
                        <a:effectLst/>
                        <a:latin typeface="+mn-ea"/>
                        <a:ea typeface="+mn-ea"/>
                      </a:endParaRPr>
                    </a:p>
                  </a:txBody>
                  <a:tcPr marL="28575" marR="28575" marT="19050" marB="19050" anchor="b">
                    <a:solidFill>
                      <a:schemeClr val="bg1">
                        <a:lumMod val="65000"/>
                      </a:schemeClr>
                    </a:solidFill>
                  </a:tcPr>
                </a:tc>
                <a:tc>
                  <a:txBody>
                    <a:bodyPr/>
                    <a:lstStyle/>
                    <a:p>
                      <a:r>
                        <a:rPr lang="ja-JP" altLang="en-US" sz="800" kern="100" dirty="0">
                          <a:effectLst/>
                          <a:latin typeface="+mn-ea"/>
                          <a:ea typeface="+mn-ea"/>
                        </a:rPr>
                        <a:t>難聴に悩む人を支える</a:t>
                      </a:r>
                      <a:endParaRPr lang="en-US" altLang="ja-JP" sz="800" kern="100" dirty="0">
                        <a:effectLst/>
                        <a:latin typeface="+mn-ea"/>
                        <a:ea typeface="+mn-ea"/>
                      </a:endParaRPr>
                    </a:p>
                    <a:p>
                      <a:r>
                        <a:rPr kumimoji="1" lang="en-US" altLang="ja-JP" sz="800" b="0" i="0" u="none" strike="noStrike" kern="1200" dirty="0">
                          <a:solidFill>
                            <a:schemeClr val="dk1"/>
                          </a:solidFill>
                          <a:effectLst/>
                          <a:latin typeface="+mn-lt"/>
                          <a:ea typeface="+mn-ea"/>
                          <a:cs typeface="+mn-cs"/>
                          <a:hlinkClick r:id="" action="ppaction://noaction"/>
                        </a:rPr>
                        <a:t>Help someone with hearing loss</a:t>
                      </a:r>
                      <a:endParaRPr kumimoji="1" lang="en-US" altLang="ja-JP" sz="800" b="0" i="0" u="none" strike="noStrike" kern="1200" dirty="0">
                        <a:solidFill>
                          <a:schemeClr val="dk1"/>
                        </a:solidFill>
                        <a:effectLst/>
                        <a:latin typeface="+mn-lt"/>
                        <a:ea typeface="+mn-ea"/>
                        <a:cs typeface="+mn-cs"/>
                      </a:endParaRPr>
                    </a:p>
                    <a:p>
                      <a:endParaRPr kumimoji="1" lang="en-US" altLang="ja-JP" sz="800" b="0" i="0" u="none" strike="noStrike" kern="1200" dirty="0">
                        <a:solidFill>
                          <a:schemeClr val="dk1"/>
                        </a:solidFill>
                        <a:effectLst/>
                        <a:latin typeface="+mn-lt"/>
                        <a:ea typeface="+mn-ea"/>
                        <a:cs typeface="+mn-cs"/>
                      </a:endParaRPr>
                    </a:p>
                    <a:p>
                      <a:endParaRPr kumimoji="1" lang="en-US" altLang="ja-JP" sz="800" b="0" i="0" u="none" strike="noStrike" kern="1200" dirty="0">
                        <a:solidFill>
                          <a:schemeClr val="dk1"/>
                        </a:solidFill>
                        <a:effectLst/>
                        <a:latin typeface="+mn-lt"/>
                        <a:ea typeface="+mn-ea"/>
                        <a:cs typeface="+mn-cs"/>
                      </a:endParaRPr>
                    </a:p>
                  </a:txBody>
                  <a:tcPr marL="28575" marR="28575" marT="19050" marB="19050" anchor="b">
                    <a:solidFill>
                      <a:schemeClr val="bg1">
                        <a:lumMod val="8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solidFill>
                            <a:schemeClr val="tx1"/>
                          </a:solidFill>
                        </a:rPr>
                        <a:t>3-1- </a:t>
                      </a:r>
                      <a:r>
                        <a:rPr lang="ja-JP" altLang="en-US" sz="800" b="0" dirty="0">
                          <a:solidFill>
                            <a:schemeClr val="tx1"/>
                          </a:solidFill>
                        </a:rPr>
                        <a:t>① 難聴のある人を支えるには</a:t>
                      </a:r>
                    </a:p>
                    <a:p>
                      <a:r>
                        <a:rPr lang="en-US" altLang="ja-JP" sz="800" b="0" dirty="0">
                          <a:solidFill>
                            <a:schemeClr val="tx1"/>
                          </a:solidFill>
                        </a:rPr>
                        <a:t>3-1-</a:t>
                      </a:r>
                      <a:r>
                        <a:rPr lang="ja-JP" altLang="en-US" sz="800" b="0" dirty="0">
                          <a:solidFill>
                            <a:schemeClr val="tx1"/>
                          </a:solidFill>
                        </a:rPr>
                        <a:t>② あなたの愛する人が難聴である</a:t>
                      </a:r>
                      <a:r>
                        <a:rPr lang="en-US" altLang="ja-JP" sz="800" b="0" dirty="0">
                          <a:solidFill>
                            <a:schemeClr val="tx1"/>
                          </a:solidFill>
                        </a:rPr>
                        <a:t>6</a:t>
                      </a:r>
                      <a:r>
                        <a:rPr lang="ja-JP" altLang="en-US" sz="800" b="0" dirty="0">
                          <a:solidFill>
                            <a:schemeClr val="tx1"/>
                          </a:solidFill>
                        </a:rPr>
                        <a:t>つの兆候</a:t>
                      </a:r>
                    </a:p>
                    <a:p>
                      <a:r>
                        <a:rPr lang="en-US" altLang="ja-JP" sz="800" b="0" dirty="0">
                          <a:solidFill>
                            <a:schemeClr val="tx1"/>
                          </a:solidFill>
                        </a:rPr>
                        <a:t>3-1-</a:t>
                      </a:r>
                      <a:r>
                        <a:rPr lang="ja-JP" altLang="en-US" sz="800" b="0" dirty="0">
                          <a:solidFill>
                            <a:schemeClr val="tx1"/>
                          </a:solidFill>
                        </a:rPr>
                        <a:t>③ 行動の変化は難聴の兆候かもしれない</a:t>
                      </a:r>
                    </a:p>
                    <a:p>
                      <a:r>
                        <a:rPr lang="en-US" altLang="ja-JP" sz="800" b="0" dirty="0">
                          <a:solidFill>
                            <a:schemeClr val="tx1"/>
                          </a:solidFill>
                        </a:rPr>
                        <a:t>3-1-</a:t>
                      </a:r>
                      <a:r>
                        <a:rPr lang="ja-JP" altLang="en-US" sz="800" b="0" dirty="0">
                          <a:solidFill>
                            <a:schemeClr val="tx1"/>
                          </a:solidFill>
                        </a:rPr>
                        <a:t>④ </a:t>
                      </a:r>
                      <a:r>
                        <a:rPr lang="ja-JP" altLang="en-US" sz="800" b="0" i="0" dirty="0">
                          <a:solidFill>
                            <a:schemeClr val="tx1"/>
                          </a:solidFill>
                          <a:effectLst/>
                          <a:latin typeface="Proxima Nova"/>
                        </a:rPr>
                        <a:t>難聴を放置する影響</a:t>
                      </a:r>
                    </a:p>
                    <a:p>
                      <a:r>
                        <a:rPr lang="en-US" altLang="ja-JP" sz="800" b="0" dirty="0">
                          <a:solidFill>
                            <a:schemeClr val="tx1"/>
                          </a:solidFill>
                        </a:rPr>
                        <a:t>3-1-</a:t>
                      </a:r>
                      <a:r>
                        <a:rPr lang="ja-JP" altLang="en-US" sz="800" b="0" i="0" dirty="0">
                          <a:solidFill>
                            <a:schemeClr val="tx1"/>
                          </a:solidFill>
                          <a:effectLst/>
                          <a:latin typeface="Proxima Nova"/>
                        </a:rPr>
                        <a:t>⑤ 難聴を改善する</a:t>
                      </a:r>
                      <a:r>
                        <a:rPr lang="en-US" altLang="ja-JP" sz="800" b="0" i="0" dirty="0">
                          <a:solidFill>
                            <a:schemeClr val="tx1"/>
                          </a:solidFill>
                          <a:effectLst/>
                          <a:latin typeface="Proxima Nova"/>
                        </a:rPr>
                        <a:t>6</a:t>
                      </a:r>
                      <a:r>
                        <a:rPr lang="ja-JP" altLang="en-US" sz="800" b="0" i="0" dirty="0">
                          <a:solidFill>
                            <a:schemeClr val="tx1"/>
                          </a:solidFill>
                          <a:effectLst/>
                          <a:latin typeface="Proxima Nova"/>
                        </a:rPr>
                        <a:t>つのメリット</a:t>
                      </a:r>
                    </a:p>
                    <a:p>
                      <a:r>
                        <a:rPr lang="en-US" altLang="ja-JP" sz="800" b="0" dirty="0">
                          <a:solidFill>
                            <a:schemeClr val="tx1"/>
                          </a:solidFill>
                        </a:rPr>
                        <a:t>3-1-</a:t>
                      </a:r>
                      <a:r>
                        <a:rPr lang="ja-JP" altLang="en-US" sz="800" b="0" dirty="0">
                          <a:solidFill>
                            <a:schemeClr val="tx1"/>
                          </a:solidFill>
                        </a:rPr>
                        <a:t>⑥ </a:t>
                      </a:r>
                      <a:r>
                        <a:rPr lang="ja-JP" altLang="en-US" sz="800" b="0" i="0" dirty="0">
                          <a:solidFill>
                            <a:schemeClr val="tx1"/>
                          </a:solidFill>
                          <a:effectLst/>
                          <a:latin typeface="Proxima Nova"/>
                        </a:rPr>
                        <a:t>良好なコミュニケーションのための</a:t>
                      </a:r>
                      <a:r>
                        <a:rPr lang="en-US" altLang="ja-JP" sz="800" b="0" i="0" dirty="0">
                          <a:solidFill>
                            <a:schemeClr val="tx1"/>
                          </a:solidFill>
                          <a:effectLst/>
                          <a:latin typeface="Proxima Nova"/>
                        </a:rPr>
                        <a:t>7</a:t>
                      </a:r>
                      <a:r>
                        <a:rPr lang="ja-JP" altLang="en-US" sz="800" b="0" i="0" dirty="0">
                          <a:solidFill>
                            <a:schemeClr val="tx1"/>
                          </a:solidFill>
                          <a:effectLst/>
                          <a:latin typeface="Proxima Nova"/>
                        </a:rPr>
                        <a:t>つの習慣</a:t>
                      </a:r>
                    </a:p>
                    <a:p>
                      <a:r>
                        <a:rPr lang="en-US" altLang="ja-JP" sz="800" b="0" dirty="0">
                          <a:solidFill>
                            <a:schemeClr val="tx1"/>
                          </a:solidFill>
                        </a:rPr>
                        <a:t>3-1-</a:t>
                      </a:r>
                      <a:r>
                        <a:rPr lang="ja-JP" altLang="en-US" sz="800" b="0" dirty="0">
                          <a:solidFill>
                            <a:schemeClr val="tx1"/>
                          </a:solidFill>
                        </a:rPr>
                        <a:t>⑦ 難聴について友人に話すときのヒント</a:t>
                      </a:r>
                    </a:p>
                  </a:txBody>
                  <a:tcPr marL="28575" marR="28575" marT="19050" marB="19050" anchor="b">
                    <a:solidFill>
                      <a:schemeClr val="bg1">
                        <a:lumMod val="85000"/>
                      </a:schemeClr>
                    </a:solidFill>
                  </a:tcPr>
                </a:tc>
                <a:extLst>
                  <a:ext uri="{0D108BD9-81ED-4DB2-BD59-A6C34878D82A}">
                    <a16:rowId xmlns:a16="http://schemas.microsoft.com/office/drawing/2014/main" val="3794785078"/>
                  </a:ext>
                </a:extLst>
              </a:tr>
              <a:tr h="607173">
                <a:tc>
                  <a:txBody>
                    <a:bodyPr/>
                    <a:lstStyle/>
                    <a:p>
                      <a:pPr algn="ctr"/>
                      <a:r>
                        <a:rPr lang="en-US" altLang="ja-JP" sz="800" kern="100" dirty="0">
                          <a:effectLst/>
                          <a:latin typeface="+mn-ea"/>
                          <a:ea typeface="+mn-ea"/>
                        </a:rPr>
                        <a:t>3-2</a:t>
                      </a:r>
                    </a:p>
                    <a:p>
                      <a:pPr algn="ctr"/>
                      <a:endParaRPr lang="en-US" altLang="ja-JP" sz="800" kern="100" dirty="0">
                        <a:effectLst/>
                        <a:latin typeface="+mn-ea"/>
                        <a:ea typeface="+mn-ea"/>
                      </a:endParaRPr>
                    </a:p>
                  </a:txBody>
                  <a:tcPr marL="28575" marR="28575" marT="19050" marB="19050" anchor="b">
                    <a:solidFill>
                      <a:schemeClr val="bg1">
                        <a:lumMod val="65000"/>
                      </a:schemeClr>
                    </a:solidFill>
                  </a:tcPr>
                </a:tc>
                <a:tc>
                  <a:txBody>
                    <a:bodyPr/>
                    <a:lstStyle/>
                    <a:p>
                      <a:r>
                        <a:rPr lang="ja-JP" altLang="en-US" sz="800" kern="100" dirty="0">
                          <a:effectLst/>
                          <a:latin typeface="+mn-ea"/>
                          <a:ea typeface="+mn-ea"/>
                        </a:rPr>
                        <a:t>難聴と認知症</a:t>
                      </a:r>
                      <a:endParaRPr lang="en-US" altLang="ja-JP" sz="800" kern="100" dirty="0">
                        <a:effectLst/>
                        <a:latin typeface="+mn-ea"/>
                        <a:ea typeface="+mn-ea"/>
                      </a:endParaRPr>
                    </a:p>
                    <a:p>
                      <a:r>
                        <a:rPr kumimoji="1" lang="en-US" altLang="ja-JP" sz="800" b="0" i="0" u="none" strike="noStrike" kern="1200" dirty="0">
                          <a:solidFill>
                            <a:schemeClr val="dk1"/>
                          </a:solidFill>
                          <a:effectLst/>
                          <a:latin typeface="+mn-lt"/>
                          <a:ea typeface="+mn-ea"/>
                          <a:cs typeface="+mn-cs"/>
                          <a:hlinkClick r:id="" action="ppaction://noaction"/>
                        </a:rPr>
                        <a:t>Hearing loss and dementia</a:t>
                      </a:r>
                      <a:endParaRPr kumimoji="1" lang="en-US" altLang="ja-JP" sz="800" b="0" i="0" u="none" strike="noStrike" kern="1200" dirty="0">
                        <a:solidFill>
                          <a:schemeClr val="dk1"/>
                        </a:solidFill>
                        <a:effectLst/>
                        <a:latin typeface="+mn-lt"/>
                        <a:ea typeface="+mn-ea"/>
                        <a:cs typeface="+mn-cs"/>
                      </a:endParaRPr>
                    </a:p>
                    <a:p>
                      <a:endParaRPr kumimoji="1" lang="en-US" altLang="ja-JP" sz="800" b="0" i="0" kern="1200" dirty="0">
                        <a:solidFill>
                          <a:schemeClr val="dk1"/>
                        </a:solidFill>
                        <a:effectLst/>
                        <a:latin typeface="+mn-lt"/>
                        <a:ea typeface="+mn-ea"/>
                        <a:cs typeface="+mn-cs"/>
                      </a:endParaRPr>
                    </a:p>
                  </a:txBody>
                  <a:tcPr marL="28575" marR="28575" marT="19050" marB="19050" anchor="b">
                    <a:solidFill>
                      <a:schemeClr val="bg1">
                        <a:lumMod val="85000"/>
                      </a:schemeClr>
                    </a:solidFill>
                  </a:tcPr>
                </a:tc>
                <a:tc>
                  <a:txBody>
                    <a:bodyPr/>
                    <a:lstStyle/>
                    <a:p>
                      <a:r>
                        <a:rPr lang="en-US" altLang="ja-JP" sz="800" b="0" dirty="0">
                          <a:solidFill>
                            <a:schemeClr val="tx1"/>
                          </a:solidFill>
                        </a:rPr>
                        <a:t>3-2-</a:t>
                      </a:r>
                      <a:r>
                        <a:rPr lang="ja-JP" altLang="en-US" sz="800" b="0" dirty="0">
                          <a:solidFill>
                            <a:schemeClr val="tx1"/>
                          </a:solidFill>
                        </a:rPr>
                        <a:t>① </a:t>
                      </a:r>
                      <a:r>
                        <a:rPr lang="ja-JP" altLang="en-US" sz="800" b="0" i="0" dirty="0">
                          <a:solidFill>
                            <a:schemeClr val="tx1"/>
                          </a:solidFill>
                          <a:effectLst/>
                          <a:latin typeface="Proxima Nova"/>
                        </a:rPr>
                        <a:t>難聴の改善は認知症の予防に役立つ可能性がある</a:t>
                      </a:r>
                      <a:endParaRPr lang="ja-JP" altLang="en-US" sz="800" b="0" dirty="0">
                        <a:solidFill>
                          <a:schemeClr val="tx1"/>
                        </a:solidFill>
                      </a:endParaRPr>
                    </a:p>
                    <a:p>
                      <a:r>
                        <a:rPr lang="en-US" altLang="ja-JP" sz="800" b="0" dirty="0">
                          <a:solidFill>
                            <a:schemeClr val="tx1"/>
                          </a:solidFill>
                        </a:rPr>
                        <a:t>3-2-</a:t>
                      </a:r>
                      <a:r>
                        <a:rPr lang="ja-JP" altLang="en-US" sz="800" b="0" i="0" dirty="0">
                          <a:solidFill>
                            <a:schemeClr val="tx1"/>
                          </a:solidFill>
                          <a:effectLst/>
                          <a:latin typeface="Proxima Nova"/>
                        </a:rPr>
                        <a:t>② 難聴と認知症の驚くべき関係</a:t>
                      </a:r>
                    </a:p>
                    <a:p>
                      <a:r>
                        <a:rPr lang="en-US" altLang="ja-JP" sz="800" b="0" dirty="0">
                          <a:solidFill>
                            <a:schemeClr val="tx1"/>
                          </a:solidFill>
                        </a:rPr>
                        <a:t>3-2-</a:t>
                      </a:r>
                      <a:r>
                        <a:rPr lang="ja-JP" altLang="en-US" sz="800" b="0" dirty="0">
                          <a:solidFill>
                            <a:schemeClr val="tx1"/>
                          </a:solidFill>
                          <a:latin typeface="Proxima Nova"/>
                        </a:rPr>
                        <a:t>③ </a:t>
                      </a:r>
                      <a:r>
                        <a:rPr lang="ja-JP" altLang="en-US" sz="800" b="0" i="0" dirty="0">
                          <a:solidFill>
                            <a:schemeClr val="tx1"/>
                          </a:solidFill>
                          <a:effectLst/>
                          <a:latin typeface="Proxima Nova"/>
                        </a:rPr>
                        <a:t>認知症のリスクを減らす方法</a:t>
                      </a:r>
                    </a:p>
                    <a:p>
                      <a:r>
                        <a:rPr lang="en-US" altLang="ja-JP" sz="800" b="0" dirty="0">
                          <a:solidFill>
                            <a:srgbClr val="FF0000"/>
                          </a:solidFill>
                        </a:rPr>
                        <a:t>3-2-</a:t>
                      </a:r>
                      <a:r>
                        <a:rPr lang="ja-JP" altLang="en-US" sz="800" b="1" dirty="0">
                          <a:solidFill>
                            <a:srgbClr val="FF0000"/>
                          </a:solidFill>
                        </a:rPr>
                        <a:t>④ 補聴器が耳と脳の関係を良好にする（新規）</a:t>
                      </a:r>
                    </a:p>
                    <a:p>
                      <a:r>
                        <a:rPr lang="en-US" altLang="ja-JP" sz="800" b="0" dirty="0">
                          <a:solidFill>
                            <a:schemeClr val="tx1"/>
                          </a:solidFill>
                        </a:rPr>
                        <a:t>3-2-</a:t>
                      </a:r>
                      <a:r>
                        <a:rPr lang="ja-JP" altLang="en-US" sz="800" b="0" i="0" dirty="0">
                          <a:solidFill>
                            <a:schemeClr val="tx1"/>
                          </a:solidFill>
                          <a:effectLst/>
                          <a:latin typeface="Proxima Nova"/>
                        </a:rPr>
                        <a:t>⑤ 認知症に関するよくある質問</a:t>
                      </a:r>
                    </a:p>
                  </a:txBody>
                  <a:tcPr marL="28575" marR="28575" marT="19050" marB="19050" anchor="b">
                    <a:solidFill>
                      <a:schemeClr val="bg1">
                        <a:lumMod val="85000"/>
                      </a:schemeClr>
                    </a:solidFill>
                  </a:tcPr>
                </a:tc>
                <a:extLst>
                  <a:ext uri="{0D108BD9-81ED-4DB2-BD59-A6C34878D82A}">
                    <a16:rowId xmlns:a16="http://schemas.microsoft.com/office/drawing/2014/main" val="493030776"/>
                  </a:ext>
                </a:extLst>
              </a:tr>
              <a:tr h="531071">
                <a:tc>
                  <a:txBody>
                    <a:bodyPr/>
                    <a:lstStyle/>
                    <a:p>
                      <a:pPr algn="ctr"/>
                      <a:r>
                        <a:rPr lang="en-US" altLang="ja-JP" sz="800" kern="100" dirty="0">
                          <a:effectLst/>
                          <a:latin typeface="+mn-ea"/>
                          <a:ea typeface="+mn-ea"/>
                        </a:rPr>
                        <a:t>3-3</a:t>
                      </a:r>
                    </a:p>
                    <a:p>
                      <a:pPr algn="ctr"/>
                      <a:endParaRPr lang="en-US" altLang="ja-JP" sz="800" kern="100" dirty="0">
                        <a:effectLst/>
                        <a:latin typeface="+mn-ea"/>
                        <a:ea typeface="+mn-ea"/>
                      </a:endParaRPr>
                    </a:p>
                    <a:p>
                      <a:pPr algn="ctr"/>
                      <a:endParaRPr lang="en-US" altLang="ja-JP" sz="800" kern="100" dirty="0">
                        <a:effectLst/>
                        <a:latin typeface="+mn-ea"/>
                        <a:ea typeface="+mn-ea"/>
                      </a:endParaRPr>
                    </a:p>
                    <a:p>
                      <a:pPr algn="ctr"/>
                      <a:endParaRPr lang="en-US" altLang="ja-JP" sz="800" kern="100" dirty="0">
                        <a:effectLst/>
                        <a:latin typeface="+mn-ea"/>
                        <a:ea typeface="+mn-ea"/>
                      </a:endParaRPr>
                    </a:p>
                  </a:txBody>
                  <a:tcPr marL="28575" marR="28575" marT="19050" marB="19050" anchor="b">
                    <a:solidFill>
                      <a:schemeClr val="bg1">
                        <a:lumMod val="6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800" kern="100" dirty="0">
                          <a:effectLst/>
                          <a:latin typeface="+mn-ea"/>
                          <a:ea typeface="+mn-ea"/>
                        </a:rPr>
                        <a:t>処置を求めるタイミング</a:t>
                      </a:r>
                      <a:endParaRPr lang="en-US" altLang="ja-JP" sz="800" kern="100" dirty="0">
                        <a:effectLst/>
                        <a:latin typeface="+mn-ea"/>
                        <a:ea typeface="+mn-ea"/>
                      </a:endParaRPr>
                    </a:p>
                    <a:p>
                      <a:r>
                        <a:rPr kumimoji="1" lang="en-US" altLang="ja-JP" sz="800" b="0" i="0" u="none" strike="noStrike" kern="1200" dirty="0">
                          <a:solidFill>
                            <a:schemeClr val="dk1"/>
                          </a:solidFill>
                          <a:effectLst/>
                          <a:latin typeface="+mn-lt"/>
                          <a:ea typeface="+mn-ea"/>
                          <a:cs typeface="+mn-cs"/>
                          <a:hlinkClick r:id="" action="ppaction://noaction"/>
                        </a:rPr>
                        <a:t>When to seek help</a:t>
                      </a:r>
                      <a:endParaRPr kumimoji="1" lang="en-US" altLang="ja-JP" sz="800" b="0" i="0" u="none" strike="noStrike" kern="1200" dirty="0">
                        <a:solidFill>
                          <a:schemeClr val="dk1"/>
                        </a:solidFill>
                        <a:effectLst/>
                        <a:latin typeface="+mn-lt"/>
                        <a:ea typeface="+mn-ea"/>
                        <a:cs typeface="+mn-cs"/>
                      </a:endParaRPr>
                    </a:p>
                    <a:p>
                      <a:endParaRPr kumimoji="1" lang="en-US" altLang="ja-JP" sz="800" b="0" i="0" u="none" strike="noStrike" kern="1200" dirty="0">
                        <a:solidFill>
                          <a:schemeClr val="dk1"/>
                        </a:solidFill>
                        <a:effectLst/>
                        <a:latin typeface="+mn-lt"/>
                        <a:ea typeface="+mn-ea"/>
                        <a:cs typeface="+mn-cs"/>
                      </a:endParaRPr>
                    </a:p>
                    <a:p>
                      <a:endParaRPr kumimoji="1" lang="en-US" altLang="ja-JP" sz="800" b="0" i="0" u="none" strike="noStrike" kern="1200" dirty="0">
                        <a:solidFill>
                          <a:schemeClr val="dk1"/>
                        </a:solidFill>
                        <a:effectLst/>
                        <a:latin typeface="+mn-lt"/>
                        <a:ea typeface="+mn-ea"/>
                        <a:cs typeface="+mn-cs"/>
                      </a:endParaRPr>
                    </a:p>
                    <a:p>
                      <a:endParaRPr kumimoji="1" lang="en-US" altLang="ja-JP" sz="800" b="0" i="0" kern="1200" dirty="0">
                        <a:solidFill>
                          <a:schemeClr val="dk1"/>
                        </a:solidFill>
                        <a:effectLst/>
                        <a:latin typeface="+mn-lt"/>
                        <a:ea typeface="+mn-ea"/>
                        <a:cs typeface="+mn-cs"/>
                      </a:endParaRPr>
                    </a:p>
                  </a:txBody>
                  <a:tcPr marL="28575" marR="28575" marT="19050" marB="19050" anchor="b">
                    <a:solidFill>
                      <a:schemeClr val="bg1">
                        <a:lumMod val="85000"/>
                      </a:schemeClr>
                    </a:solidFill>
                  </a:tcPr>
                </a:tc>
                <a:tc>
                  <a:txBody>
                    <a:bodyPr/>
                    <a:lstStyle/>
                    <a:p>
                      <a:r>
                        <a:rPr lang="en-US" altLang="ja-JP" sz="800" b="0" dirty="0">
                          <a:solidFill>
                            <a:schemeClr val="tx1"/>
                          </a:solidFill>
                        </a:rPr>
                        <a:t>3-3-</a:t>
                      </a:r>
                      <a:r>
                        <a:rPr lang="ja-JP" altLang="en-US" sz="800" b="0" dirty="0">
                          <a:solidFill>
                            <a:schemeClr val="tx1"/>
                          </a:solidFill>
                        </a:rPr>
                        <a:t>① </a:t>
                      </a:r>
                      <a:r>
                        <a:rPr lang="ja-JP" altLang="en-US" sz="800" b="0" i="0" dirty="0">
                          <a:solidFill>
                            <a:schemeClr val="tx1"/>
                          </a:solidFill>
                          <a:effectLst/>
                          <a:latin typeface="Proxima Nova"/>
                        </a:rPr>
                        <a:t>難聴についてサポートを求めるべき</a:t>
                      </a:r>
                      <a:r>
                        <a:rPr lang="en-US" altLang="ja-JP" sz="800" b="0" i="0" dirty="0">
                          <a:solidFill>
                            <a:schemeClr val="tx1"/>
                          </a:solidFill>
                          <a:effectLst/>
                          <a:latin typeface="Proxima Nova"/>
                        </a:rPr>
                        <a:t>6</a:t>
                      </a:r>
                      <a:r>
                        <a:rPr lang="ja-JP" altLang="en-US" sz="800" b="0" i="0" dirty="0">
                          <a:solidFill>
                            <a:schemeClr val="tx1"/>
                          </a:solidFill>
                          <a:effectLst/>
                          <a:latin typeface="Proxima Nova"/>
                        </a:rPr>
                        <a:t>つの兆候</a:t>
                      </a:r>
                      <a:endParaRPr lang="ja-JP" altLang="en-US" sz="800" b="0" dirty="0">
                        <a:solidFill>
                          <a:schemeClr val="tx1"/>
                        </a:solidFill>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800" b="0" dirty="0">
                          <a:solidFill>
                            <a:srgbClr val="0070C0"/>
                          </a:solidFill>
                          <a:latin typeface="+mn-ea"/>
                          <a:ea typeface="+mn-ea"/>
                        </a:rPr>
                        <a:t>　　   検査が必要かを判断する（</a:t>
                      </a:r>
                      <a:r>
                        <a:rPr lang="en-US" altLang="ja-JP" sz="800" b="0" dirty="0">
                          <a:solidFill>
                            <a:srgbClr val="0070C0"/>
                          </a:solidFill>
                          <a:latin typeface="+mn-ea"/>
                          <a:ea typeface="+mn-ea"/>
                        </a:rPr>
                        <a:t>call to action)</a:t>
                      </a:r>
                    </a:p>
                    <a:p>
                      <a:pPr algn="l"/>
                      <a:r>
                        <a:rPr lang="ja-JP" altLang="en-US" sz="800" b="0" i="0" dirty="0">
                          <a:solidFill>
                            <a:srgbClr val="0070C0"/>
                          </a:solidFill>
                          <a:effectLst/>
                          <a:latin typeface="Proxima Nova"/>
                        </a:rPr>
                        <a:t>　　   難聴を放置するとどうなりますか</a:t>
                      </a:r>
                      <a:r>
                        <a:rPr lang="en-US" altLang="ja-JP" sz="800" b="0" i="0" dirty="0">
                          <a:solidFill>
                            <a:srgbClr val="0070C0"/>
                          </a:solidFill>
                          <a:effectLst/>
                          <a:latin typeface="Proxima Nova"/>
                        </a:rPr>
                        <a:t>?</a:t>
                      </a:r>
                      <a:r>
                        <a:rPr lang="ja-JP" altLang="en-US" sz="800" b="0" dirty="0">
                          <a:solidFill>
                            <a:srgbClr val="0070C0"/>
                          </a:solidFill>
                          <a:latin typeface="+mn-ea"/>
                          <a:ea typeface="+mn-ea"/>
                        </a:rPr>
                        <a:t> （</a:t>
                      </a:r>
                      <a:r>
                        <a:rPr lang="en-US" altLang="ja-JP" sz="800" b="0" dirty="0">
                          <a:solidFill>
                            <a:srgbClr val="0070C0"/>
                          </a:solidFill>
                          <a:latin typeface="+mn-ea"/>
                          <a:ea typeface="+mn-ea"/>
                        </a:rPr>
                        <a:t>call to action)</a:t>
                      </a:r>
                      <a:endParaRPr lang="ja-JP" altLang="en-US" sz="800" b="0" dirty="0">
                        <a:solidFill>
                          <a:srgbClr val="0070C0"/>
                        </a:solidFill>
                      </a:endParaRPr>
                    </a:p>
                    <a:p>
                      <a:r>
                        <a:rPr lang="en-US" altLang="ja-JP" sz="800" b="0" dirty="0">
                          <a:solidFill>
                            <a:schemeClr val="tx1"/>
                          </a:solidFill>
                        </a:rPr>
                        <a:t>3-3-</a:t>
                      </a:r>
                      <a:r>
                        <a:rPr lang="ja-JP" altLang="en-US" sz="800" b="0" i="0" dirty="0">
                          <a:solidFill>
                            <a:schemeClr val="tx1"/>
                          </a:solidFill>
                          <a:effectLst/>
                          <a:latin typeface="Proxima Nova"/>
                        </a:rPr>
                        <a:t>② 難聴を改善する</a:t>
                      </a:r>
                      <a:r>
                        <a:rPr lang="en-US" altLang="ja-JP" sz="800" b="0" i="0" dirty="0">
                          <a:solidFill>
                            <a:schemeClr val="tx1"/>
                          </a:solidFill>
                          <a:effectLst/>
                          <a:latin typeface="Proxima Nova"/>
                        </a:rPr>
                        <a:t>6</a:t>
                      </a:r>
                      <a:r>
                        <a:rPr lang="ja-JP" altLang="en-US" sz="800" b="0" i="0" dirty="0">
                          <a:solidFill>
                            <a:schemeClr val="tx1"/>
                          </a:solidFill>
                          <a:effectLst/>
                          <a:latin typeface="Proxima Nova"/>
                        </a:rPr>
                        <a:t>つのメリット</a:t>
                      </a:r>
                    </a:p>
                    <a:p>
                      <a:r>
                        <a:rPr lang="en-US" altLang="ja-JP" sz="800" b="0" dirty="0">
                          <a:solidFill>
                            <a:srgbClr val="FF0000"/>
                          </a:solidFill>
                        </a:rPr>
                        <a:t>3-3-</a:t>
                      </a:r>
                      <a:r>
                        <a:rPr lang="ja-JP" altLang="en-US" sz="800" b="1" dirty="0">
                          <a:solidFill>
                            <a:srgbClr val="FF0000"/>
                          </a:solidFill>
                        </a:rPr>
                        <a:t>③ 補聴器はお客様と販売店がいっしょにつくるもの（新規）</a:t>
                      </a:r>
                    </a:p>
                    <a:p>
                      <a:r>
                        <a:rPr lang="en-US" altLang="ja-JP" sz="800" b="0" dirty="0">
                          <a:solidFill>
                            <a:srgbClr val="FF0000"/>
                          </a:solidFill>
                        </a:rPr>
                        <a:t>3-3-</a:t>
                      </a:r>
                      <a:r>
                        <a:rPr lang="ja-JP" altLang="en-US" sz="800" b="1" dirty="0">
                          <a:solidFill>
                            <a:srgbClr val="FF0000"/>
                          </a:solidFill>
                        </a:rPr>
                        <a:t>④ 補聴器販売店へ行くときはご家族もご一緒に（新規）</a:t>
                      </a: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i="0" dirty="0">
                          <a:solidFill>
                            <a:srgbClr val="0070C0"/>
                          </a:solidFill>
                          <a:effectLst/>
                          <a:latin typeface="Proxima Nova"/>
                        </a:rPr>
                        <a:t>         </a:t>
                      </a:r>
                      <a:r>
                        <a:rPr lang="ja-JP" altLang="en-US" sz="800" b="0" i="0" dirty="0">
                          <a:solidFill>
                            <a:srgbClr val="0070C0"/>
                          </a:solidFill>
                          <a:effectLst/>
                          <a:latin typeface="Proxima Nova"/>
                        </a:rPr>
                        <a:t>難聴に関する </a:t>
                      </a:r>
                      <a:r>
                        <a:rPr lang="en-US" altLang="ja-JP" sz="800" b="0" i="0" dirty="0">
                          <a:solidFill>
                            <a:srgbClr val="0070C0"/>
                          </a:solidFill>
                          <a:effectLst/>
                          <a:latin typeface="Proxima Nova"/>
                        </a:rPr>
                        <a:t>4 </a:t>
                      </a:r>
                      <a:r>
                        <a:rPr lang="ja-JP" altLang="en-US" sz="800" b="0" i="0" dirty="0">
                          <a:solidFill>
                            <a:srgbClr val="0070C0"/>
                          </a:solidFill>
                          <a:effectLst/>
                          <a:latin typeface="Proxima Nova"/>
                        </a:rPr>
                        <a:t>つの誤解</a:t>
                      </a:r>
                      <a:r>
                        <a:rPr lang="ja-JP" altLang="en-US" sz="800" b="0" dirty="0">
                          <a:solidFill>
                            <a:srgbClr val="0070C0"/>
                          </a:solidFill>
                          <a:latin typeface="+mn-ea"/>
                          <a:ea typeface="+mn-ea"/>
                        </a:rPr>
                        <a:t>（</a:t>
                      </a:r>
                      <a:r>
                        <a:rPr lang="en-US" altLang="ja-JP" sz="800" b="0" dirty="0">
                          <a:solidFill>
                            <a:srgbClr val="0070C0"/>
                          </a:solidFill>
                          <a:latin typeface="+mn-ea"/>
                          <a:ea typeface="+mn-ea"/>
                        </a:rPr>
                        <a:t>call to action)</a:t>
                      </a:r>
                      <a:endParaRPr lang="en-US" altLang="ja-JP" sz="800" b="0" i="0" dirty="0">
                        <a:solidFill>
                          <a:srgbClr val="0070C0"/>
                        </a:solidFill>
                        <a:effectLst/>
                        <a:latin typeface="Proxima Nova"/>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solidFill>
                            <a:schemeClr val="tx1"/>
                          </a:solidFill>
                        </a:rPr>
                        <a:t>3-3</a:t>
                      </a:r>
                      <a:r>
                        <a:rPr lang="en-US" altLang="ja-JP" sz="800" b="0" i="0" dirty="0">
                          <a:solidFill>
                            <a:srgbClr val="000000"/>
                          </a:solidFill>
                          <a:effectLst/>
                          <a:latin typeface="Proxima Nova"/>
                        </a:rPr>
                        <a:t>-</a:t>
                      </a:r>
                      <a:r>
                        <a:rPr lang="ja-JP" altLang="en-US" sz="800" b="0" i="0" dirty="0">
                          <a:solidFill>
                            <a:srgbClr val="000000"/>
                          </a:solidFill>
                          <a:effectLst/>
                          <a:latin typeface="Proxima Nova"/>
                        </a:rPr>
                        <a:t>⑤すぐに処置を求めるべきとき </a:t>
                      </a:r>
                    </a:p>
                  </a:txBody>
                  <a:tcPr marL="28575" marR="28575" marT="19050" marB="19050" anchor="b">
                    <a:solidFill>
                      <a:schemeClr val="bg1">
                        <a:lumMod val="85000"/>
                      </a:schemeClr>
                    </a:solidFill>
                  </a:tcPr>
                </a:tc>
                <a:extLst>
                  <a:ext uri="{0D108BD9-81ED-4DB2-BD59-A6C34878D82A}">
                    <a16:rowId xmlns:a16="http://schemas.microsoft.com/office/drawing/2014/main" val="2735719235"/>
                  </a:ext>
                </a:extLst>
              </a:tr>
            </a:tbl>
          </a:graphicData>
        </a:graphic>
      </p:graphicFrame>
      <p:sp>
        <p:nvSpPr>
          <p:cNvPr id="4" name="テキスト ボックス 3">
            <a:extLst>
              <a:ext uri="{FF2B5EF4-FFF2-40B4-BE49-F238E27FC236}">
                <a16:creationId xmlns:a16="http://schemas.microsoft.com/office/drawing/2014/main" id="{F7209ABD-D468-8C85-0662-D512919FB0BA}"/>
              </a:ext>
            </a:extLst>
          </p:cNvPr>
          <p:cNvSpPr txBox="1"/>
          <p:nvPr/>
        </p:nvSpPr>
        <p:spPr>
          <a:xfrm>
            <a:off x="121444" y="11323593"/>
            <a:ext cx="6615112" cy="253916"/>
          </a:xfrm>
          <a:prstGeom prst="rect">
            <a:avLst/>
          </a:prstGeom>
          <a:noFill/>
        </p:spPr>
        <p:txBody>
          <a:bodyPr wrap="square">
            <a:spAutoFit/>
          </a:bodyPr>
          <a:lstStyle/>
          <a:p>
            <a:r>
              <a:rPr lang="en-US" altLang="ja-JP" sz="1050" b="1" dirty="0"/>
              <a:t>※</a:t>
            </a:r>
            <a:r>
              <a:rPr lang="ja-JP" altLang="en-US" sz="1050" b="1" dirty="0"/>
              <a:t>全体構成をご理解頂くため便宜上「1-0-①」のように合番を振っていますが掲載時には表示されません。</a:t>
            </a:r>
          </a:p>
        </p:txBody>
      </p:sp>
      <p:sp>
        <p:nvSpPr>
          <p:cNvPr id="7" name="スライド番号プレースホルダー 6">
            <a:extLst>
              <a:ext uri="{FF2B5EF4-FFF2-40B4-BE49-F238E27FC236}">
                <a16:creationId xmlns:a16="http://schemas.microsoft.com/office/drawing/2014/main" id="{B087E556-3830-1D51-5795-E9BCECC43C0C}"/>
              </a:ext>
            </a:extLst>
          </p:cNvPr>
          <p:cNvSpPr>
            <a:spLocks noGrp="1"/>
          </p:cNvSpPr>
          <p:nvPr>
            <p:ph type="sldNum" sz="quarter" idx="12"/>
          </p:nvPr>
        </p:nvSpPr>
        <p:spPr/>
        <p:txBody>
          <a:bodyPr/>
          <a:lstStyle/>
          <a:p>
            <a:fld id="{0659AD77-81C0-4957-82F6-3F9C795B8E95}" type="slidenum">
              <a:rPr kumimoji="1" lang="ja-JP" altLang="en-US" smtClean="0"/>
              <a:t>1</a:t>
            </a:fld>
            <a:endParaRPr kumimoji="1" lang="ja-JP" altLang="en-US"/>
          </a:p>
        </p:txBody>
      </p:sp>
      <p:sp>
        <p:nvSpPr>
          <p:cNvPr id="5" name="テキスト ボックス 4">
            <a:extLst>
              <a:ext uri="{FF2B5EF4-FFF2-40B4-BE49-F238E27FC236}">
                <a16:creationId xmlns:a16="http://schemas.microsoft.com/office/drawing/2014/main" id="{043EBEAE-88E8-2FD6-4EF2-857890176E15}"/>
              </a:ext>
            </a:extLst>
          </p:cNvPr>
          <p:cNvSpPr txBox="1"/>
          <p:nvPr/>
        </p:nvSpPr>
        <p:spPr>
          <a:xfrm>
            <a:off x="243287" y="306425"/>
            <a:ext cx="6371425" cy="338554"/>
          </a:xfrm>
          <a:prstGeom prst="rect">
            <a:avLst/>
          </a:prstGeom>
          <a:noFill/>
          <a:ln>
            <a:solidFill>
              <a:schemeClr val="tx1"/>
            </a:solidFill>
          </a:ln>
        </p:spPr>
        <p:txBody>
          <a:bodyPr wrap="square" rtlCol="0">
            <a:spAutoFit/>
          </a:bodyPr>
          <a:lstStyle/>
          <a:p>
            <a:r>
              <a:rPr lang="ja-JP" altLang="en-US" sz="1600"/>
              <a:t>コンテンツ一覧</a:t>
            </a:r>
            <a:endParaRPr lang="ja-JP" altLang="en-US" sz="1600" dirty="0"/>
          </a:p>
        </p:txBody>
      </p:sp>
      <p:sp>
        <p:nvSpPr>
          <p:cNvPr id="2" name="正方形/長方形 1">
            <a:extLst>
              <a:ext uri="{FF2B5EF4-FFF2-40B4-BE49-F238E27FC236}">
                <a16:creationId xmlns:a16="http://schemas.microsoft.com/office/drawing/2014/main" id="{2AA0F982-0A6F-9AFF-5D8C-B4FCDD0624CA}"/>
              </a:ext>
            </a:extLst>
          </p:cNvPr>
          <p:cNvSpPr/>
          <p:nvPr/>
        </p:nvSpPr>
        <p:spPr>
          <a:xfrm>
            <a:off x="254775" y="5082167"/>
            <a:ext cx="6372225" cy="3611152"/>
          </a:xfrm>
          <a:prstGeom prst="rect">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95C6D3CB-CDBB-1FBE-56B0-0AABEC3C0D7B}"/>
              </a:ext>
            </a:extLst>
          </p:cNvPr>
          <p:cNvSpPr/>
          <p:nvPr/>
        </p:nvSpPr>
        <p:spPr>
          <a:xfrm>
            <a:off x="230202" y="8702041"/>
            <a:ext cx="6372225" cy="2552606"/>
          </a:xfrm>
          <a:prstGeom prst="rect">
            <a:avLst/>
          </a:prstGeom>
          <a:solidFill>
            <a:schemeClr val="tx1">
              <a:alpha val="25882"/>
            </a:schemeClr>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2A5802BD-E71C-34F6-8EBC-56DA6C9064C4}"/>
              </a:ext>
            </a:extLst>
          </p:cNvPr>
          <p:cNvSpPr/>
          <p:nvPr/>
        </p:nvSpPr>
        <p:spPr>
          <a:xfrm>
            <a:off x="242489" y="1198411"/>
            <a:ext cx="6372222" cy="3875033"/>
          </a:xfrm>
          <a:prstGeom prst="rect">
            <a:avLst/>
          </a:prstGeom>
          <a:solidFill>
            <a:schemeClr val="tx1">
              <a:alpha val="25882"/>
            </a:schemeClr>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816354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正方形/長方形 7175">
            <a:extLst>
              <a:ext uri="{FF2B5EF4-FFF2-40B4-BE49-F238E27FC236}">
                <a16:creationId xmlns:a16="http://schemas.microsoft.com/office/drawing/2014/main" id="{952556AC-1D8E-8044-99B8-48CD0236EA89}"/>
              </a:ext>
            </a:extLst>
          </p:cNvPr>
          <p:cNvSpPr/>
          <p:nvPr/>
        </p:nvSpPr>
        <p:spPr>
          <a:xfrm>
            <a:off x="249731" y="14221194"/>
            <a:ext cx="6365378" cy="1793651"/>
          </a:xfrm>
          <a:prstGeom prst="rect">
            <a:avLst/>
          </a:prstGeom>
          <a:solidFill>
            <a:srgbClr val="E0DAD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78401B16-5047-EB29-6A4B-F39AF669F622}"/>
              </a:ext>
            </a:extLst>
          </p:cNvPr>
          <p:cNvSpPr/>
          <p:nvPr/>
        </p:nvSpPr>
        <p:spPr>
          <a:xfrm>
            <a:off x="362556" y="14474975"/>
            <a:ext cx="6070074" cy="1344397"/>
          </a:xfrm>
          <a:prstGeom prst="rect">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正方形/長方形 62">
            <a:extLst>
              <a:ext uri="{FF2B5EF4-FFF2-40B4-BE49-F238E27FC236}">
                <a16:creationId xmlns:a16="http://schemas.microsoft.com/office/drawing/2014/main" id="{937E0348-92D1-A2E3-FF5B-2D86FF455FA2}"/>
              </a:ext>
            </a:extLst>
          </p:cNvPr>
          <p:cNvSpPr/>
          <p:nvPr/>
        </p:nvSpPr>
        <p:spPr>
          <a:xfrm>
            <a:off x="249731" y="6496816"/>
            <a:ext cx="6365378" cy="2096317"/>
          </a:xfrm>
          <a:prstGeom prst="rect">
            <a:avLst/>
          </a:prstGeom>
          <a:solidFill>
            <a:srgbClr val="E0DAD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8FC9E12F-9935-C68C-9DD6-C946B5321F0C}"/>
              </a:ext>
            </a:extLst>
          </p:cNvPr>
          <p:cNvSpPr txBox="1"/>
          <p:nvPr/>
        </p:nvSpPr>
        <p:spPr>
          <a:xfrm>
            <a:off x="399840" y="4080234"/>
            <a:ext cx="4259745" cy="276999"/>
          </a:xfrm>
          <a:prstGeom prst="rect">
            <a:avLst/>
          </a:prstGeom>
          <a:noFill/>
        </p:spPr>
        <p:txBody>
          <a:bodyPr wrap="square" rtlCol="0">
            <a:spAutoFit/>
          </a:bodyPr>
          <a:lstStyle/>
          <a:p>
            <a:r>
              <a:rPr lang="en-US" altLang="ja-JP" sz="1200" b="1" dirty="0"/>
              <a:t>2-0-</a:t>
            </a:r>
            <a:r>
              <a:rPr lang="ja-JP" altLang="en-US" sz="1200" b="1" dirty="0"/>
              <a:t>① 難聴にはどのような種類がありますか？</a:t>
            </a:r>
          </a:p>
        </p:txBody>
      </p:sp>
      <p:sp>
        <p:nvSpPr>
          <p:cNvPr id="10" name="テキスト ボックス 9">
            <a:extLst>
              <a:ext uri="{FF2B5EF4-FFF2-40B4-BE49-F238E27FC236}">
                <a16:creationId xmlns:a16="http://schemas.microsoft.com/office/drawing/2014/main" id="{4E5AF48B-828D-93BF-FD08-27FEAFA3DB8B}"/>
              </a:ext>
            </a:extLst>
          </p:cNvPr>
          <p:cNvSpPr txBox="1"/>
          <p:nvPr/>
        </p:nvSpPr>
        <p:spPr>
          <a:xfrm>
            <a:off x="380868" y="4339366"/>
            <a:ext cx="4202167" cy="2062103"/>
          </a:xfrm>
          <a:prstGeom prst="rect">
            <a:avLst/>
          </a:prstGeom>
          <a:noFill/>
        </p:spPr>
        <p:txBody>
          <a:bodyPr wrap="square" rtlCol="0">
            <a:spAutoFit/>
          </a:bodyPr>
          <a:lstStyle/>
          <a:p>
            <a:r>
              <a:rPr kumimoji="1" lang="ja-JP" altLang="en-US" sz="800" dirty="0"/>
              <a:t>難聴の主なタイプは、耳のどの部分が損傷しているかに基づいて区別されます。</a:t>
            </a:r>
            <a:endParaRPr kumimoji="1" lang="en-US" altLang="ja-JP" sz="800" dirty="0"/>
          </a:p>
          <a:p>
            <a:endParaRPr kumimoji="1" lang="en-US" altLang="ja-JP" sz="800" dirty="0"/>
          </a:p>
          <a:p>
            <a:r>
              <a:rPr kumimoji="1" lang="ja-JP" altLang="en-US" sz="800" b="1" dirty="0">
                <a:solidFill>
                  <a:srgbClr val="FF0000"/>
                </a:solidFill>
              </a:rPr>
              <a:t>感音性難聴</a:t>
            </a:r>
            <a:endParaRPr kumimoji="1" lang="en-US" altLang="ja-JP" sz="800" b="1" dirty="0">
              <a:solidFill>
                <a:srgbClr val="FF0000"/>
              </a:solidFill>
            </a:endParaRPr>
          </a:p>
          <a:p>
            <a:r>
              <a:rPr lang="ja-JP" altLang="en-US" sz="800" dirty="0">
                <a:solidFill>
                  <a:srgbClr val="FF0000"/>
                </a:solidFill>
              </a:rPr>
              <a:t>内耳や聴覚神経の損傷に起因します。感音難聴では、音信号の正しい伝達が妨げられます。過度な騒音、病気などがあげられますが、加齢も原因の一つです。多くの場合、このタイプの難聴は補聴器で対処できます。 </a:t>
            </a:r>
            <a:endParaRPr lang="en-US" altLang="ja-JP" sz="800" dirty="0">
              <a:solidFill>
                <a:srgbClr val="FF0000"/>
              </a:solidFill>
            </a:endParaRPr>
          </a:p>
          <a:p>
            <a:endParaRPr kumimoji="1" lang="en-US" altLang="ja-JP" sz="800" dirty="0">
              <a:solidFill>
                <a:srgbClr val="FF0000"/>
              </a:solidFill>
            </a:endParaRPr>
          </a:p>
          <a:p>
            <a:r>
              <a:rPr kumimoji="1" lang="ja-JP" altLang="en-US" sz="800" b="1" dirty="0">
                <a:solidFill>
                  <a:srgbClr val="FF0000"/>
                </a:solidFill>
              </a:rPr>
              <a:t>伝音性難聴</a:t>
            </a:r>
            <a:endParaRPr kumimoji="1" lang="en-US" altLang="ja-JP" sz="800" dirty="0">
              <a:solidFill>
                <a:srgbClr val="FF0000"/>
              </a:solidFill>
            </a:endParaRPr>
          </a:p>
          <a:p>
            <a:r>
              <a:rPr lang="ja-JP" altLang="en-US" sz="800" dirty="0">
                <a:solidFill>
                  <a:srgbClr val="FF0000"/>
                </a:solidFill>
              </a:rPr>
              <a:t>このタイプは、</a:t>
            </a:r>
            <a:r>
              <a:rPr lang="ja-JP" altLang="en-US" sz="800" dirty="0">
                <a:solidFill>
                  <a:srgbClr val="FF0000"/>
                </a:solidFill>
                <a:latin typeface="Soho Gothic W01 Regular"/>
              </a:rPr>
              <a:t>音を伝える部分（外耳と内耳）に原因があり、内耳へ音を届けることが妨げられます。</a:t>
            </a:r>
            <a:r>
              <a:rPr lang="ja-JP" altLang="en-US" sz="800" dirty="0">
                <a:solidFill>
                  <a:srgbClr val="FF0000"/>
                </a:solidFill>
              </a:rPr>
              <a:t>耳垢が詰まって鼓膜に音が伝わらないなど、外耳道の何らかの障害によって引き起こされることもあります。このタイプの難聴は医療的な処置で対処します。また補聴器によって対処できる場合もあります。</a:t>
            </a:r>
            <a:endParaRPr kumimoji="1" lang="en-US" altLang="ja-JP" sz="800" dirty="0">
              <a:solidFill>
                <a:srgbClr val="FF0000"/>
              </a:solidFill>
            </a:endParaRPr>
          </a:p>
          <a:p>
            <a:endParaRPr kumimoji="1" lang="en-US" altLang="ja-JP" sz="800" dirty="0">
              <a:solidFill>
                <a:srgbClr val="FF0000"/>
              </a:solidFill>
            </a:endParaRPr>
          </a:p>
          <a:p>
            <a:r>
              <a:rPr lang="ja-JP" altLang="en-US" sz="800" b="1" dirty="0">
                <a:solidFill>
                  <a:srgbClr val="FF0000"/>
                </a:solidFill>
              </a:rPr>
              <a:t>混合性難聴 </a:t>
            </a:r>
            <a:endParaRPr lang="en-US" altLang="ja-JP" sz="800" b="1" dirty="0">
              <a:solidFill>
                <a:srgbClr val="FF0000"/>
              </a:solidFill>
            </a:endParaRPr>
          </a:p>
          <a:p>
            <a:r>
              <a:rPr lang="ja-JP" altLang="en-US" sz="800" dirty="0">
                <a:solidFill>
                  <a:srgbClr val="FF0000"/>
                </a:solidFill>
              </a:rPr>
              <a:t>混合性難聴は、感音難聴と伝音難聴の両方の側面が存在する場合です。</a:t>
            </a:r>
            <a:r>
              <a:rPr lang="ja-JP" altLang="en-US" sz="800" dirty="0">
                <a:solidFill>
                  <a:srgbClr val="FF0000"/>
                </a:solidFill>
                <a:latin typeface="Soho Gothic W01 Regular"/>
              </a:rPr>
              <a:t>どちらの部分の原因が大きいかにより、その症状は人によってさまざまに異なります。</a:t>
            </a:r>
            <a:endParaRPr kumimoji="1" lang="en-US" altLang="ja-JP" sz="800" dirty="0">
              <a:solidFill>
                <a:srgbClr val="FF0000"/>
              </a:solidFill>
            </a:endParaRPr>
          </a:p>
        </p:txBody>
      </p:sp>
      <p:pic>
        <p:nvPicPr>
          <p:cNvPr id="7170" name="Picture 2" descr="難聴のさまざまな原因に分けられる靴の心臓の画像">
            <a:extLst>
              <a:ext uri="{FF2B5EF4-FFF2-40B4-BE49-F238E27FC236}">
                <a16:creationId xmlns:a16="http://schemas.microsoft.com/office/drawing/2014/main" id="{CD00BC2A-3BAA-2C8A-E360-12A3642015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39671" y="4410845"/>
            <a:ext cx="1787172" cy="1608748"/>
          </a:xfrm>
          <a:prstGeom prst="rect">
            <a:avLst/>
          </a:prstGeom>
          <a:noFill/>
          <a:ln>
            <a:solidFill>
              <a:schemeClr val="accent1">
                <a:shade val="15000"/>
              </a:schemeClr>
            </a:solidFill>
          </a:ln>
          <a:extLst>
            <a:ext uri="{909E8E84-426E-40DD-AFC4-6F175D3DCCD1}">
              <a14:hiddenFill xmlns:a14="http://schemas.microsoft.com/office/drawing/2010/main">
                <a:solidFill>
                  <a:srgbClr val="FFFFFF"/>
                </a:solidFill>
              </a14:hiddenFill>
            </a:ext>
          </a:extLst>
        </p:spPr>
      </p:pic>
      <p:sp>
        <p:nvSpPr>
          <p:cNvPr id="2" name="テキスト ボックス 1">
            <a:extLst>
              <a:ext uri="{FF2B5EF4-FFF2-40B4-BE49-F238E27FC236}">
                <a16:creationId xmlns:a16="http://schemas.microsoft.com/office/drawing/2014/main" id="{A3F1F6CB-C58D-A9CA-B32E-2FA17577E9D5}"/>
              </a:ext>
            </a:extLst>
          </p:cNvPr>
          <p:cNvSpPr txBox="1"/>
          <p:nvPr/>
        </p:nvSpPr>
        <p:spPr>
          <a:xfrm>
            <a:off x="537372" y="6623852"/>
            <a:ext cx="3429000" cy="276999"/>
          </a:xfrm>
          <a:prstGeom prst="rect">
            <a:avLst/>
          </a:prstGeom>
          <a:noFill/>
        </p:spPr>
        <p:txBody>
          <a:bodyPr wrap="square">
            <a:spAutoFit/>
          </a:bodyPr>
          <a:lstStyle/>
          <a:p>
            <a:pPr defTabSz="843952">
              <a:defRPr/>
            </a:pPr>
            <a:r>
              <a:rPr lang="ja-JP" altLang="en-US" sz="1200" b="1" dirty="0">
                <a:solidFill>
                  <a:srgbClr val="0070C0"/>
                </a:solidFill>
                <a:latin typeface="+mn-ea"/>
              </a:rPr>
              <a:t>●検査が必要かを判断する</a:t>
            </a:r>
            <a:endParaRPr lang="en-US" altLang="ja-JP" sz="1200" b="1" dirty="0">
              <a:solidFill>
                <a:srgbClr val="0070C0"/>
              </a:solidFill>
              <a:latin typeface="+mn-ea"/>
            </a:endParaRPr>
          </a:p>
        </p:txBody>
      </p:sp>
      <p:sp>
        <p:nvSpPr>
          <p:cNvPr id="3" name="正方形/長方形 2">
            <a:extLst>
              <a:ext uri="{FF2B5EF4-FFF2-40B4-BE49-F238E27FC236}">
                <a16:creationId xmlns:a16="http://schemas.microsoft.com/office/drawing/2014/main" id="{98E67656-AC2B-84F6-3A01-8443ACFED4BA}"/>
              </a:ext>
            </a:extLst>
          </p:cNvPr>
          <p:cNvSpPr/>
          <p:nvPr/>
        </p:nvSpPr>
        <p:spPr>
          <a:xfrm>
            <a:off x="487177" y="6904031"/>
            <a:ext cx="5783731" cy="144435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FB20DD89-FDA0-6FCA-A8CF-086495EE3171}"/>
              </a:ext>
            </a:extLst>
          </p:cNvPr>
          <p:cNvSpPr txBox="1"/>
          <p:nvPr/>
        </p:nvSpPr>
        <p:spPr>
          <a:xfrm>
            <a:off x="2410343" y="6952504"/>
            <a:ext cx="3860564" cy="1323439"/>
          </a:xfrm>
          <a:prstGeom prst="rect">
            <a:avLst/>
          </a:prstGeom>
          <a:solidFill>
            <a:srgbClr val="FFFF00">
              <a:alpha val="0"/>
            </a:srgbClr>
          </a:solidFill>
        </p:spPr>
        <p:txBody>
          <a:bodyPr wrap="square" rtlCol="0">
            <a:spAutoFit/>
          </a:bodyPr>
          <a:lstStyle/>
          <a:p>
            <a:r>
              <a:rPr kumimoji="1" lang="ja-JP" altLang="en-US" sz="800" dirty="0"/>
              <a:t>質問①　</a:t>
            </a:r>
            <a:r>
              <a:rPr kumimoji="1" lang="en-US" altLang="ja-JP" sz="800" dirty="0"/>
              <a:t>4</a:t>
            </a:r>
            <a:r>
              <a:rPr kumimoji="1" lang="ja-JP" altLang="en-US" sz="800" dirty="0"/>
              <a:t>人以上いると会話についていくのが難しくなりますか</a:t>
            </a:r>
            <a:r>
              <a:rPr kumimoji="1" lang="en-US" altLang="ja-JP" sz="800" dirty="0"/>
              <a:t>?</a:t>
            </a:r>
          </a:p>
          <a:p>
            <a:r>
              <a:rPr kumimoji="1" lang="ja-JP" altLang="en-US" sz="800" dirty="0"/>
              <a:t>いいえ　時々　はい　</a:t>
            </a:r>
            <a:endParaRPr kumimoji="1" lang="en-US" altLang="ja-JP" sz="800" dirty="0"/>
          </a:p>
          <a:p>
            <a:r>
              <a:rPr kumimoji="1" lang="ja-JP" altLang="en-US" sz="800" dirty="0"/>
              <a:t>質問②　家族や友人から聴力検査を受けるようアドバイスを受けましたか</a:t>
            </a:r>
            <a:r>
              <a:rPr kumimoji="1" lang="en-US" altLang="ja-JP" sz="800" dirty="0"/>
              <a:t>?</a:t>
            </a:r>
          </a:p>
          <a:p>
            <a:r>
              <a:rPr kumimoji="1" lang="ja-JP" altLang="en-US" sz="800" dirty="0"/>
              <a:t>いいえ　時々　はい　</a:t>
            </a:r>
            <a:endParaRPr kumimoji="1" lang="en-US" altLang="ja-JP" sz="800" dirty="0"/>
          </a:p>
          <a:p>
            <a:r>
              <a:rPr kumimoji="1" lang="ja-JP" altLang="en-US" sz="800" dirty="0"/>
              <a:t>質問③　うまく聞こえないために、他の人の言っていることが理解できなくて苦労したことがありますか</a:t>
            </a:r>
            <a:r>
              <a:rPr kumimoji="1" lang="en-US" altLang="ja-JP" sz="800" dirty="0"/>
              <a:t>?</a:t>
            </a:r>
          </a:p>
          <a:p>
            <a:r>
              <a:rPr kumimoji="1" lang="ja-JP" altLang="en-US" sz="800" dirty="0"/>
              <a:t>いいえ　時々　はい　</a:t>
            </a:r>
            <a:endParaRPr kumimoji="1" lang="en-US" altLang="ja-JP" sz="800" dirty="0"/>
          </a:p>
          <a:p>
            <a:r>
              <a:rPr kumimoji="1" lang="ja-JP" altLang="en-US" sz="800" dirty="0"/>
              <a:t>質問④　テレビやラジオの音量を過剰に大きくして</a:t>
            </a:r>
            <a:r>
              <a:rPr kumimoji="1" lang="ja-JP" altLang="en-US" sz="800" dirty="0">
                <a:solidFill>
                  <a:srgbClr val="FF0000"/>
                </a:solidFill>
              </a:rPr>
              <a:t>周囲の人が迷惑に感じてしまう</a:t>
            </a:r>
            <a:r>
              <a:rPr kumimoji="1" lang="ja-JP" altLang="en-US" sz="800" dirty="0"/>
              <a:t>ことはありませんか</a:t>
            </a:r>
            <a:r>
              <a:rPr kumimoji="1" lang="en-US" altLang="ja-JP" sz="800" dirty="0"/>
              <a:t>?</a:t>
            </a:r>
          </a:p>
          <a:p>
            <a:r>
              <a:rPr kumimoji="1" lang="ja-JP" altLang="en-US" sz="800" dirty="0"/>
              <a:t>いいえ　時々　はい　</a:t>
            </a:r>
          </a:p>
        </p:txBody>
      </p:sp>
      <p:sp>
        <p:nvSpPr>
          <p:cNvPr id="11" name="テキスト ボックス 10">
            <a:extLst>
              <a:ext uri="{FF2B5EF4-FFF2-40B4-BE49-F238E27FC236}">
                <a16:creationId xmlns:a16="http://schemas.microsoft.com/office/drawing/2014/main" id="{FEF4A729-2536-03E7-9415-21445AA3C3B7}"/>
              </a:ext>
            </a:extLst>
          </p:cNvPr>
          <p:cNvSpPr txBox="1"/>
          <p:nvPr/>
        </p:nvSpPr>
        <p:spPr>
          <a:xfrm>
            <a:off x="451878" y="8653962"/>
            <a:ext cx="3429000" cy="276999"/>
          </a:xfrm>
          <a:prstGeom prst="rect">
            <a:avLst/>
          </a:prstGeom>
          <a:noFill/>
        </p:spPr>
        <p:txBody>
          <a:bodyPr wrap="square">
            <a:spAutoFit/>
          </a:bodyPr>
          <a:lstStyle/>
          <a:p>
            <a:pPr defTabSz="843952">
              <a:defRPr/>
            </a:pPr>
            <a:r>
              <a:rPr lang="en-US" altLang="ja-JP" sz="1200" b="1" dirty="0"/>
              <a:t>2-0- </a:t>
            </a:r>
            <a:r>
              <a:rPr lang="ja-JP" altLang="en-US" sz="1200" b="1" dirty="0">
                <a:latin typeface="+mn-ea"/>
              </a:rPr>
              <a:t>② 感音性難聴とは</a:t>
            </a:r>
            <a:endParaRPr lang="en-US" altLang="ja-JP" sz="1200" b="1" dirty="0">
              <a:latin typeface="+mn-ea"/>
            </a:endParaRPr>
          </a:p>
        </p:txBody>
      </p:sp>
      <p:sp>
        <p:nvSpPr>
          <p:cNvPr id="12" name="テキスト ボックス 11">
            <a:extLst>
              <a:ext uri="{FF2B5EF4-FFF2-40B4-BE49-F238E27FC236}">
                <a16:creationId xmlns:a16="http://schemas.microsoft.com/office/drawing/2014/main" id="{1E621E6C-BE5D-841A-101C-AC26BC4EFC65}"/>
              </a:ext>
            </a:extLst>
          </p:cNvPr>
          <p:cNvSpPr txBox="1"/>
          <p:nvPr/>
        </p:nvSpPr>
        <p:spPr>
          <a:xfrm>
            <a:off x="510429" y="8886318"/>
            <a:ext cx="5637876" cy="338554"/>
          </a:xfrm>
          <a:prstGeom prst="rect">
            <a:avLst/>
          </a:prstGeom>
          <a:noFill/>
        </p:spPr>
        <p:txBody>
          <a:bodyPr wrap="square" rtlCol="0">
            <a:spAutoFit/>
          </a:bodyPr>
          <a:lstStyle/>
          <a:p>
            <a:r>
              <a:rPr kumimoji="1" lang="ja-JP" altLang="en-US" sz="800" dirty="0"/>
              <a:t>感音性難聴は、最も一般的なタイプの難聴です。感音性難聴になると音が不明瞭になったり、聞き取りにくくなったりすることがあります。会話中の声が歪んで、他の人がぶつぶつ言っているように感じることがあります。</a:t>
            </a:r>
            <a:endParaRPr kumimoji="1" lang="ja-JP" altLang="en-US" sz="800" dirty="0">
              <a:highlight>
                <a:srgbClr val="FF0000"/>
              </a:highlight>
            </a:endParaRPr>
          </a:p>
        </p:txBody>
      </p:sp>
      <p:sp>
        <p:nvSpPr>
          <p:cNvPr id="13" name="テキスト ボックス 12">
            <a:extLst>
              <a:ext uri="{FF2B5EF4-FFF2-40B4-BE49-F238E27FC236}">
                <a16:creationId xmlns:a16="http://schemas.microsoft.com/office/drawing/2014/main" id="{0EEA6E0A-E1C8-2A6F-40B0-F6F026526952}"/>
              </a:ext>
            </a:extLst>
          </p:cNvPr>
          <p:cNvSpPr txBox="1"/>
          <p:nvPr/>
        </p:nvSpPr>
        <p:spPr>
          <a:xfrm>
            <a:off x="3861450" y="9391079"/>
            <a:ext cx="2545444" cy="584775"/>
          </a:xfrm>
          <a:prstGeom prst="rect">
            <a:avLst/>
          </a:prstGeom>
          <a:solidFill>
            <a:schemeClr val="bg1">
              <a:lumMod val="85000"/>
            </a:schemeClr>
          </a:solidFill>
        </p:spPr>
        <p:txBody>
          <a:bodyPr wrap="square">
            <a:spAutoFit/>
          </a:bodyPr>
          <a:lstStyle/>
          <a:p>
            <a:pPr algn="ctr"/>
            <a:r>
              <a:rPr lang="ja-JP" altLang="en-US" sz="800" b="1" dirty="0"/>
              <a:t>感音性難聴の原因</a:t>
            </a:r>
            <a:endParaRPr lang="en-US" altLang="ja-JP" sz="800" b="1" dirty="0"/>
          </a:p>
          <a:p>
            <a:endParaRPr kumimoji="1" lang="en-US" altLang="ja-JP" sz="800" dirty="0"/>
          </a:p>
          <a:p>
            <a:r>
              <a:rPr kumimoji="1" lang="ja-JP" altLang="en-US" sz="800" dirty="0"/>
              <a:t>・自然な老化プロセス </a:t>
            </a:r>
            <a:r>
              <a:rPr kumimoji="1" lang="en-US" altLang="ja-JP" sz="800" dirty="0"/>
              <a:t>(</a:t>
            </a:r>
            <a:r>
              <a:rPr kumimoji="1" lang="ja-JP" altLang="en-US" sz="800" dirty="0"/>
              <a:t>加齢に伴う難聴</a:t>
            </a:r>
            <a:r>
              <a:rPr kumimoji="1" lang="en-US" altLang="ja-JP" sz="800" dirty="0"/>
              <a:t>/</a:t>
            </a:r>
            <a:r>
              <a:rPr kumimoji="1" lang="ja-JP" altLang="en-US" sz="800" dirty="0"/>
              <a:t>老人性難聴</a:t>
            </a:r>
            <a:r>
              <a:rPr kumimoji="1" lang="en-US" altLang="ja-JP" sz="800" dirty="0"/>
              <a:t>) </a:t>
            </a:r>
          </a:p>
          <a:p>
            <a:r>
              <a:rPr kumimoji="1" lang="ja-JP" altLang="en-US" sz="800" dirty="0"/>
              <a:t>・過度の騒音への曝露</a:t>
            </a:r>
            <a:endParaRPr lang="en-US" altLang="ja-JP" sz="800" dirty="0"/>
          </a:p>
        </p:txBody>
      </p:sp>
      <p:sp>
        <p:nvSpPr>
          <p:cNvPr id="14" name="テキスト ボックス 13">
            <a:extLst>
              <a:ext uri="{FF2B5EF4-FFF2-40B4-BE49-F238E27FC236}">
                <a16:creationId xmlns:a16="http://schemas.microsoft.com/office/drawing/2014/main" id="{70523579-B49D-BB81-7157-4A4A5FEF4E3E}"/>
              </a:ext>
            </a:extLst>
          </p:cNvPr>
          <p:cNvSpPr txBox="1"/>
          <p:nvPr/>
        </p:nvSpPr>
        <p:spPr>
          <a:xfrm>
            <a:off x="3875169" y="10152573"/>
            <a:ext cx="2545444" cy="584775"/>
          </a:xfrm>
          <a:prstGeom prst="rect">
            <a:avLst/>
          </a:prstGeom>
          <a:solidFill>
            <a:schemeClr val="bg1">
              <a:lumMod val="85000"/>
            </a:schemeClr>
          </a:solidFill>
        </p:spPr>
        <p:txBody>
          <a:bodyPr wrap="square">
            <a:spAutoFit/>
          </a:bodyPr>
          <a:lstStyle/>
          <a:p>
            <a:pPr algn="ctr"/>
            <a:r>
              <a:rPr lang="ja-JP" altLang="en-US" sz="800" b="1" dirty="0"/>
              <a:t>感音性難聴の治療</a:t>
            </a:r>
            <a:endParaRPr lang="en-US" altLang="ja-JP" sz="800" b="1" dirty="0"/>
          </a:p>
          <a:p>
            <a:endParaRPr kumimoji="1" lang="en-US" altLang="ja-JP" sz="800" dirty="0"/>
          </a:p>
          <a:p>
            <a:r>
              <a:rPr kumimoji="1" lang="ja-JP" altLang="en-US" sz="800" dirty="0"/>
              <a:t>このタイプの難聴は、多くの場合補聴器で対処可能です。</a:t>
            </a:r>
            <a:endParaRPr lang="en-US" altLang="ja-JP" sz="800" dirty="0"/>
          </a:p>
        </p:txBody>
      </p:sp>
      <p:sp>
        <p:nvSpPr>
          <p:cNvPr id="15" name="テキスト ボックス 14">
            <a:extLst>
              <a:ext uri="{FF2B5EF4-FFF2-40B4-BE49-F238E27FC236}">
                <a16:creationId xmlns:a16="http://schemas.microsoft.com/office/drawing/2014/main" id="{479BCE27-F98B-95FA-5EEA-4C20C62EE1B6}"/>
              </a:ext>
            </a:extLst>
          </p:cNvPr>
          <p:cNvSpPr txBox="1"/>
          <p:nvPr/>
        </p:nvSpPr>
        <p:spPr>
          <a:xfrm>
            <a:off x="478821" y="11384128"/>
            <a:ext cx="3429000" cy="276999"/>
          </a:xfrm>
          <a:prstGeom prst="rect">
            <a:avLst/>
          </a:prstGeom>
          <a:noFill/>
        </p:spPr>
        <p:txBody>
          <a:bodyPr wrap="square">
            <a:spAutoFit/>
          </a:bodyPr>
          <a:lstStyle/>
          <a:p>
            <a:pPr defTabSz="843952">
              <a:defRPr/>
            </a:pPr>
            <a:r>
              <a:rPr lang="en-US" altLang="ja-JP" sz="1200" b="1" dirty="0"/>
              <a:t>2-0- </a:t>
            </a:r>
            <a:r>
              <a:rPr lang="ja-JP" altLang="en-US" sz="1200" b="1" dirty="0">
                <a:latin typeface="+mn-ea"/>
              </a:rPr>
              <a:t>③ 伝音性難聴とは</a:t>
            </a:r>
            <a:endParaRPr lang="en-US" altLang="ja-JP" sz="1200" b="1" dirty="0">
              <a:latin typeface="+mn-ea"/>
            </a:endParaRPr>
          </a:p>
        </p:txBody>
      </p:sp>
      <p:sp>
        <p:nvSpPr>
          <p:cNvPr id="16" name="テキスト ボックス 15">
            <a:extLst>
              <a:ext uri="{FF2B5EF4-FFF2-40B4-BE49-F238E27FC236}">
                <a16:creationId xmlns:a16="http://schemas.microsoft.com/office/drawing/2014/main" id="{51E67DA3-A431-41A0-CC7A-EDA6ECBAEE50}"/>
              </a:ext>
            </a:extLst>
          </p:cNvPr>
          <p:cNvSpPr txBox="1"/>
          <p:nvPr/>
        </p:nvSpPr>
        <p:spPr>
          <a:xfrm>
            <a:off x="537372" y="11616484"/>
            <a:ext cx="5637876" cy="215444"/>
          </a:xfrm>
          <a:prstGeom prst="rect">
            <a:avLst/>
          </a:prstGeom>
          <a:noFill/>
        </p:spPr>
        <p:txBody>
          <a:bodyPr wrap="square" rtlCol="0">
            <a:spAutoFit/>
          </a:bodyPr>
          <a:lstStyle/>
          <a:p>
            <a:r>
              <a:rPr kumimoji="1" lang="ja-JP" altLang="en-US" sz="800" dirty="0"/>
              <a:t>伝音性難聴は通常、音が外耳・中耳から内耳に伝わる際の経路の損傷が原因で起こります。</a:t>
            </a:r>
            <a:endParaRPr kumimoji="1" lang="ja-JP" altLang="en-US" sz="800" dirty="0">
              <a:highlight>
                <a:srgbClr val="FF0000"/>
              </a:highlight>
            </a:endParaRPr>
          </a:p>
        </p:txBody>
      </p:sp>
      <p:sp>
        <p:nvSpPr>
          <p:cNvPr id="17" name="テキスト ボックス 16">
            <a:extLst>
              <a:ext uri="{FF2B5EF4-FFF2-40B4-BE49-F238E27FC236}">
                <a16:creationId xmlns:a16="http://schemas.microsoft.com/office/drawing/2014/main" id="{0CB4AEAE-A39A-419F-00E1-71A456A50757}"/>
              </a:ext>
            </a:extLst>
          </p:cNvPr>
          <p:cNvSpPr txBox="1"/>
          <p:nvPr/>
        </p:nvSpPr>
        <p:spPr>
          <a:xfrm>
            <a:off x="3397593" y="11983522"/>
            <a:ext cx="2545444" cy="707886"/>
          </a:xfrm>
          <a:prstGeom prst="rect">
            <a:avLst/>
          </a:prstGeom>
          <a:solidFill>
            <a:schemeClr val="bg1">
              <a:lumMod val="85000"/>
            </a:schemeClr>
          </a:solidFill>
        </p:spPr>
        <p:txBody>
          <a:bodyPr wrap="square">
            <a:spAutoFit/>
          </a:bodyPr>
          <a:lstStyle/>
          <a:p>
            <a:pPr algn="ctr"/>
            <a:r>
              <a:rPr lang="ja-JP" altLang="en-US" sz="800" b="1" dirty="0"/>
              <a:t>伝音</a:t>
            </a:r>
            <a:r>
              <a:rPr lang="ja-JP" altLang="en-US" sz="800" b="1" dirty="0">
                <a:solidFill>
                  <a:srgbClr val="FF0000"/>
                </a:solidFill>
              </a:rPr>
              <a:t>性</a:t>
            </a:r>
            <a:r>
              <a:rPr lang="ja-JP" altLang="en-US" sz="800" b="1" dirty="0"/>
              <a:t>難聴の原因</a:t>
            </a:r>
            <a:endParaRPr lang="en-US" altLang="ja-JP" sz="800" b="1" dirty="0"/>
          </a:p>
          <a:p>
            <a:pPr algn="ctr"/>
            <a:endParaRPr lang="en-US" altLang="ja-JP" sz="800" b="1" dirty="0"/>
          </a:p>
          <a:p>
            <a:r>
              <a:rPr lang="ja-JP" altLang="en-US" sz="800" dirty="0">
                <a:solidFill>
                  <a:srgbClr val="FF0000"/>
                </a:solidFill>
              </a:rPr>
              <a:t>このタイプの難聴は、耳垢など外耳道にたまっている液体が鼓膜に音が届くことを妨げることによって起きることがあります。</a:t>
            </a:r>
            <a:endParaRPr lang="en-US" altLang="ja-JP" sz="800" dirty="0">
              <a:solidFill>
                <a:srgbClr val="FF0000"/>
              </a:solidFill>
            </a:endParaRPr>
          </a:p>
        </p:txBody>
      </p:sp>
      <p:sp>
        <p:nvSpPr>
          <p:cNvPr id="18" name="テキスト ボックス 17">
            <a:extLst>
              <a:ext uri="{FF2B5EF4-FFF2-40B4-BE49-F238E27FC236}">
                <a16:creationId xmlns:a16="http://schemas.microsoft.com/office/drawing/2014/main" id="{1D7F7BF7-C1F1-E915-6107-431B3952446B}"/>
              </a:ext>
            </a:extLst>
          </p:cNvPr>
          <p:cNvSpPr txBox="1"/>
          <p:nvPr/>
        </p:nvSpPr>
        <p:spPr>
          <a:xfrm>
            <a:off x="3386863" y="12910423"/>
            <a:ext cx="2545444" cy="707886"/>
          </a:xfrm>
          <a:prstGeom prst="rect">
            <a:avLst/>
          </a:prstGeom>
          <a:solidFill>
            <a:schemeClr val="bg1">
              <a:lumMod val="85000"/>
            </a:schemeClr>
          </a:solidFill>
        </p:spPr>
        <p:txBody>
          <a:bodyPr wrap="square">
            <a:spAutoFit/>
          </a:bodyPr>
          <a:lstStyle/>
          <a:p>
            <a:pPr algn="ctr"/>
            <a:r>
              <a:rPr lang="ja-JP" altLang="en-US" sz="800" b="1" dirty="0">
                <a:solidFill>
                  <a:srgbClr val="FF0000"/>
                </a:solidFill>
              </a:rPr>
              <a:t>伝音</a:t>
            </a:r>
            <a:r>
              <a:rPr lang="ja-JP" altLang="en-US" sz="800" b="1" dirty="0"/>
              <a:t>性難聴の治療</a:t>
            </a:r>
            <a:endParaRPr lang="en-US" altLang="ja-JP" sz="800" b="1" dirty="0"/>
          </a:p>
          <a:p>
            <a:endParaRPr kumimoji="1" lang="en-US" altLang="ja-JP" sz="800" dirty="0"/>
          </a:p>
          <a:p>
            <a:r>
              <a:rPr lang="ja-JP" altLang="en-US" sz="800" dirty="0">
                <a:solidFill>
                  <a:srgbClr val="49443D"/>
                </a:solidFill>
                <a:latin typeface="Proxima Nova"/>
              </a:rPr>
              <a:t>伝音難聴の治療には、耳垢の除去、薬物治療、外科的治療が含まれます。</a:t>
            </a:r>
            <a:endParaRPr lang="en-US" altLang="ja-JP" sz="800" dirty="0">
              <a:solidFill>
                <a:srgbClr val="49443D"/>
              </a:solidFill>
              <a:latin typeface="Proxima Nova"/>
            </a:endParaRPr>
          </a:p>
          <a:p>
            <a:endParaRPr lang="en-US" altLang="ja-JP" sz="800" dirty="0"/>
          </a:p>
        </p:txBody>
      </p:sp>
      <p:sp>
        <p:nvSpPr>
          <p:cNvPr id="19" name="テキスト ボックス 18">
            <a:extLst>
              <a:ext uri="{FF2B5EF4-FFF2-40B4-BE49-F238E27FC236}">
                <a16:creationId xmlns:a16="http://schemas.microsoft.com/office/drawing/2014/main" id="{DCA2EBE5-A16B-777B-E049-04EF1D09CAD9}"/>
              </a:ext>
            </a:extLst>
          </p:cNvPr>
          <p:cNvSpPr txBox="1"/>
          <p:nvPr/>
        </p:nvSpPr>
        <p:spPr>
          <a:xfrm>
            <a:off x="462358" y="14474975"/>
            <a:ext cx="3429000" cy="276999"/>
          </a:xfrm>
          <a:prstGeom prst="rect">
            <a:avLst/>
          </a:prstGeom>
          <a:noFill/>
        </p:spPr>
        <p:txBody>
          <a:bodyPr wrap="square">
            <a:spAutoFit/>
          </a:bodyPr>
          <a:lstStyle/>
          <a:p>
            <a:pPr defTabSz="843952">
              <a:defRPr/>
            </a:pPr>
            <a:r>
              <a:rPr lang="ja-JP" altLang="en-US" sz="1200" b="1" dirty="0">
                <a:solidFill>
                  <a:srgbClr val="0070C0"/>
                </a:solidFill>
              </a:rPr>
              <a:t>●</a:t>
            </a:r>
            <a:r>
              <a:rPr lang="ja-JP" altLang="en-US" sz="1200" b="1" dirty="0">
                <a:solidFill>
                  <a:srgbClr val="0070C0"/>
                </a:solidFill>
                <a:latin typeface="+mn-ea"/>
              </a:rPr>
              <a:t>お客様の声</a:t>
            </a:r>
            <a:endParaRPr lang="en-US" altLang="ja-JP" sz="1200" b="1" dirty="0">
              <a:solidFill>
                <a:srgbClr val="0070C0"/>
              </a:solidFill>
              <a:latin typeface="+mn-ea"/>
            </a:endParaRPr>
          </a:p>
        </p:txBody>
      </p:sp>
      <p:sp>
        <p:nvSpPr>
          <p:cNvPr id="20" name="テキスト ボックス 19">
            <a:extLst>
              <a:ext uri="{FF2B5EF4-FFF2-40B4-BE49-F238E27FC236}">
                <a16:creationId xmlns:a16="http://schemas.microsoft.com/office/drawing/2014/main" id="{CDAF0008-DA8A-D55A-BD83-854FEDB78765}"/>
              </a:ext>
            </a:extLst>
          </p:cNvPr>
          <p:cNvSpPr txBox="1"/>
          <p:nvPr/>
        </p:nvSpPr>
        <p:spPr>
          <a:xfrm>
            <a:off x="520909" y="14707331"/>
            <a:ext cx="5637876" cy="215444"/>
          </a:xfrm>
          <a:prstGeom prst="rect">
            <a:avLst/>
          </a:prstGeom>
          <a:noFill/>
        </p:spPr>
        <p:txBody>
          <a:bodyPr wrap="square" rtlCol="0">
            <a:spAutoFit/>
          </a:bodyPr>
          <a:lstStyle/>
          <a:p>
            <a:r>
              <a:rPr kumimoji="1" lang="ja-JP" altLang="en-US" sz="800" dirty="0"/>
              <a:t>新日本補聴器グループ販売店で補聴器のサポートを受けているお客様の声の一部をご紹介いたします。</a:t>
            </a:r>
            <a:endParaRPr kumimoji="1" lang="ja-JP" altLang="en-US" sz="800" dirty="0">
              <a:highlight>
                <a:srgbClr val="FF0000"/>
              </a:highlight>
            </a:endParaRPr>
          </a:p>
        </p:txBody>
      </p:sp>
      <p:sp>
        <p:nvSpPr>
          <p:cNvPr id="21" name="テキスト ボックス 20">
            <a:extLst>
              <a:ext uri="{FF2B5EF4-FFF2-40B4-BE49-F238E27FC236}">
                <a16:creationId xmlns:a16="http://schemas.microsoft.com/office/drawing/2014/main" id="{F6EB13CC-833A-A454-DF7E-A8576D092ADA}"/>
              </a:ext>
            </a:extLst>
          </p:cNvPr>
          <p:cNvSpPr txBox="1"/>
          <p:nvPr/>
        </p:nvSpPr>
        <p:spPr>
          <a:xfrm>
            <a:off x="509047" y="14941229"/>
            <a:ext cx="1889607" cy="830997"/>
          </a:xfrm>
          <a:prstGeom prst="rect">
            <a:avLst/>
          </a:prstGeom>
          <a:solidFill>
            <a:schemeClr val="bg1">
              <a:lumMod val="85000"/>
            </a:schemeClr>
          </a:solidFill>
        </p:spPr>
        <p:txBody>
          <a:bodyPr wrap="square">
            <a:spAutoFit/>
          </a:bodyPr>
          <a:lstStyle/>
          <a:p>
            <a:endParaRPr lang="en-US" altLang="ja-JP" sz="800" b="1" dirty="0"/>
          </a:p>
          <a:p>
            <a:r>
              <a:rPr lang="ja-JP" altLang="en-US" sz="800" dirty="0">
                <a:solidFill>
                  <a:srgbClr val="FF0000"/>
                </a:solidFill>
              </a:rPr>
              <a:t>「聴覚ケアの専門家の方は、私個人の難聴に合わせて適切な補聴器と適切な設定を提供するために、これまで以上の努力をしてくれました。」</a:t>
            </a:r>
            <a:endParaRPr lang="en-US" altLang="ja-JP" sz="800" dirty="0">
              <a:solidFill>
                <a:srgbClr val="FF0000"/>
              </a:solidFill>
            </a:endParaRPr>
          </a:p>
          <a:p>
            <a:endParaRPr lang="en-US" altLang="ja-JP" sz="800" dirty="0"/>
          </a:p>
        </p:txBody>
      </p:sp>
      <p:sp>
        <p:nvSpPr>
          <p:cNvPr id="23" name="テキスト ボックス 22">
            <a:extLst>
              <a:ext uri="{FF2B5EF4-FFF2-40B4-BE49-F238E27FC236}">
                <a16:creationId xmlns:a16="http://schemas.microsoft.com/office/drawing/2014/main" id="{4D941F0E-CF97-4E7F-B458-DFED3308C767}"/>
              </a:ext>
            </a:extLst>
          </p:cNvPr>
          <p:cNvSpPr txBox="1"/>
          <p:nvPr/>
        </p:nvSpPr>
        <p:spPr>
          <a:xfrm>
            <a:off x="2459671" y="14938164"/>
            <a:ext cx="1889607" cy="830997"/>
          </a:xfrm>
          <a:prstGeom prst="rect">
            <a:avLst/>
          </a:prstGeom>
          <a:solidFill>
            <a:schemeClr val="bg1">
              <a:lumMod val="85000"/>
            </a:schemeClr>
          </a:solidFill>
        </p:spPr>
        <p:txBody>
          <a:bodyPr wrap="square">
            <a:spAutoFit/>
          </a:bodyPr>
          <a:lstStyle/>
          <a:p>
            <a:endParaRPr lang="en-US" altLang="ja-JP" sz="800" b="1" dirty="0">
              <a:solidFill>
                <a:srgbClr val="49443D"/>
              </a:solidFill>
              <a:latin typeface="Proxima Nova"/>
            </a:endParaRPr>
          </a:p>
          <a:p>
            <a:r>
              <a:rPr lang="ja-JP" altLang="en-US" sz="800" dirty="0">
                <a:solidFill>
                  <a:srgbClr val="FF0000"/>
                </a:solidFill>
                <a:latin typeface="Proxima Nova"/>
              </a:rPr>
              <a:t>「素晴らしい経験でした。補聴器への移行はスムーズでした。新スタッフの方々は経験豊かで、とても親切でした。たいへん満足しています」</a:t>
            </a:r>
            <a:endParaRPr lang="en-US" altLang="ja-JP" sz="800" dirty="0">
              <a:solidFill>
                <a:srgbClr val="FF0000"/>
              </a:solidFill>
              <a:latin typeface="Proxima Nova"/>
            </a:endParaRPr>
          </a:p>
          <a:p>
            <a:endParaRPr lang="en-US" altLang="ja-JP" sz="800" dirty="0">
              <a:solidFill>
                <a:srgbClr val="49443D"/>
              </a:solidFill>
              <a:latin typeface="Proxima Nova"/>
            </a:endParaRPr>
          </a:p>
        </p:txBody>
      </p:sp>
      <p:sp>
        <p:nvSpPr>
          <p:cNvPr id="24" name="テキスト ボックス 23">
            <a:extLst>
              <a:ext uri="{FF2B5EF4-FFF2-40B4-BE49-F238E27FC236}">
                <a16:creationId xmlns:a16="http://schemas.microsoft.com/office/drawing/2014/main" id="{70B8C84D-C69D-59B2-D0AC-FEA3CA90C3E1}"/>
              </a:ext>
            </a:extLst>
          </p:cNvPr>
          <p:cNvSpPr txBox="1"/>
          <p:nvPr/>
        </p:nvSpPr>
        <p:spPr>
          <a:xfrm>
            <a:off x="4411679" y="14938163"/>
            <a:ext cx="1889607" cy="830997"/>
          </a:xfrm>
          <a:prstGeom prst="rect">
            <a:avLst/>
          </a:prstGeom>
          <a:solidFill>
            <a:schemeClr val="bg1">
              <a:lumMod val="85000"/>
            </a:schemeClr>
          </a:solidFill>
        </p:spPr>
        <p:txBody>
          <a:bodyPr wrap="square">
            <a:spAutoFit/>
          </a:bodyPr>
          <a:lstStyle/>
          <a:p>
            <a:pPr algn="ctr"/>
            <a:endParaRPr lang="en-US" altLang="ja-JP" sz="800" b="1" dirty="0"/>
          </a:p>
          <a:p>
            <a:r>
              <a:rPr lang="ja-JP" altLang="en-US" sz="800" dirty="0">
                <a:solidFill>
                  <a:srgbClr val="FF0000"/>
                </a:solidFill>
              </a:rPr>
              <a:t>「ストレスや不安もなく、購入後のアフターケアはわずかな微調整で非常に聴こえやすくなりました。すべてが順調で満足しています。」</a:t>
            </a:r>
            <a:endParaRPr lang="en-US" altLang="ja-JP" sz="800" dirty="0">
              <a:solidFill>
                <a:srgbClr val="FF0000"/>
              </a:solidFill>
            </a:endParaRPr>
          </a:p>
          <a:p>
            <a:endParaRPr lang="en-US" altLang="ja-JP" sz="800" dirty="0"/>
          </a:p>
        </p:txBody>
      </p:sp>
      <p:sp>
        <p:nvSpPr>
          <p:cNvPr id="7175" name="テキスト ボックス 7174">
            <a:extLst>
              <a:ext uri="{FF2B5EF4-FFF2-40B4-BE49-F238E27FC236}">
                <a16:creationId xmlns:a16="http://schemas.microsoft.com/office/drawing/2014/main" id="{78E61B71-DAEC-8C83-0F62-7A7A2E1123B4}"/>
              </a:ext>
            </a:extLst>
          </p:cNvPr>
          <p:cNvSpPr txBox="1"/>
          <p:nvPr/>
        </p:nvSpPr>
        <p:spPr>
          <a:xfrm>
            <a:off x="5075326" y="8101359"/>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rPr>
              <a:t>→予約画面へ移動</a:t>
            </a:r>
          </a:p>
        </p:txBody>
      </p:sp>
      <p:pic>
        <p:nvPicPr>
          <p:cNvPr id="7177" name="図 7176">
            <a:extLst>
              <a:ext uri="{FF2B5EF4-FFF2-40B4-BE49-F238E27FC236}">
                <a16:creationId xmlns:a16="http://schemas.microsoft.com/office/drawing/2014/main" id="{84CCA635-CE1B-01F1-D100-722D7AD2B8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39671" y="6149952"/>
            <a:ext cx="1837461" cy="195686"/>
          </a:xfrm>
          <a:prstGeom prst="rect">
            <a:avLst/>
          </a:prstGeom>
        </p:spPr>
      </p:pic>
      <p:sp>
        <p:nvSpPr>
          <p:cNvPr id="7178" name="正方形/長方形 7177">
            <a:extLst>
              <a:ext uri="{FF2B5EF4-FFF2-40B4-BE49-F238E27FC236}">
                <a16:creationId xmlns:a16="http://schemas.microsoft.com/office/drawing/2014/main" id="{E6D22B3C-FB6A-1CA6-939C-D51175FA63F9}"/>
              </a:ext>
            </a:extLst>
          </p:cNvPr>
          <p:cNvSpPr/>
          <p:nvPr/>
        </p:nvSpPr>
        <p:spPr>
          <a:xfrm>
            <a:off x="587094" y="6958008"/>
            <a:ext cx="1823250" cy="1349797"/>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イメージ画像</a:t>
            </a:r>
          </a:p>
        </p:txBody>
      </p:sp>
      <p:sp>
        <p:nvSpPr>
          <p:cNvPr id="7179" name="正方形/長方形 7178">
            <a:extLst>
              <a:ext uri="{FF2B5EF4-FFF2-40B4-BE49-F238E27FC236}">
                <a16:creationId xmlns:a16="http://schemas.microsoft.com/office/drawing/2014/main" id="{2EABB391-4FDC-32E4-DFEA-5DECF7E87982}"/>
              </a:ext>
            </a:extLst>
          </p:cNvPr>
          <p:cNvSpPr/>
          <p:nvPr/>
        </p:nvSpPr>
        <p:spPr>
          <a:xfrm>
            <a:off x="619190" y="9385582"/>
            <a:ext cx="3068323" cy="167966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イメージ画像</a:t>
            </a:r>
          </a:p>
        </p:txBody>
      </p:sp>
      <p:sp>
        <p:nvSpPr>
          <p:cNvPr id="7180" name="正方形/長方形 7179">
            <a:extLst>
              <a:ext uri="{FF2B5EF4-FFF2-40B4-BE49-F238E27FC236}">
                <a16:creationId xmlns:a16="http://schemas.microsoft.com/office/drawing/2014/main" id="{7B3DF9CC-9F8E-F7F0-0494-0D1FAFBAFE0B}"/>
              </a:ext>
            </a:extLst>
          </p:cNvPr>
          <p:cNvSpPr/>
          <p:nvPr/>
        </p:nvSpPr>
        <p:spPr>
          <a:xfrm>
            <a:off x="619190" y="11947119"/>
            <a:ext cx="2545443" cy="167966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イメージ画像</a:t>
            </a:r>
          </a:p>
        </p:txBody>
      </p:sp>
      <p:sp>
        <p:nvSpPr>
          <p:cNvPr id="5" name="テキスト ボックス 4">
            <a:extLst>
              <a:ext uri="{FF2B5EF4-FFF2-40B4-BE49-F238E27FC236}">
                <a16:creationId xmlns:a16="http://schemas.microsoft.com/office/drawing/2014/main" id="{851D1C8D-BEED-BB83-7D95-56946ABE5D19}"/>
              </a:ext>
            </a:extLst>
          </p:cNvPr>
          <p:cNvSpPr txBox="1"/>
          <p:nvPr/>
        </p:nvSpPr>
        <p:spPr>
          <a:xfrm>
            <a:off x="4720480" y="4752798"/>
            <a:ext cx="595035" cy="215444"/>
          </a:xfrm>
          <a:prstGeom prst="rect">
            <a:avLst/>
          </a:prstGeom>
          <a:solidFill>
            <a:schemeClr val="bg1"/>
          </a:solidFill>
        </p:spPr>
        <p:txBody>
          <a:bodyPr wrap="none" rtlCol="0">
            <a:spAutoFit/>
          </a:bodyPr>
          <a:lstStyle/>
          <a:p>
            <a:r>
              <a:rPr kumimoji="1" lang="ja-JP" altLang="en-US" sz="800" dirty="0"/>
              <a:t>伝音難聴</a:t>
            </a:r>
          </a:p>
        </p:txBody>
      </p:sp>
      <p:sp>
        <p:nvSpPr>
          <p:cNvPr id="25" name="テキスト ボックス 24">
            <a:extLst>
              <a:ext uri="{FF2B5EF4-FFF2-40B4-BE49-F238E27FC236}">
                <a16:creationId xmlns:a16="http://schemas.microsoft.com/office/drawing/2014/main" id="{9D28B570-4F15-F26B-85BD-AF87BCD09D91}"/>
              </a:ext>
            </a:extLst>
          </p:cNvPr>
          <p:cNvSpPr txBox="1"/>
          <p:nvPr/>
        </p:nvSpPr>
        <p:spPr>
          <a:xfrm>
            <a:off x="5712202" y="4756825"/>
            <a:ext cx="595035" cy="215444"/>
          </a:xfrm>
          <a:prstGeom prst="rect">
            <a:avLst/>
          </a:prstGeom>
          <a:solidFill>
            <a:schemeClr val="bg1"/>
          </a:solidFill>
        </p:spPr>
        <p:txBody>
          <a:bodyPr wrap="none" rtlCol="0">
            <a:spAutoFit/>
          </a:bodyPr>
          <a:lstStyle/>
          <a:p>
            <a:r>
              <a:rPr kumimoji="1" lang="ja-JP" altLang="en-US" sz="800" dirty="0"/>
              <a:t>感音難聴</a:t>
            </a:r>
          </a:p>
        </p:txBody>
      </p:sp>
      <p:sp>
        <p:nvSpPr>
          <p:cNvPr id="26" name="テキスト ボックス 25">
            <a:extLst>
              <a:ext uri="{FF2B5EF4-FFF2-40B4-BE49-F238E27FC236}">
                <a16:creationId xmlns:a16="http://schemas.microsoft.com/office/drawing/2014/main" id="{75114799-270A-C9CB-2DF5-96108C46A24D}"/>
              </a:ext>
            </a:extLst>
          </p:cNvPr>
          <p:cNvSpPr txBox="1"/>
          <p:nvPr/>
        </p:nvSpPr>
        <p:spPr>
          <a:xfrm>
            <a:off x="4766201" y="5055372"/>
            <a:ext cx="544283" cy="215444"/>
          </a:xfrm>
          <a:prstGeom prst="rect">
            <a:avLst/>
          </a:prstGeom>
          <a:solidFill>
            <a:schemeClr val="bg1"/>
          </a:solidFill>
        </p:spPr>
        <p:txBody>
          <a:bodyPr wrap="square" rtlCol="0">
            <a:spAutoFit/>
          </a:bodyPr>
          <a:lstStyle/>
          <a:p>
            <a:r>
              <a:rPr kumimoji="1" lang="ja-JP" altLang="en-US" sz="400" dirty="0"/>
              <a:t>異物・耳垢の蓄積・耳硬化症</a:t>
            </a:r>
          </a:p>
        </p:txBody>
      </p:sp>
      <p:sp>
        <p:nvSpPr>
          <p:cNvPr id="30" name="テキスト ボックス 29">
            <a:extLst>
              <a:ext uri="{FF2B5EF4-FFF2-40B4-BE49-F238E27FC236}">
                <a16:creationId xmlns:a16="http://schemas.microsoft.com/office/drawing/2014/main" id="{FE03CC40-F85E-3140-1F45-ACAD54503DB0}"/>
              </a:ext>
            </a:extLst>
          </p:cNvPr>
          <p:cNvSpPr txBox="1"/>
          <p:nvPr/>
        </p:nvSpPr>
        <p:spPr>
          <a:xfrm>
            <a:off x="5762954" y="5055372"/>
            <a:ext cx="544283" cy="215444"/>
          </a:xfrm>
          <a:prstGeom prst="rect">
            <a:avLst/>
          </a:prstGeom>
          <a:solidFill>
            <a:schemeClr val="bg1"/>
          </a:solidFill>
        </p:spPr>
        <p:txBody>
          <a:bodyPr wrap="square" rtlCol="0">
            <a:spAutoFit/>
          </a:bodyPr>
          <a:lstStyle/>
          <a:p>
            <a:r>
              <a:rPr kumimoji="1" lang="ja-JP" altLang="en-US" sz="400" dirty="0"/>
              <a:t>騒音・薬物・加齢</a:t>
            </a:r>
          </a:p>
        </p:txBody>
      </p:sp>
      <p:sp>
        <p:nvSpPr>
          <p:cNvPr id="31" name="テキスト ボックス 30">
            <a:extLst>
              <a:ext uri="{FF2B5EF4-FFF2-40B4-BE49-F238E27FC236}">
                <a16:creationId xmlns:a16="http://schemas.microsoft.com/office/drawing/2014/main" id="{AE616A22-82C1-427E-38C6-9A1949868480}"/>
              </a:ext>
            </a:extLst>
          </p:cNvPr>
          <p:cNvSpPr txBox="1"/>
          <p:nvPr/>
        </p:nvSpPr>
        <p:spPr>
          <a:xfrm>
            <a:off x="5261116" y="5483342"/>
            <a:ext cx="544283" cy="276999"/>
          </a:xfrm>
          <a:prstGeom prst="rect">
            <a:avLst/>
          </a:prstGeom>
          <a:solidFill>
            <a:schemeClr val="bg1"/>
          </a:solidFill>
        </p:spPr>
        <p:txBody>
          <a:bodyPr wrap="square" rtlCol="0">
            <a:spAutoFit/>
          </a:bodyPr>
          <a:lstStyle/>
          <a:p>
            <a:r>
              <a:rPr kumimoji="1" lang="ja-JP" altLang="en-US" sz="400" dirty="0"/>
              <a:t>精神的ストレス・ウイルス感染・遺伝</a:t>
            </a:r>
          </a:p>
        </p:txBody>
      </p:sp>
      <p:sp>
        <p:nvSpPr>
          <p:cNvPr id="7169" name="テキスト ボックス 7168">
            <a:extLst>
              <a:ext uri="{FF2B5EF4-FFF2-40B4-BE49-F238E27FC236}">
                <a16:creationId xmlns:a16="http://schemas.microsoft.com/office/drawing/2014/main" id="{10D65872-D3DF-D7B6-AFC6-3E88F3DFE343}"/>
              </a:ext>
            </a:extLst>
          </p:cNvPr>
          <p:cNvSpPr txBox="1"/>
          <p:nvPr/>
        </p:nvSpPr>
        <p:spPr>
          <a:xfrm>
            <a:off x="4955287" y="4438661"/>
            <a:ext cx="1152365" cy="215444"/>
          </a:xfrm>
          <a:prstGeom prst="rect">
            <a:avLst/>
          </a:prstGeom>
          <a:solidFill>
            <a:schemeClr val="bg1"/>
          </a:solidFill>
        </p:spPr>
        <p:txBody>
          <a:bodyPr wrap="square" rtlCol="0">
            <a:spAutoFit/>
          </a:bodyPr>
          <a:lstStyle/>
          <a:p>
            <a:pPr algn="ctr"/>
            <a:r>
              <a:rPr kumimoji="1" lang="ja-JP" altLang="en-US" sz="800" dirty="0"/>
              <a:t>難聴の主な原因</a:t>
            </a:r>
          </a:p>
        </p:txBody>
      </p:sp>
      <p:cxnSp>
        <p:nvCxnSpPr>
          <p:cNvPr id="7172" name="直線矢印コネクタ 7171">
            <a:extLst>
              <a:ext uri="{FF2B5EF4-FFF2-40B4-BE49-F238E27FC236}">
                <a16:creationId xmlns:a16="http://schemas.microsoft.com/office/drawing/2014/main" id="{60814B46-D711-1F47-76C7-10323C09C38A}"/>
              </a:ext>
            </a:extLst>
          </p:cNvPr>
          <p:cNvCxnSpPr>
            <a:cxnSpLocks/>
            <a:stCxn id="17" idx="2"/>
          </p:cNvCxnSpPr>
          <p:nvPr/>
        </p:nvCxnSpPr>
        <p:spPr>
          <a:xfrm>
            <a:off x="4670315" y="12691408"/>
            <a:ext cx="2472" cy="219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185" name="直線矢印コネクタ 7184">
            <a:extLst>
              <a:ext uri="{FF2B5EF4-FFF2-40B4-BE49-F238E27FC236}">
                <a16:creationId xmlns:a16="http://schemas.microsoft.com/office/drawing/2014/main" id="{04066AF5-700F-7B2F-A124-E46035E96F97}"/>
              </a:ext>
            </a:extLst>
          </p:cNvPr>
          <p:cNvCxnSpPr>
            <a:cxnSpLocks/>
          </p:cNvCxnSpPr>
          <p:nvPr/>
        </p:nvCxnSpPr>
        <p:spPr>
          <a:xfrm>
            <a:off x="5125541" y="9933558"/>
            <a:ext cx="2471" cy="2190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正方形/長方形 31">
            <a:extLst>
              <a:ext uri="{FF2B5EF4-FFF2-40B4-BE49-F238E27FC236}">
                <a16:creationId xmlns:a16="http://schemas.microsoft.com/office/drawing/2014/main" id="{AAD09850-1158-4285-86CB-B654E81EA590}"/>
              </a:ext>
            </a:extLst>
          </p:cNvPr>
          <p:cNvSpPr/>
          <p:nvPr/>
        </p:nvSpPr>
        <p:spPr>
          <a:xfrm>
            <a:off x="249120" y="933751"/>
            <a:ext cx="6359149" cy="2147224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a:extLst>
              <a:ext uri="{FF2B5EF4-FFF2-40B4-BE49-F238E27FC236}">
                <a16:creationId xmlns:a16="http://schemas.microsoft.com/office/drawing/2014/main" id="{D6C3B63C-0C57-4A4E-F6CE-0B2469CA7DB5}"/>
              </a:ext>
            </a:extLst>
          </p:cNvPr>
          <p:cNvSpPr/>
          <p:nvPr/>
        </p:nvSpPr>
        <p:spPr>
          <a:xfrm>
            <a:off x="242891" y="1671359"/>
            <a:ext cx="6365378" cy="238286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34" name="テキスト ボックス 33">
            <a:extLst>
              <a:ext uri="{FF2B5EF4-FFF2-40B4-BE49-F238E27FC236}">
                <a16:creationId xmlns:a16="http://schemas.microsoft.com/office/drawing/2014/main" id="{D8315BAD-A07F-4059-4510-B01E564A0A00}"/>
              </a:ext>
            </a:extLst>
          </p:cNvPr>
          <p:cNvSpPr txBox="1"/>
          <p:nvPr/>
        </p:nvSpPr>
        <p:spPr>
          <a:xfrm>
            <a:off x="830522" y="1767858"/>
            <a:ext cx="5064862" cy="400110"/>
          </a:xfrm>
          <a:prstGeom prst="rect">
            <a:avLst/>
          </a:prstGeom>
          <a:noFill/>
        </p:spPr>
        <p:txBody>
          <a:bodyPr wrap="square">
            <a:spAutoFit/>
          </a:bodyPr>
          <a:lstStyle/>
          <a:p>
            <a:pPr algn="ctr"/>
            <a:r>
              <a:rPr lang="ja-JP" altLang="en-US" sz="2000" b="1"/>
              <a:t>難聴の種類</a:t>
            </a:r>
            <a:endParaRPr lang="ja-JP" altLang="en-US" sz="2000" b="1" dirty="0"/>
          </a:p>
        </p:txBody>
      </p:sp>
      <p:sp>
        <p:nvSpPr>
          <p:cNvPr id="35" name="テキスト ボックス 34">
            <a:extLst>
              <a:ext uri="{FF2B5EF4-FFF2-40B4-BE49-F238E27FC236}">
                <a16:creationId xmlns:a16="http://schemas.microsoft.com/office/drawing/2014/main" id="{F25E4010-7646-C288-A970-A6A6B10192DA}"/>
              </a:ext>
            </a:extLst>
          </p:cNvPr>
          <p:cNvSpPr txBox="1"/>
          <p:nvPr/>
        </p:nvSpPr>
        <p:spPr>
          <a:xfrm>
            <a:off x="242890" y="306425"/>
            <a:ext cx="6365379" cy="338554"/>
          </a:xfrm>
          <a:prstGeom prst="rect">
            <a:avLst/>
          </a:prstGeom>
          <a:noFill/>
          <a:ln>
            <a:solidFill>
              <a:schemeClr val="tx1"/>
            </a:solidFill>
          </a:ln>
        </p:spPr>
        <p:txBody>
          <a:bodyPr wrap="square" rtlCol="0">
            <a:spAutoFit/>
          </a:bodyPr>
          <a:lstStyle/>
          <a:p>
            <a:r>
              <a:rPr lang="ja-JP" altLang="en-US" sz="1600"/>
              <a:t>２－０　難聴の種類</a:t>
            </a:r>
            <a:endParaRPr lang="ja-JP" altLang="en-US" sz="1600" dirty="0"/>
          </a:p>
        </p:txBody>
      </p:sp>
      <p:sp>
        <p:nvSpPr>
          <p:cNvPr id="36" name="テキスト ボックス 35">
            <a:extLst>
              <a:ext uri="{FF2B5EF4-FFF2-40B4-BE49-F238E27FC236}">
                <a16:creationId xmlns:a16="http://schemas.microsoft.com/office/drawing/2014/main" id="{F00CCC1E-D841-2B73-2BB6-8DB1F38E09EC}"/>
              </a:ext>
            </a:extLst>
          </p:cNvPr>
          <p:cNvSpPr txBox="1"/>
          <p:nvPr/>
        </p:nvSpPr>
        <p:spPr>
          <a:xfrm>
            <a:off x="2764092" y="2758495"/>
            <a:ext cx="1178560" cy="246221"/>
          </a:xfrm>
          <a:prstGeom prst="rect">
            <a:avLst/>
          </a:prstGeom>
          <a:noFill/>
        </p:spPr>
        <p:txBody>
          <a:bodyPr wrap="square">
            <a:spAutoFit/>
          </a:bodyPr>
          <a:lstStyle/>
          <a:p>
            <a:pPr algn="ctr"/>
            <a:r>
              <a:rPr kumimoji="1" lang="en-US" altLang="ja-JP" sz="1000" b="1" dirty="0">
                <a:latin typeface="Kozuka Gothic Pro R" panose="020B0400000000000000" pitchFamily="34" charset="-128"/>
                <a:ea typeface="Kozuka Gothic Pro R" panose="020B0400000000000000" pitchFamily="34" charset="-128"/>
              </a:rPr>
              <a:t>TOP</a:t>
            </a:r>
            <a:r>
              <a:rPr kumimoji="1" lang="ja-JP" altLang="en-US" sz="1000" b="1" dirty="0">
                <a:latin typeface="Kozuka Gothic Pro R" panose="020B0400000000000000" pitchFamily="34" charset="-128"/>
                <a:ea typeface="Kozuka Gothic Pro R" panose="020B0400000000000000" pitchFamily="34" charset="-128"/>
              </a:rPr>
              <a:t>画像入る</a:t>
            </a:r>
          </a:p>
        </p:txBody>
      </p:sp>
      <p:sp>
        <p:nvSpPr>
          <p:cNvPr id="37" name="テキスト ボックス 36">
            <a:extLst>
              <a:ext uri="{FF2B5EF4-FFF2-40B4-BE49-F238E27FC236}">
                <a16:creationId xmlns:a16="http://schemas.microsoft.com/office/drawing/2014/main" id="{F4AE8792-0630-AF7C-1EC7-5714E191F1AF}"/>
              </a:ext>
            </a:extLst>
          </p:cNvPr>
          <p:cNvSpPr txBox="1"/>
          <p:nvPr/>
        </p:nvSpPr>
        <p:spPr>
          <a:xfrm>
            <a:off x="4699030" y="1094837"/>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38" name="テキスト ボックス 37">
            <a:extLst>
              <a:ext uri="{FF2B5EF4-FFF2-40B4-BE49-F238E27FC236}">
                <a16:creationId xmlns:a16="http://schemas.microsoft.com/office/drawing/2014/main" id="{73DC9C69-01CF-E652-77D6-9FA69696E9F4}"/>
              </a:ext>
            </a:extLst>
          </p:cNvPr>
          <p:cNvSpPr txBox="1"/>
          <p:nvPr/>
        </p:nvSpPr>
        <p:spPr>
          <a:xfrm>
            <a:off x="5358308" y="132698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39" name="テキスト ボックス 38">
            <a:extLst>
              <a:ext uri="{FF2B5EF4-FFF2-40B4-BE49-F238E27FC236}">
                <a16:creationId xmlns:a16="http://schemas.microsoft.com/office/drawing/2014/main" id="{B5434249-2803-C633-1049-CCBA76A21DD3}"/>
              </a:ext>
            </a:extLst>
          </p:cNvPr>
          <p:cNvSpPr txBox="1"/>
          <p:nvPr/>
        </p:nvSpPr>
        <p:spPr>
          <a:xfrm>
            <a:off x="3637553" y="1369453"/>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40" name="正方形/長方形 39">
            <a:extLst>
              <a:ext uri="{FF2B5EF4-FFF2-40B4-BE49-F238E27FC236}">
                <a16:creationId xmlns:a16="http://schemas.microsoft.com/office/drawing/2014/main" id="{1C48786A-3A47-1634-16B8-C685F18A6D8E}"/>
              </a:ext>
            </a:extLst>
          </p:cNvPr>
          <p:cNvSpPr/>
          <p:nvPr/>
        </p:nvSpPr>
        <p:spPr>
          <a:xfrm>
            <a:off x="380869" y="1131715"/>
            <a:ext cx="861131" cy="353369"/>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41" name="テキスト ボックス 40">
            <a:extLst>
              <a:ext uri="{FF2B5EF4-FFF2-40B4-BE49-F238E27FC236}">
                <a16:creationId xmlns:a16="http://schemas.microsoft.com/office/drawing/2014/main" id="{B224B763-DD53-6599-4CD2-FAEFB996ACD2}"/>
              </a:ext>
            </a:extLst>
          </p:cNvPr>
          <p:cNvSpPr txBox="1"/>
          <p:nvPr/>
        </p:nvSpPr>
        <p:spPr>
          <a:xfrm>
            <a:off x="172399" y="1185288"/>
            <a:ext cx="1178560" cy="246221"/>
          </a:xfrm>
          <a:prstGeom prst="rect">
            <a:avLst/>
          </a:prstGeom>
          <a:noFill/>
        </p:spPr>
        <p:txBody>
          <a:bodyPr wrap="square">
            <a:spAutoFit/>
          </a:bodyPr>
          <a:lstStyle/>
          <a:p>
            <a:pPr algn="ctr"/>
            <a:r>
              <a:rPr kumimoji="1" lang="ja-JP" altLang="en-US" sz="1000" b="1">
                <a:latin typeface="Kozuka Gothic Pro R" panose="020B0400000000000000" pitchFamily="34" charset="-128"/>
                <a:ea typeface="Kozuka Gothic Pro R" panose="020B0400000000000000" pitchFamily="34" charset="-128"/>
              </a:rPr>
              <a:t>ロゴ</a:t>
            </a:r>
            <a:endParaRPr kumimoji="1" lang="ja-JP" altLang="en-US" sz="1000" b="1" dirty="0">
              <a:latin typeface="Kozuka Gothic Pro R" panose="020B0400000000000000" pitchFamily="34" charset="-128"/>
              <a:ea typeface="Kozuka Gothic Pro R" panose="020B0400000000000000" pitchFamily="34" charset="-128"/>
            </a:endParaRPr>
          </a:p>
        </p:txBody>
      </p:sp>
      <p:sp>
        <p:nvSpPr>
          <p:cNvPr id="42" name="テキスト ボックス 41">
            <a:extLst>
              <a:ext uri="{FF2B5EF4-FFF2-40B4-BE49-F238E27FC236}">
                <a16:creationId xmlns:a16="http://schemas.microsoft.com/office/drawing/2014/main" id="{52C0AF0B-2A1A-D2A2-A94F-B774602D4CEA}"/>
              </a:ext>
            </a:extLst>
          </p:cNvPr>
          <p:cNvSpPr txBox="1"/>
          <p:nvPr/>
        </p:nvSpPr>
        <p:spPr>
          <a:xfrm>
            <a:off x="358606" y="360563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43" name="テキスト ボックス 42">
            <a:extLst>
              <a:ext uri="{FF2B5EF4-FFF2-40B4-BE49-F238E27FC236}">
                <a16:creationId xmlns:a16="http://schemas.microsoft.com/office/drawing/2014/main" id="{232317DA-3B40-39F2-8DD2-E354F0B440AE}"/>
              </a:ext>
            </a:extLst>
          </p:cNvPr>
          <p:cNvSpPr txBox="1"/>
          <p:nvPr/>
        </p:nvSpPr>
        <p:spPr>
          <a:xfrm>
            <a:off x="1357203" y="665956"/>
            <a:ext cx="4001105" cy="246221"/>
          </a:xfrm>
          <a:prstGeom prst="rect">
            <a:avLst/>
          </a:prstGeom>
          <a:noFill/>
        </p:spPr>
        <p:txBody>
          <a:bodyPr wrap="square">
            <a:spAutoFit/>
          </a:bodyPr>
          <a:lstStyle/>
          <a:p>
            <a:r>
              <a:rPr lang="en-US" altLang="ja-JP" sz="1000" dirty="0"/>
              <a:t>※</a:t>
            </a:r>
            <a:r>
              <a:rPr lang="ja-JP" altLang="en-US" sz="1000" dirty="0"/>
              <a:t>オーストラリア版と同様に、必要に応じて文章内にLink設定</a:t>
            </a:r>
          </a:p>
        </p:txBody>
      </p:sp>
      <p:sp>
        <p:nvSpPr>
          <p:cNvPr id="45" name="テキスト ボックス 44">
            <a:extLst>
              <a:ext uri="{FF2B5EF4-FFF2-40B4-BE49-F238E27FC236}">
                <a16:creationId xmlns:a16="http://schemas.microsoft.com/office/drawing/2014/main" id="{6B5E9E62-E1C1-C113-B8AA-C24C4C50D30C}"/>
              </a:ext>
            </a:extLst>
          </p:cNvPr>
          <p:cNvSpPr txBox="1"/>
          <p:nvPr/>
        </p:nvSpPr>
        <p:spPr>
          <a:xfrm>
            <a:off x="448394" y="19187796"/>
            <a:ext cx="3429000" cy="276999"/>
          </a:xfrm>
          <a:prstGeom prst="rect">
            <a:avLst/>
          </a:prstGeom>
          <a:noFill/>
        </p:spPr>
        <p:txBody>
          <a:bodyPr wrap="square">
            <a:spAutoFit/>
          </a:bodyPr>
          <a:lstStyle/>
          <a:p>
            <a:pPr defTabSz="843952">
              <a:defRPr/>
            </a:pPr>
            <a:r>
              <a:rPr lang="en-US" altLang="ja-JP" sz="1200" b="1" dirty="0"/>
              <a:t>2-0- </a:t>
            </a:r>
            <a:r>
              <a:rPr lang="ja-JP" altLang="en-US" sz="1200" b="1" dirty="0">
                <a:latin typeface="+mn-ea"/>
              </a:rPr>
              <a:t>⑤ 耳鳴りについて</a:t>
            </a:r>
            <a:endParaRPr lang="en-US" altLang="ja-JP" sz="1200" b="1" dirty="0">
              <a:latin typeface="+mn-ea"/>
            </a:endParaRPr>
          </a:p>
        </p:txBody>
      </p:sp>
      <p:sp>
        <p:nvSpPr>
          <p:cNvPr id="46" name="テキスト ボックス 45">
            <a:extLst>
              <a:ext uri="{FF2B5EF4-FFF2-40B4-BE49-F238E27FC236}">
                <a16:creationId xmlns:a16="http://schemas.microsoft.com/office/drawing/2014/main" id="{EA7CC53F-7CA0-8050-2397-123C0E872951}"/>
              </a:ext>
            </a:extLst>
          </p:cNvPr>
          <p:cNvSpPr txBox="1"/>
          <p:nvPr/>
        </p:nvSpPr>
        <p:spPr>
          <a:xfrm>
            <a:off x="448395" y="19425031"/>
            <a:ext cx="3724275" cy="1200329"/>
          </a:xfrm>
          <a:prstGeom prst="rect">
            <a:avLst/>
          </a:prstGeom>
          <a:noFill/>
        </p:spPr>
        <p:txBody>
          <a:bodyPr wrap="square" rtlCol="0">
            <a:spAutoFit/>
          </a:bodyPr>
          <a:lstStyle/>
          <a:p>
            <a:r>
              <a:rPr kumimoji="1" lang="ja-JP" altLang="en-US" sz="900" dirty="0"/>
              <a:t>耳鳴りは、耳の中で鳴る、ブンブン、ヒューヒュー、轟音、シューシューという音で、本人にしか聞こえません。耳鳴りは </a:t>
            </a:r>
            <a:r>
              <a:rPr kumimoji="1" lang="en-US" altLang="ja-JP" sz="900" dirty="0"/>
              <a:t>15 </a:t>
            </a:r>
            <a:r>
              <a:rPr kumimoji="1" lang="ja-JP" altLang="en-US" sz="900" dirty="0"/>
              <a:t>～ </a:t>
            </a:r>
            <a:r>
              <a:rPr kumimoji="1" lang="en-US" altLang="ja-JP" sz="900" dirty="0"/>
              <a:t>20% </a:t>
            </a:r>
            <a:r>
              <a:rPr kumimoji="1" lang="ja-JP" altLang="en-US" sz="900" dirty="0"/>
              <a:t>の人が罹患しており、多くの場合、難聴の最初の兆候の ひと</a:t>
            </a:r>
            <a:r>
              <a:rPr kumimoji="1" lang="en-US" altLang="ja-JP" sz="900" dirty="0"/>
              <a:t> </a:t>
            </a:r>
            <a:r>
              <a:rPr kumimoji="1" lang="ja-JP" altLang="en-US" sz="900" dirty="0"/>
              <a:t>つとなります。 最も一般的な原因は、内耳の小さな有毛細胞に損傷を与える過度の騒音への曝露です。耳鳴りの音は、脳が有毛細胞の減少を補おうとする結果でもあります。脳は耳からの信号の減少を誤って解釈することで耳鳴りが発生します。</a:t>
            </a:r>
            <a:r>
              <a:rPr lang="ja-JP" altLang="en-US" sz="900" dirty="0">
                <a:solidFill>
                  <a:srgbClr val="000000"/>
                </a:solidFill>
                <a:latin typeface="游ゴシック" panose="020B0400000000000000" pitchFamily="50" charset="-128"/>
                <a:ea typeface="游ゴシック" panose="020B0400000000000000" pitchFamily="50" charset="-128"/>
              </a:rPr>
              <a:t>医療機</a:t>
            </a:r>
            <a:r>
              <a:rPr lang="ja-JP" altLang="en-US" sz="900" dirty="0">
                <a:solidFill>
                  <a:srgbClr val="000000"/>
                </a:solidFill>
                <a:latin typeface="Adobe Clean DC"/>
                <a:ea typeface="游ゴシック" panose="020B0400000000000000" pitchFamily="50" charset="-128"/>
              </a:rPr>
              <a:t>関で専門医の診断を受けることをおすすめします。</a:t>
            </a:r>
            <a:endParaRPr kumimoji="1" lang="ja-JP" altLang="en-US" sz="900" dirty="0">
              <a:highlight>
                <a:srgbClr val="FF0000"/>
              </a:highlight>
            </a:endParaRPr>
          </a:p>
        </p:txBody>
      </p:sp>
      <p:pic>
        <p:nvPicPr>
          <p:cNvPr id="47" name="Picture 2" descr="画像には耳鳴りに悩む男性が写っている">
            <a:extLst>
              <a:ext uri="{FF2B5EF4-FFF2-40B4-BE49-F238E27FC236}">
                <a16:creationId xmlns:a16="http://schemas.microsoft.com/office/drawing/2014/main" id="{DA0D50B2-A7FA-F40C-1724-FB73C9EB5D5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51939" y="19425031"/>
            <a:ext cx="1981729" cy="1426845"/>
          </a:xfrm>
          <a:prstGeom prst="rect">
            <a:avLst/>
          </a:prstGeom>
          <a:noFill/>
          <a:extLst>
            <a:ext uri="{909E8E84-426E-40DD-AFC4-6F175D3DCCD1}">
              <a14:hiddenFill xmlns:a14="http://schemas.microsoft.com/office/drawing/2010/main">
                <a:solidFill>
                  <a:srgbClr val="FFFFFF"/>
                </a:solidFill>
              </a14:hiddenFill>
            </a:ext>
          </a:extLst>
        </p:spPr>
      </p:pic>
      <p:sp>
        <p:nvSpPr>
          <p:cNvPr id="49" name="テキスト ボックス 48">
            <a:extLst>
              <a:ext uri="{FF2B5EF4-FFF2-40B4-BE49-F238E27FC236}">
                <a16:creationId xmlns:a16="http://schemas.microsoft.com/office/drawing/2014/main" id="{12D4C82A-9A28-1C40-4E55-FA70F5189014}"/>
              </a:ext>
            </a:extLst>
          </p:cNvPr>
          <p:cNvSpPr txBox="1"/>
          <p:nvPr/>
        </p:nvSpPr>
        <p:spPr>
          <a:xfrm>
            <a:off x="4867898" y="20010247"/>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50" name="テキスト ボックス 16">
            <a:extLst>
              <a:ext uri="{FF2B5EF4-FFF2-40B4-BE49-F238E27FC236}">
                <a16:creationId xmlns:a16="http://schemas.microsoft.com/office/drawing/2014/main" id="{902C4371-97D5-926A-4D59-9CB5FAD67F69}"/>
              </a:ext>
            </a:extLst>
          </p:cNvPr>
          <p:cNvSpPr txBox="1"/>
          <p:nvPr/>
        </p:nvSpPr>
        <p:spPr>
          <a:xfrm>
            <a:off x="711713" y="21752988"/>
            <a:ext cx="1109473" cy="46166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685800">
              <a:defRPr/>
            </a:pPr>
            <a:r>
              <a:rPr lang="en-US" altLang="ja-JP" sz="1200" b="1" kern="100" dirty="0">
                <a:solidFill>
                  <a:schemeClr val="accent1"/>
                </a:solidFill>
                <a:latin typeface="+mn-ea"/>
              </a:rPr>
              <a:t>2-1</a:t>
            </a:r>
            <a:r>
              <a:rPr lang="ja-JP" altLang="en-US" sz="1200" b="1" kern="100" dirty="0">
                <a:solidFill>
                  <a:schemeClr val="accent1"/>
                </a:solidFill>
                <a:latin typeface="+mn-ea"/>
              </a:rPr>
              <a:t>難聴の原因へリンク</a:t>
            </a:r>
            <a:endParaRPr lang="en-US" altLang="ja-JP" sz="1200" b="1" kern="100" dirty="0">
              <a:solidFill>
                <a:schemeClr val="accent1"/>
              </a:solidFill>
              <a:latin typeface="+mn-ea"/>
            </a:endParaRPr>
          </a:p>
        </p:txBody>
      </p:sp>
      <p:sp>
        <p:nvSpPr>
          <p:cNvPr id="51" name="テキスト ボックス 17">
            <a:extLst>
              <a:ext uri="{FF2B5EF4-FFF2-40B4-BE49-F238E27FC236}">
                <a16:creationId xmlns:a16="http://schemas.microsoft.com/office/drawing/2014/main" id="{83860369-1525-6887-39DC-1656DCAF2A84}"/>
              </a:ext>
            </a:extLst>
          </p:cNvPr>
          <p:cNvSpPr txBox="1"/>
          <p:nvPr/>
        </p:nvSpPr>
        <p:spPr>
          <a:xfrm>
            <a:off x="2841612" y="21762072"/>
            <a:ext cx="1109473" cy="46166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685800">
              <a:defRPr/>
            </a:pPr>
            <a:r>
              <a:rPr lang="en-US" altLang="ja-JP" sz="1200" b="1" kern="100" dirty="0">
                <a:solidFill>
                  <a:schemeClr val="accent1"/>
                </a:solidFill>
                <a:latin typeface="+mn-ea"/>
              </a:rPr>
              <a:t>2-2</a:t>
            </a:r>
            <a:r>
              <a:rPr lang="ja-JP" altLang="en-US" sz="1200" b="1" kern="100" dirty="0">
                <a:solidFill>
                  <a:schemeClr val="accent1"/>
                </a:solidFill>
                <a:latin typeface="+mn-ea"/>
              </a:rPr>
              <a:t>難聴のレベルへリンク</a:t>
            </a:r>
            <a:endParaRPr lang="en-US" altLang="ja-JP" sz="1200" b="1" kern="100" dirty="0">
              <a:solidFill>
                <a:schemeClr val="accent1"/>
              </a:solidFill>
              <a:latin typeface="+mn-ea"/>
            </a:endParaRPr>
          </a:p>
        </p:txBody>
      </p:sp>
      <p:sp>
        <p:nvSpPr>
          <p:cNvPr id="52" name="テキスト ボックス 18">
            <a:extLst>
              <a:ext uri="{FF2B5EF4-FFF2-40B4-BE49-F238E27FC236}">
                <a16:creationId xmlns:a16="http://schemas.microsoft.com/office/drawing/2014/main" id="{A020332A-12CD-7CE6-4EBF-EFE26DB47BD4}"/>
              </a:ext>
            </a:extLst>
          </p:cNvPr>
          <p:cNvSpPr txBox="1"/>
          <p:nvPr/>
        </p:nvSpPr>
        <p:spPr>
          <a:xfrm>
            <a:off x="4583036" y="21777674"/>
            <a:ext cx="160356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685800">
              <a:defRPr/>
            </a:pPr>
            <a:r>
              <a:rPr lang="en-US" altLang="ja-JP" sz="1200" b="1" kern="100" dirty="0">
                <a:solidFill>
                  <a:schemeClr val="accent1"/>
                </a:solidFill>
                <a:latin typeface="+mn-ea"/>
              </a:rPr>
              <a:t>2-3</a:t>
            </a:r>
            <a:r>
              <a:rPr lang="ja-JP" altLang="en-US" sz="1200" b="1" kern="100" dirty="0">
                <a:solidFill>
                  <a:schemeClr val="accent1"/>
                </a:solidFill>
                <a:latin typeface="+mn-ea"/>
              </a:rPr>
              <a:t>耳鳴りへリンク</a:t>
            </a:r>
            <a:endParaRPr lang="en-US" altLang="ja-JP" sz="1200" b="1" kern="100" dirty="0">
              <a:solidFill>
                <a:schemeClr val="accent1"/>
              </a:solidFill>
              <a:latin typeface="+mn-ea"/>
            </a:endParaRPr>
          </a:p>
        </p:txBody>
      </p:sp>
      <p:sp>
        <p:nvSpPr>
          <p:cNvPr id="53" name="テキスト ボックス 52">
            <a:extLst>
              <a:ext uri="{FF2B5EF4-FFF2-40B4-BE49-F238E27FC236}">
                <a16:creationId xmlns:a16="http://schemas.microsoft.com/office/drawing/2014/main" id="{6BE0D5B8-3398-CCF5-4C5D-817AB495B855}"/>
              </a:ext>
            </a:extLst>
          </p:cNvPr>
          <p:cNvSpPr txBox="1"/>
          <p:nvPr/>
        </p:nvSpPr>
        <p:spPr>
          <a:xfrm>
            <a:off x="446169" y="16282560"/>
            <a:ext cx="3429000" cy="276999"/>
          </a:xfrm>
          <a:prstGeom prst="rect">
            <a:avLst/>
          </a:prstGeom>
          <a:noFill/>
        </p:spPr>
        <p:txBody>
          <a:bodyPr wrap="square">
            <a:spAutoFit/>
          </a:bodyPr>
          <a:lstStyle/>
          <a:p>
            <a:pPr defTabSz="843952">
              <a:defRPr/>
            </a:pPr>
            <a:r>
              <a:rPr lang="en-US" altLang="ja-JP" sz="1200" b="1" dirty="0"/>
              <a:t>2-0- </a:t>
            </a:r>
            <a:r>
              <a:rPr lang="ja-JP" altLang="en-US" sz="1200" b="1" dirty="0">
                <a:latin typeface="+mn-ea"/>
              </a:rPr>
              <a:t>④ 難聴をどう説明するか？</a:t>
            </a:r>
            <a:endParaRPr lang="en-US" altLang="ja-JP" sz="1200" b="1" dirty="0">
              <a:latin typeface="+mn-ea"/>
            </a:endParaRPr>
          </a:p>
        </p:txBody>
      </p:sp>
      <p:sp>
        <p:nvSpPr>
          <p:cNvPr id="54" name="テキスト ボックス 53">
            <a:extLst>
              <a:ext uri="{FF2B5EF4-FFF2-40B4-BE49-F238E27FC236}">
                <a16:creationId xmlns:a16="http://schemas.microsoft.com/office/drawing/2014/main" id="{22CA48E3-168D-06D7-8DD2-5104B67B9B17}"/>
              </a:ext>
            </a:extLst>
          </p:cNvPr>
          <p:cNvSpPr txBox="1"/>
          <p:nvPr/>
        </p:nvSpPr>
        <p:spPr>
          <a:xfrm>
            <a:off x="2521668" y="16525374"/>
            <a:ext cx="1555719" cy="215444"/>
          </a:xfrm>
          <a:prstGeom prst="rect">
            <a:avLst/>
          </a:prstGeom>
          <a:noFill/>
        </p:spPr>
        <p:txBody>
          <a:bodyPr wrap="square" rtlCol="0">
            <a:spAutoFit/>
          </a:bodyPr>
          <a:lstStyle/>
          <a:p>
            <a:r>
              <a:rPr kumimoji="1" lang="ja-JP" altLang="en-US" sz="800" b="1" dirty="0"/>
              <a:t>高周波難聴と低周波難聴</a:t>
            </a:r>
            <a:endParaRPr kumimoji="1" lang="en-US" altLang="ja-JP" sz="800" b="1" dirty="0"/>
          </a:p>
        </p:txBody>
      </p:sp>
      <p:sp>
        <p:nvSpPr>
          <p:cNvPr id="55" name="テキスト ボックス 54">
            <a:extLst>
              <a:ext uri="{FF2B5EF4-FFF2-40B4-BE49-F238E27FC236}">
                <a16:creationId xmlns:a16="http://schemas.microsoft.com/office/drawing/2014/main" id="{E284B304-C97B-F21C-68DC-59F3CFD0375F}"/>
              </a:ext>
            </a:extLst>
          </p:cNvPr>
          <p:cNvSpPr txBox="1"/>
          <p:nvPr/>
        </p:nvSpPr>
        <p:spPr>
          <a:xfrm>
            <a:off x="2509804" y="17337240"/>
            <a:ext cx="3784528" cy="707886"/>
          </a:xfrm>
          <a:prstGeom prst="rect">
            <a:avLst/>
          </a:prstGeom>
          <a:noFill/>
        </p:spPr>
        <p:txBody>
          <a:bodyPr wrap="square" rtlCol="0">
            <a:spAutoFit/>
          </a:bodyPr>
          <a:lstStyle/>
          <a:p>
            <a:r>
              <a:rPr kumimoji="1" lang="ja-JP" altLang="en-US" sz="800" dirty="0"/>
              <a:t>両耳に影響を与える難聴は、両側性難聴と呼ばれます。両側性難聴は時間の経過とともに徐々に起こるのが一般的ですが、まれに突然起こる場合もあります。</a:t>
            </a:r>
            <a:r>
              <a:rPr kumimoji="1" lang="ja-JP" altLang="en-US" sz="800" dirty="0">
                <a:solidFill>
                  <a:srgbClr val="FF0000"/>
                </a:solidFill>
              </a:rPr>
              <a:t>一</a:t>
            </a:r>
            <a:r>
              <a:rPr kumimoji="1" lang="ja-JP" altLang="en-US" sz="800" dirty="0"/>
              <a:t>側性難聴（</a:t>
            </a:r>
            <a:r>
              <a:rPr kumimoji="1" lang="en-US" altLang="ja-JP" sz="800" dirty="0"/>
              <a:t>UHL</a:t>
            </a:r>
            <a:r>
              <a:rPr kumimoji="1" lang="ja-JP" altLang="en-US" sz="800" dirty="0"/>
              <a:t>）とは、一方の耳では正常な聴力があり、もう一方の耳では難聴を経験することです。</a:t>
            </a:r>
            <a:r>
              <a:rPr kumimoji="1" lang="ja-JP" altLang="en-US" sz="800" dirty="0">
                <a:solidFill>
                  <a:srgbClr val="FF0000"/>
                </a:solidFill>
              </a:rPr>
              <a:t>一</a:t>
            </a:r>
            <a:r>
              <a:rPr kumimoji="1" lang="ja-JP" altLang="en-US" sz="800" dirty="0"/>
              <a:t>側性難聴は、世界中で何百万人もの人々が罹患している難聴の一種です。</a:t>
            </a:r>
          </a:p>
        </p:txBody>
      </p:sp>
      <p:sp>
        <p:nvSpPr>
          <p:cNvPr id="56" name="テキスト ボックス 55">
            <a:extLst>
              <a:ext uri="{FF2B5EF4-FFF2-40B4-BE49-F238E27FC236}">
                <a16:creationId xmlns:a16="http://schemas.microsoft.com/office/drawing/2014/main" id="{6D4242A3-BA75-E040-E970-9B3EB643CCBE}"/>
              </a:ext>
            </a:extLst>
          </p:cNvPr>
          <p:cNvSpPr txBox="1"/>
          <p:nvPr/>
        </p:nvSpPr>
        <p:spPr>
          <a:xfrm>
            <a:off x="2514959" y="17203249"/>
            <a:ext cx="1555719" cy="215444"/>
          </a:xfrm>
          <a:prstGeom prst="rect">
            <a:avLst/>
          </a:prstGeom>
          <a:noFill/>
        </p:spPr>
        <p:txBody>
          <a:bodyPr wrap="square" rtlCol="0">
            <a:spAutoFit/>
          </a:bodyPr>
          <a:lstStyle/>
          <a:p>
            <a:r>
              <a:rPr kumimoji="1" lang="ja-JP" altLang="en-US" sz="800" b="1" dirty="0">
                <a:solidFill>
                  <a:srgbClr val="FF0000"/>
                </a:solidFill>
              </a:rPr>
              <a:t>一</a:t>
            </a:r>
            <a:r>
              <a:rPr kumimoji="1" lang="ja-JP" altLang="en-US" sz="800" b="1" dirty="0"/>
              <a:t>側性難聴と両側性波難聴</a:t>
            </a:r>
            <a:endParaRPr kumimoji="1" lang="en-US" altLang="ja-JP" sz="800" b="1" dirty="0"/>
          </a:p>
        </p:txBody>
      </p:sp>
      <p:sp>
        <p:nvSpPr>
          <p:cNvPr id="57" name="テキスト ボックス 56">
            <a:extLst>
              <a:ext uri="{FF2B5EF4-FFF2-40B4-BE49-F238E27FC236}">
                <a16:creationId xmlns:a16="http://schemas.microsoft.com/office/drawing/2014/main" id="{D8C5058D-9716-145D-7B71-298554CCA78C}"/>
              </a:ext>
            </a:extLst>
          </p:cNvPr>
          <p:cNvSpPr txBox="1"/>
          <p:nvPr/>
        </p:nvSpPr>
        <p:spPr>
          <a:xfrm>
            <a:off x="2521667" y="16653498"/>
            <a:ext cx="3784528" cy="584775"/>
          </a:xfrm>
          <a:prstGeom prst="rect">
            <a:avLst/>
          </a:prstGeom>
          <a:noFill/>
        </p:spPr>
        <p:txBody>
          <a:bodyPr wrap="square" rtlCol="0">
            <a:spAutoFit/>
          </a:bodyPr>
          <a:lstStyle/>
          <a:p>
            <a:r>
              <a:rPr kumimoji="1" lang="ja-JP" altLang="en-US" sz="800" dirty="0"/>
              <a:t>高周波難聴に悩む人は、高い音を聞くことが困難になります。高周波難聴は、多くの場合 、加齢に伴う難聴 や 騒音性難聴によって引き起こされます。一方、</a:t>
            </a:r>
            <a:r>
              <a:rPr lang="ja-JP" altLang="en-US" sz="800" dirty="0">
                <a:solidFill>
                  <a:srgbClr val="49443D"/>
                </a:solidFill>
                <a:latin typeface="Proxima Nova"/>
              </a:rPr>
              <a:t>低周波難聴の人は、低音（</a:t>
            </a:r>
            <a:r>
              <a:rPr lang="en-US" altLang="ja-JP" sz="800" dirty="0">
                <a:solidFill>
                  <a:srgbClr val="49443D"/>
                </a:solidFill>
                <a:latin typeface="Proxima Nova"/>
              </a:rPr>
              <a:t>2,000 Hz </a:t>
            </a:r>
            <a:r>
              <a:rPr lang="ja-JP" altLang="en-US" sz="800" dirty="0">
                <a:solidFill>
                  <a:srgbClr val="49443D"/>
                </a:solidFill>
                <a:latin typeface="Proxima Nova"/>
              </a:rPr>
              <a:t>以下の音の周波数）を聞くのが困難です。低音の例としては、男性の声や音楽の低音などが挙げられます。</a:t>
            </a:r>
            <a:endParaRPr kumimoji="1" lang="ja-JP" altLang="en-US" sz="800" dirty="0">
              <a:highlight>
                <a:srgbClr val="FF0000"/>
              </a:highlight>
            </a:endParaRPr>
          </a:p>
        </p:txBody>
      </p:sp>
      <p:sp>
        <p:nvSpPr>
          <p:cNvPr id="58" name="テキスト ボックス 57">
            <a:extLst>
              <a:ext uri="{FF2B5EF4-FFF2-40B4-BE49-F238E27FC236}">
                <a16:creationId xmlns:a16="http://schemas.microsoft.com/office/drawing/2014/main" id="{C5AEC823-E837-5627-1383-8823928E50D5}"/>
              </a:ext>
            </a:extLst>
          </p:cNvPr>
          <p:cNvSpPr txBox="1"/>
          <p:nvPr/>
        </p:nvSpPr>
        <p:spPr>
          <a:xfrm>
            <a:off x="2521668" y="17988487"/>
            <a:ext cx="1555719" cy="215444"/>
          </a:xfrm>
          <a:prstGeom prst="rect">
            <a:avLst/>
          </a:prstGeom>
          <a:noFill/>
        </p:spPr>
        <p:txBody>
          <a:bodyPr wrap="square" rtlCol="0">
            <a:spAutoFit/>
          </a:bodyPr>
          <a:lstStyle/>
          <a:p>
            <a:r>
              <a:rPr kumimoji="1" lang="ja-JP" altLang="en-US" sz="800" b="1" dirty="0"/>
              <a:t>進行性難聴と突発性難聴</a:t>
            </a:r>
            <a:endParaRPr kumimoji="1" lang="en-US" altLang="ja-JP" sz="800" b="1" dirty="0"/>
          </a:p>
        </p:txBody>
      </p:sp>
      <p:sp>
        <p:nvSpPr>
          <p:cNvPr id="59" name="テキスト ボックス 58">
            <a:extLst>
              <a:ext uri="{FF2B5EF4-FFF2-40B4-BE49-F238E27FC236}">
                <a16:creationId xmlns:a16="http://schemas.microsoft.com/office/drawing/2014/main" id="{58CD1B0D-5AD5-504D-32E2-609CEE4C9F34}"/>
              </a:ext>
            </a:extLst>
          </p:cNvPr>
          <p:cNvSpPr txBox="1"/>
          <p:nvPr/>
        </p:nvSpPr>
        <p:spPr>
          <a:xfrm>
            <a:off x="2498323" y="18137867"/>
            <a:ext cx="3784528" cy="215444"/>
          </a:xfrm>
          <a:prstGeom prst="rect">
            <a:avLst/>
          </a:prstGeom>
          <a:noFill/>
        </p:spPr>
        <p:txBody>
          <a:bodyPr wrap="square" rtlCol="0">
            <a:spAutoFit/>
          </a:bodyPr>
          <a:lstStyle/>
          <a:p>
            <a:r>
              <a:rPr kumimoji="1" lang="ja-JP" altLang="en-US" sz="800" dirty="0"/>
              <a:t>難聴が急速に起こるか、時間の経過とともに徐々に起こるかを示します。</a:t>
            </a:r>
            <a:endParaRPr kumimoji="1" lang="ja-JP" altLang="en-US" sz="800" dirty="0">
              <a:highlight>
                <a:srgbClr val="FF0000"/>
              </a:highlight>
            </a:endParaRPr>
          </a:p>
        </p:txBody>
      </p:sp>
      <p:sp>
        <p:nvSpPr>
          <p:cNvPr id="60" name="テキスト ボックス 59">
            <a:extLst>
              <a:ext uri="{FF2B5EF4-FFF2-40B4-BE49-F238E27FC236}">
                <a16:creationId xmlns:a16="http://schemas.microsoft.com/office/drawing/2014/main" id="{F730C35C-5A35-7DE7-499F-3570CD0049CA}"/>
              </a:ext>
            </a:extLst>
          </p:cNvPr>
          <p:cNvSpPr txBox="1"/>
          <p:nvPr/>
        </p:nvSpPr>
        <p:spPr>
          <a:xfrm>
            <a:off x="2505306" y="18324754"/>
            <a:ext cx="1555719" cy="215444"/>
          </a:xfrm>
          <a:prstGeom prst="rect">
            <a:avLst/>
          </a:prstGeom>
          <a:noFill/>
        </p:spPr>
        <p:txBody>
          <a:bodyPr wrap="square" rtlCol="0">
            <a:spAutoFit/>
          </a:bodyPr>
          <a:lstStyle/>
          <a:p>
            <a:r>
              <a:rPr kumimoji="1" lang="ja-JP" altLang="en-US" sz="800" b="1" dirty="0"/>
              <a:t>後天性難聴と先天性波難聴</a:t>
            </a:r>
            <a:endParaRPr kumimoji="1" lang="en-US" altLang="ja-JP" sz="800" b="1" dirty="0"/>
          </a:p>
        </p:txBody>
      </p:sp>
      <p:sp>
        <p:nvSpPr>
          <p:cNvPr id="61" name="テキスト ボックス 60">
            <a:extLst>
              <a:ext uri="{FF2B5EF4-FFF2-40B4-BE49-F238E27FC236}">
                <a16:creationId xmlns:a16="http://schemas.microsoft.com/office/drawing/2014/main" id="{55E46D3B-402C-7E58-6034-B82797C46A50}"/>
              </a:ext>
            </a:extLst>
          </p:cNvPr>
          <p:cNvSpPr txBox="1"/>
          <p:nvPr/>
        </p:nvSpPr>
        <p:spPr>
          <a:xfrm>
            <a:off x="2521667" y="18494031"/>
            <a:ext cx="3721478" cy="338554"/>
          </a:xfrm>
          <a:prstGeom prst="rect">
            <a:avLst/>
          </a:prstGeom>
          <a:noFill/>
        </p:spPr>
        <p:txBody>
          <a:bodyPr wrap="square" rtlCol="0">
            <a:spAutoFit/>
          </a:bodyPr>
          <a:lstStyle/>
          <a:p>
            <a:r>
              <a:rPr kumimoji="1" lang="ja-JP" altLang="en-US" sz="800" dirty="0"/>
              <a:t>聴力が出生時に備わっていたもののか、それとも後天的に獲得されたのかを示します。</a:t>
            </a:r>
            <a:endParaRPr kumimoji="1" lang="ja-JP" altLang="en-US" sz="800" dirty="0">
              <a:highlight>
                <a:srgbClr val="FF0000"/>
              </a:highlight>
            </a:endParaRPr>
          </a:p>
        </p:txBody>
      </p:sp>
      <p:sp>
        <p:nvSpPr>
          <p:cNvPr id="62" name="正方形/長方形 61">
            <a:extLst>
              <a:ext uri="{FF2B5EF4-FFF2-40B4-BE49-F238E27FC236}">
                <a16:creationId xmlns:a16="http://schemas.microsoft.com/office/drawing/2014/main" id="{56EFBDFF-53C9-DB51-7DC7-950A78F8928B}"/>
              </a:ext>
            </a:extLst>
          </p:cNvPr>
          <p:cNvSpPr/>
          <p:nvPr/>
        </p:nvSpPr>
        <p:spPr>
          <a:xfrm>
            <a:off x="564007" y="16587294"/>
            <a:ext cx="1823250" cy="2151659"/>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イメージ画像</a:t>
            </a:r>
          </a:p>
        </p:txBody>
      </p:sp>
      <p:sp>
        <p:nvSpPr>
          <p:cNvPr id="7171" name="テキスト ボックス 7170">
            <a:extLst>
              <a:ext uri="{FF2B5EF4-FFF2-40B4-BE49-F238E27FC236}">
                <a16:creationId xmlns:a16="http://schemas.microsoft.com/office/drawing/2014/main" id="{3B82100B-8E3A-0D47-20FA-F9843516188B}"/>
              </a:ext>
            </a:extLst>
          </p:cNvPr>
          <p:cNvSpPr txBox="1"/>
          <p:nvPr/>
        </p:nvSpPr>
        <p:spPr>
          <a:xfrm>
            <a:off x="5307326" y="10846593"/>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rPr>
              <a:t>→予約画面へ移動</a:t>
            </a:r>
          </a:p>
        </p:txBody>
      </p:sp>
      <p:sp>
        <p:nvSpPr>
          <p:cNvPr id="7173" name="テキスト ボックス 7172">
            <a:extLst>
              <a:ext uri="{FF2B5EF4-FFF2-40B4-BE49-F238E27FC236}">
                <a16:creationId xmlns:a16="http://schemas.microsoft.com/office/drawing/2014/main" id="{72FAF30C-364A-7278-FC81-8B166B24D305}"/>
              </a:ext>
            </a:extLst>
          </p:cNvPr>
          <p:cNvSpPr txBox="1"/>
          <p:nvPr/>
        </p:nvSpPr>
        <p:spPr>
          <a:xfrm>
            <a:off x="5307326" y="13724076"/>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rPr>
              <a:t>→予約画面へ移動</a:t>
            </a:r>
          </a:p>
        </p:txBody>
      </p:sp>
    </p:spTree>
    <p:extLst>
      <p:ext uri="{BB962C8B-B14F-4D97-AF65-F5344CB8AC3E}">
        <p14:creationId xmlns:p14="http://schemas.microsoft.com/office/powerpoint/2010/main" val="3480740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正方形/長方形 9218">
            <a:extLst>
              <a:ext uri="{FF2B5EF4-FFF2-40B4-BE49-F238E27FC236}">
                <a16:creationId xmlns:a16="http://schemas.microsoft.com/office/drawing/2014/main" id="{71BCE33A-FCBF-C122-1830-4430B0B4EFA0}"/>
              </a:ext>
            </a:extLst>
          </p:cNvPr>
          <p:cNvSpPr/>
          <p:nvPr/>
        </p:nvSpPr>
        <p:spPr>
          <a:xfrm>
            <a:off x="249731" y="16648975"/>
            <a:ext cx="6365378" cy="1669408"/>
          </a:xfrm>
          <a:prstGeom prst="rect">
            <a:avLst/>
          </a:prstGeom>
          <a:solidFill>
            <a:srgbClr val="E0DAD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正方形/長方形 45">
            <a:extLst>
              <a:ext uri="{FF2B5EF4-FFF2-40B4-BE49-F238E27FC236}">
                <a16:creationId xmlns:a16="http://schemas.microsoft.com/office/drawing/2014/main" id="{05D2845C-2CB3-CDF2-1B2D-D86EA832DDF5}"/>
              </a:ext>
            </a:extLst>
          </p:cNvPr>
          <p:cNvSpPr/>
          <p:nvPr/>
        </p:nvSpPr>
        <p:spPr>
          <a:xfrm>
            <a:off x="249731" y="14693174"/>
            <a:ext cx="6365378" cy="1828921"/>
          </a:xfrm>
          <a:prstGeom prst="rect">
            <a:avLst/>
          </a:prstGeom>
          <a:solidFill>
            <a:srgbClr val="E0DAD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C81F1815-6D3C-0D9E-7CAF-341306BB7DE9}"/>
              </a:ext>
            </a:extLst>
          </p:cNvPr>
          <p:cNvSpPr/>
          <p:nvPr/>
        </p:nvSpPr>
        <p:spPr>
          <a:xfrm>
            <a:off x="249731" y="6107368"/>
            <a:ext cx="6365378" cy="2096317"/>
          </a:xfrm>
          <a:prstGeom prst="rect">
            <a:avLst/>
          </a:prstGeom>
          <a:solidFill>
            <a:srgbClr val="E0DAD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3D6988BE-3AA9-349E-A484-DD53464A72EE}"/>
              </a:ext>
            </a:extLst>
          </p:cNvPr>
          <p:cNvSpPr txBox="1"/>
          <p:nvPr/>
        </p:nvSpPr>
        <p:spPr>
          <a:xfrm>
            <a:off x="330606" y="4174652"/>
            <a:ext cx="4259745" cy="276999"/>
          </a:xfrm>
          <a:prstGeom prst="rect">
            <a:avLst/>
          </a:prstGeom>
          <a:noFill/>
        </p:spPr>
        <p:txBody>
          <a:bodyPr wrap="square" rtlCol="0">
            <a:spAutoFit/>
          </a:bodyPr>
          <a:lstStyle/>
          <a:p>
            <a:r>
              <a:rPr lang="en-US" altLang="ja-JP" sz="1200" b="1" dirty="0"/>
              <a:t>2-1- </a:t>
            </a:r>
            <a:r>
              <a:rPr lang="ja-JP" altLang="en-US" sz="1200" b="1" dirty="0"/>
              <a:t>① 成人難聴の一般的な原因は何ですか？</a:t>
            </a:r>
          </a:p>
        </p:txBody>
      </p:sp>
      <p:sp>
        <p:nvSpPr>
          <p:cNvPr id="5" name="テキスト ボックス 4">
            <a:extLst>
              <a:ext uri="{FF2B5EF4-FFF2-40B4-BE49-F238E27FC236}">
                <a16:creationId xmlns:a16="http://schemas.microsoft.com/office/drawing/2014/main" id="{B13F4D02-2621-4FB2-EC8F-1D775DFBFAF2}"/>
              </a:ext>
            </a:extLst>
          </p:cNvPr>
          <p:cNvSpPr txBox="1"/>
          <p:nvPr/>
        </p:nvSpPr>
        <p:spPr>
          <a:xfrm>
            <a:off x="330606" y="4411039"/>
            <a:ext cx="6196788" cy="369332"/>
          </a:xfrm>
          <a:prstGeom prst="rect">
            <a:avLst/>
          </a:prstGeom>
          <a:noFill/>
        </p:spPr>
        <p:txBody>
          <a:bodyPr wrap="square" rtlCol="0">
            <a:spAutoFit/>
          </a:bodyPr>
          <a:lstStyle/>
          <a:p>
            <a:r>
              <a:rPr kumimoji="1" lang="ja-JP" altLang="en-US" sz="900" dirty="0"/>
              <a:t>難聴の最も一般的な原因には次のようなものがあります。難聴は生涯を通じていつでも起こる可能性があります。難聴の原因が何であれ、まずは耳鼻咽喉科を受診することをおすすめします。</a:t>
            </a:r>
            <a:endParaRPr kumimoji="1" lang="ja-JP" altLang="en-US" sz="900" dirty="0">
              <a:highlight>
                <a:srgbClr val="FF0000"/>
              </a:highlight>
            </a:endParaRPr>
          </a:p>
        </p:txBody>
      </p:sp>
      <p:sp>
        <p:nvSpPr>
          <p:cNvPr id="12" name="テキスト ボックス 11">
            <a:extLst>
              <a:ext uri="{FF2B5EF4-FFF2-40B4-BE49-F238E27FC236}">
                <a16:creationId xmlns:a16="http://schemas.microsoft.com/office/drawing/2014/main" id="{DEF98DE1-41FD-53C8-93AC-A23E631DD792}"/>
              </a:ext>
            </a:extLst>
          </p:cNvPr>
          <p:cNvSpPr txBox="1"/>
          <p:nvPr/>
        </p:nvSpPr>
        <p:spPr>
          <a:xfrm>
            <a:off x="468254" y="6293516"/>
            <a:ext cx="3429000" cy="276999"/>
          </a:xfrm>
          <a:prstGeom prst="rect">
            <a:avLst/>
          </a:prstGeom>
          <a:noFill/>
        </p:spPr>
        <p:txBody>
          <a:bodyPr wrap="square">
            <a:spAutoFit/>
          </a:bodyPr>
          <a:lstStyle/>
          <a:p>
            <a:pPr defTabSz="843952">
              <a:defRPr/>
            </a:pPr>
            <a:r>
              <a:rPr lang="ja-JP" altLang="en-US" sz="1200" b="1" dirty="0">
                <a:solidFill>
                  <a:srgbClr val="0070C0"/>
                </a:solidFill>
                <a:latin typeface="+mn-ea"/>
              </a:rPr>
              <a:t>●検査が必要かを判断する</a:t>
            </a:r>
            <a:endParaRPr lang="en-US" altLang="ja-JP" sz="1200" b="1" dirty="0">
              <a:solidFill>
                <a:srgbClr val="0070C0"/>
              </a:solidFill>
              <a:latin typeface="+mn-ea"/>
            </a:endParaRPr>
          </a:p>
        </p:txBody>
      </p:sp>
      <p:sp>
        <p:nvSpPr>
          <p:cNvPr id="16" name="正方形/長方形 15">
            <a:extLst>
              <a:ext uri="{FF2B5EF4-FFF2-40B4-BE49-F238E27FC236}">
                <a16:creationId xmlns:a16="http://schemas.microsoft.com/office/drawing/2014/main" id="{01201535-3EAD-3FAB-9E1D-8F6EA7ED418E}"/>
              </a:ext>
            </a:extLst>
          </p:cNvPr>
          <p:cNvSpPr/>
          <p:nvPr/>
        </p:nvSpPr>
        <p:spPr>
          <a:xfrm>
            <a:off x="2492063" y="6566230"/>
            <a:ext cx="3719823" cy="138982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C71BBB34-0657-1034-0E8F-5FBB7B867BDE}"/>
              </a:ext>
            </a:extLst>
          </p:cNvPr>
          <p:cNvSpPr txBox="1"/>
          <p:nvPr/>
        </p:nvSpPr>
        <p:spPr>
          <a:xfrm>
            <a:off x="2516034" y="6566231"/>
            <a:ext cx="3808873" cy="1323439"/>
          </a:xfrm>
          <a:prstGeom prst="rect">
            <a:avLst/>
          </a:prstGeom>
          <a:solidFill>
            <a:srgbClr val="FFFF00">
              <a:alpha val="0"/>
            </a:srgbClr>
          </a:solidFill>
        </p:spPr>
        <p:txBody>
          <a:bodyPr wrap="square" rtlCol="0">
            <a:spAutoFit/>
          </a:bodyPr>
          <a:lstStyle/>
          <a:p>
            <a:r>
              <a:rPr kumimoji="1" lang="ja-JP" altLang="en-US" sz="800" dirty="0"/>
              <a:t>質問①　</a:t>
            </a:r>
            <a:r>
              <a:rPr kumimoji="1" lang="en-US" altLang="ja-JP" sz="800" dirty="0"/>
              <a:t>4</a:t>
            </a:r>
            <a:r>
              <a:rPr kumimoji="1" lang="ja-JP" altLang="en-US" sz="800" dirty="0"/>
              <a:t>人以上いると会話についていくのが難しくなりますか</a:t>
            </a:r>
            <a:r>
              <a:rPr kumimoji="1" lang="en-US" altLang="ja-JP" sz="800" dirty="0"/>
              <a:t>?</a:t>
            </a:r>
          </a:p>
          <a:p>
            <a:r>
              <a:rPr kumimoji="1" lang="ja-JP" altLang="en-US" sz="800" dirty="0"/>
              <a:t>いいえ　時々　はい　</a:t>
            </a:r>
            <a:endParaRPr kumimoji="1" lang="en-US" altLang="ja-JP" sz="800" dirty="0"/>
          </a:p>
          <a:p>
            <a:r>
              <a:rPr kumimoji="1" lang="ja-JP" altLang="en-US" sz="800" dirty="0"/>
              <a:t>質問②　家族や友人から聴力検査を受けるようアドバイスを受けましたか</a:t>
            </a:r>
            <a:r>
              <a:rPr kumimoji="1" lang="en-US" altLang="ja-JP" sz="800" dirty="0"/>
              <a:t>?</a:t>
            </a:r>
          </a:p>
          <a:p>
            <a:r>
              <a:rPr kumimoji="1" lang="ja-JP" altLang="en-US" sz="800" dirty="0"/>
              <a:t>いいえ　時々　はい　</a:t>
            </a:r>
            <a:endParaRPr kumimoji="1" lang="en-US" altLang="ja-JP" sz="800" dirty="0"/>
          </a:p>
          <a:p>
            <a:r>
              <a:rPr kumimoji="1" lang="ja-JP" altLang="en-US" sz="800" dirty="0"/>
              <a:t>質問③　うまく聞こえないために、他の人の言っていることが理解できなくて苦労したことがありますか</a:t>
            </a:r>
            <a:r>
              <a:rPr kumimoji="1" lang="en-US" altLang="ja-JP" sz="800" dirty="0"/>
              <a:t>?</a:t>
            </a:r>
          </a:p>
          <a:p>
            <a:r>
              <a:rPr kumimoji="1" lang="ja-JP" altLang="en-US" sz="800" dirty="0"/>
              <a:t>いいえ　時々　はい　</a:t>
            </a:r>
            <a:endParaRPr kumimoji="1" lang="en-US" altLang="ja-JP" sz="800" dirty="0"/>
          </a:p>
          <a:p>
            <a:r>
              <a:rPr kumimoji="1" lang="ja-JP" altLang="en-US" sz="800" dirty="0"/>
              <a:t>質問④　テレビやラジオの音量を過剰に大きくして</a:t>
            </a:r>
            <a:r>
              <a:rPr kumimoji="1" lang="ja-JP" altLang="en-US" sz="800" dirty="0">
                <a:solidFill>
                  <a:srgbClr val="FF0000"/>
                </a:solidFill>
              </a:rPr>
              <a:t>周囲の人が迷惑に感じてしまう</a:t>
            </a:r>
            <a:r>
              <a:rPr kumimoji="1" lang="ja-JP" altLang="en-US" sz="800" dirty="0"/>
              <a:t>ことはありませんか</a:t>
            </a:r>
            <a:r>
              <a:rPr kumimoji="1" lang="en-US" altLang="ja-JP" sz="800" dirty="0"/>
              <a:t>?</a:t>
            </a:r>
          </a:p>
          <a:p>
            <a:r>
              <a:rPr kumimoji="1" lang="ja-JP" altLang="en-US" sz="800" dirty="0"/>
              <a:t>いいえ　時々　はい　</a:t>
            </a:r>
          </a:p>
        </p:txBody>
      </p:sp>
      <p:sp>
        <p:nvSpPr>
          <p:cNvPr id="24" name="テキスト ボックス 23">
            <a:extLst>
              <a:ext uri="{FF2B5EF4-FFF2-40B4-BE49-F238E27FC236}">
                <a16:creationId xmlns:a16="http://schemas.microsoft.com/office/drawing/2014/main" id="{ACC31D17-E116-4BB9-E149-8B42D02CC61E}"/>
              </a:ext>
            </a:extLst>
          </p:cNvPr>
          <p:cNvSpPr txBox="1"/>
          <p:nvPr/>
        </p:nvSpPr>
        <p:spPr>
          <a:xfrm>
            <a:off x="520900" y="8205130"/>
            <a:ext cx="2106768" cy="276999"/>
          </a:xfrm>
          <a:prstGeom prst="rect">
            <a:avLst/>
          </a:prstGeom>
          <a:noFill/>
        </p:spPr>
        <p:txBody>
          <a:bodyPr wrap="square" rtlCol="0">
            <a:spAutoFit/>
          </a:bodyPr>
          <a:lstStyle/>
          <a:p>
            <a:r>
              <a:rPr lang="en-US" altLang="ja-JP" sz="1200" b="1" dirty="0"/>
              <a:t>2-1- </a:t>
            </a:r>
            <a:r>
              <a:rPr lang="ja-JP" altLang="en-US" sz="1200" b="1" dirty="0"/>
              <a:t>② 加齢に伴なう難聴</a:t>
            </a:r>
          </a:p>
        </p:txBody>
      </p:sp>
      <p:sp>
        <p:nvSpPr>
          <p:cNvPr id="26" name="テキスト ボックス 25">
            <a:extLst>
              <a:ext uri="{FF2B5EF4-FFF2-40B4-BE49-F238E27FC236}">
                <a16:creationId xmlns:a16="http://schemas.microsoft.com/office/drawing/2014/main" id="{8826CF30-45D0-377F-C31F-3FB397FE2FF7}"/>
              </a:ext>
            </a:extLst>
          </p:cNvPr>
          <p:cNvSpPr txBox="1"/>
          <p:nvPr/>
        </p:nvSpPr>
        <p:spPr>
          <a:xfrm>
            <a:off x="520900" y="8426962"/>
            <a:ext cx="2637609" cy="830997"/>
          </a:xfrm>
          <a:prstGeom prst="rect">
            <a:avLst/>
          </a:prstGeom>
          <a:noFill/>
        </p:spPr>
        <p:txBody>
          <a:bodyPr wrap="square" rtlCol="0">
            <a:spAutoFit/>
          </a:bodyPr>
          <a:lstStyle/>
          <a:p>
            <a:r>
              <a:rPr kumimoji="1" lang="ja-JP" altLang="en-US" sz="800" dirty="0"/>
              <a:t>加齢は難聴の非常に一般的な原因です。加齢に伴う内耳の変化が原因で起こります。さらに、遺伝子や大きな騒音も大きな影響を与える可能性があります。聴力が弱まり始めると、次のことが困難になります。</a:t>
            </a:r>
            <a:endParaRPr kumimoji="1" lang="en-US" altLang="ja-JP" sz="800" dirty="0"/>
          </a:p>
          <a:p>
            <a:r>
              <a:rPr lang="ja-JP" altLang="en-US" sz="800" dirty="0">
                <a:solidFill>
                  <a:srgbClr val="49443D"/>
                </a:solidFill>
                <a:latin typeface="Proxima Nova"/>
              </a:rPr>
              <a:t>聴力の損失は​​徐々に進行するため、その一部が失われたことに気づかない場合があります。</a:t>
            </a:r>
            <a:endParaRPr kumimoji="1" lang="ja-JP" altLang="en-US" sz="800" dirty="0">
              <a:highlight>
                <a:srgbClr val="FF0000"/>
              </a:highlight>
            </a:endParaRPr>
          </a:p>
        </p:txBody>
      </p:sp>
      <p:sp>
        <p:nvSpPr>
          <p:cNvPr id="28" name="テキスト ボックス 27">
            <a:extLst>
              <a:ext uri="{FF2B5EF4-FFF2-40B4-BE49-F238E27FC236}">
                <a16:creationId xmlns:a16="http://schemas.microsoft.com/office/drawing/2014/main" id="{45080181-4D82-E601-2637-6CFC5C19CB2A}"/>
              </a:ext>
            </a:extLst>
          </p:cNvPr>
          <p:cNvSpPr txBox="1"/>
          <p:nvPr/>
        </p:nvSpPr>
        <p:spPr>
          <a:xfrm>
            <a:off x="3170430" y="8460940"/>
            <a:ext cx="3084033" cy="784830"/>
          </a:xfrm>
          <a:prstGeom prst="rect">
            <a:avLst/>
          </a:prstGeom>
          <a:solidFill>
            <a:schemeClr val="accent1">
              <a:lumMod val="20000"/>
              <a:lumOff val="80000"/>
            </a:schemeClr>
          </a:solidFill>
          <a:ln>
            <a:solidFill>
              <a:schemeClr val="accent1"/>
            </a:solidFill>
          </a:ln>
        </p:spPr>
        <p:txBody>
          <a:bodyPr wrap="square">
            <a:spAutoFit/>
          </a:bodyPr>
          <a:lstStyle/>
          <a:p>
            <a:pPr algn="ctr"/>
            <a:r>
              <a:rPr lang="en-US" altLang="ja-JP" sz="900" b="1" dirty="0"/>
              <a:t>【</a:t>
            </a:r>
            <a:r>
              <a:rPr lang="ja-JP" altLang="en-US" sz="900" b="1" dirty="0"/>
              <a:t>聴力が弱まる過程で起きる症状</a:t>
            </a:r>
            <a:r>
              <a:rPr lang="en-US" altLang="ja-JP" sz="900" b="1" dirty="0"/>
              <a:t>】</a:t>
            </a:r>
          </a:p>
          <a:p>
            <a:endParaRPr lang="en-US" altLang="ja-JP" sz="900" b="1" dirty="0"/>
          </a:p>
          <a:p>
            <a:r>
              <a:rPr lang="ja-JP" altLang="en-US" sz="900" b="1" dirty="0"/>
              <a:t>・ささやき声が聴きとり</a:t>
            </a:r>
            <a:r>
              <a:rPr lang="ja-JP" altLang="en-US" sz="900" b="1" dirty="0">
                <a:solidFill>
                  <a:srgbClr val="FF0000"/>
                </a:solidFill>
              </a:rPr>
              <a:t>づらい</a:t>
            </a:r>
            <a:endParaRPr lang="en-US" altLang="ja-JP" sz="900" b="1" strike="sngStrike" dirty="0">
              <a:solidFill>
                <a:srgbClr val="FF0000"/>
              </a:solidFill>
            </a:endParaRPr>
          </a:p>
          <a:p>
            <a:r>
              <a:rPr lang="ja-JP" altLang="en-US" sz="900" b="1" dirty="0"/>
              <a:t>・高周波音（子供や女性の声）が聴こえない</a:t>
            </a:r>
            <a:endParaRPr lang="en-US" altLang="ja-JP" sz="900" b="1" dirty="0"/>
          </a:p>
          <a:p>
            <a:r>
              <a:rPr lang="ja-JP" altLang="en-US" sz="900" b="1" dirty="0"/>
              <a:t>・周囲の雑音が存在する中での会話がし</a:t>
            </a:r>
            <a:r>
              <a:rPr lang="ja-JP" altLang="en-US" sz="900" b="1" dirty="0">
                <a:solidFill>
                  <a:srgbClr val="FF0000"/>
                </a:solidFill>
              </a:rPr>
              <a:t>づらい</a:t>
            </a:r>
            <a:endParaRPr lang="en-US" altLang="ja-JP" sz="900" b="1" strike="sngStrike" dirty="0">
              <a:solidFill>
                <a:srgbClr val="FF0000"/>
              </a:solidFill>
            </a:endParaRPr>
          </a:p>
        </p:txBody>
      </p:sp>
      <p:sp>
        <p:nvSpPr>
          <p:cNvPr id="30" name="テキスト ボックス 29">
            <a:extLst>
              <a:ext uri="{FF2B5EF4-FFF2-40B4-BE49-F238E27FC236}">
                <a16:creationId xmlns:a16="http://schemas.microsoft.com/office/drawing/2014/main" id="{A1D0A2D1-3BB0-E268-D3E7-82323F7F8569}"/>
              </a:ext>
            </a:extLst>
          </p:cNvPr>
          <p:cNvSpPr txBox="1"/>
          <p:nvPr/>
        </p:nvSpPr>
        <p:spPr>
          <a:xfrm>
            <a:off x="579184" y="9588041"/>
            <a:ext cx="4259745" cy="276999"/>
          </a:xfrm>
          <a:prstGeom prst="rect">
            <a:avLst/>
          </a:prstGeom>
          <a:noFill/>
        </p:spPr>
        <p:txBody>
          <a:bodyPr wrap="square" rtlCol="0">
            <a:spAutoFit/>
          </a:bodyPr>
          <a:lstStyle/>
          <a:p>
            <a:r>
              <a:rPr lang="en-US" altLang="ja-JP" sz="1200" b="1" dirty="0"/>
              <a:t>2-1- </a:t>
            </a:r>
            <a:r>
              <a:rPr lang="ja-JP" altLang="en-US" sz="1200" b="1" dirty="0"/>
              <a:t>③ 騒音性難聴</a:t>
            </a:r>
          </a:p>
        </p:txBody>
      </p:sp>
      <p:sp>
        <p:nvSpPr>
          <p:cNvPr id="32" name="テキスト ボックス 31">
            <a:extLst>
              <a:ext uri="{FF2B5EF4-FFF2-40B4-BE49-F238E27FC236}">
                <a16:creationId xmlns:a16="http://schemas.microsoft.com/office/drawing/2014/main" id="{0727D2ED-1777-9AF8-777C-DDBAE4C40B02}"/>
              </a:ext>
            </a:extLst>
          </p:cNvPr>
          <p:cNvSpPr txBox="1"/>
          <p:nvPr/>
        </p:nvSpPr>
        <p:spPr>
          <a:xfrm>
            <a:off x="579183" y="9772468"/>
            <a:ext cx="3583524" cy="830997"/>
          </a:xfrm>
          <a:prstGeom prst="rect">
            <a:avLst/>
          </a:prstGeom>
          <a:noFill/>
        </p:spPr>
        <p:txBody>
          <a:bodyPr wrap="square" rtlCol="0">
            <a:spAutoFit/>
          </a:bodyPr>
          <a:lstStyle/>
          <a:p>
            <a:r>
              <a:rPr kumimoji="1" lang="ja-JP" altLang="en-US" sz="800" dirty="0"/>
              <a:t>高レベルの騒音に繰り返しさらされることも、難聴になる一般的な原因です。大きな騒音に長時間さらされると、内耳の敏感な有毛細胞が損傷し、明瞭に聞く能力が損なわれます。定期的に大きな騒音にさらされると、騒音性難聴を発症するリスクが高くなる人もいます。ライブコンサートで過度に大音量の音楽を聴くこと（またはヘッドフォンを通して）も、聴覚障害の原因となる可能性があります。</a:t>
            </a:r>
            <a:endParaRPr kumimoji="1" lang="ja-JP" altLang="en-US" sz="800" dirty="0">
              <a:highlight>
                <a:srgbClr val="FF0000"/>
              </a:highlight>
            </a:endParaRPr>
          </a:p>
        </p:txBody>
      </p:sp>
      <p:pic>
        <p:nvPicPr>
          <p:cNvPr id="9218" name="Picture 2" descr="画像は耳に手を当てている女性を示しています">
            <a:extLst>
              <a:ext uri="{FF2B5EF4-FFF2-40B4-BE49-F238E27FC236}">
                <a16:creationId xmlns:a16="http://schemas.microsoft.com/office/drawing/2014/main" id="{25D3FF1F-FAF6-7F6C-62F2-ED8D4399EE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3607" y="9653599"/>
            <a:ext cx="2227218" cy="1828920"/>
          </a:xfrm>
          <a:prstGeom prst="rect">
            <a:avLst/>
          </a:prstGeom>
          <a:noFill/>
          <a:extLst>
            <a:ext uri="{909E8E84-426E-40DD-AFC4-6F175D3DCCD1}">
              <a14:hiddenFill xmlns:a14="http://schemas.microsoft.com/office/drawing/2010/main">
                <a:solidFill>
                  <a:srgbClr val="FFFFFF"/>
                </a:solidFill>
              </a14:hiddenFill>
            </a:ext>
          </a:extLst>
        </p:spPr>
      </p:pic>
      <p:sp>
        <p:nvSpPr>
          <p:cNvPr id="34" name="テキスト ボックス 33">
            <a:extLst>
              <a:ext uri="{FF2B5EF4-FFF2-40B4-BE49-F238E27FC236}">
                <a16:creationId xmlns:a16="http://schemas.microsoft.com/office/drawing/2014/main" id="{64FFCCAE-A2AB-8294-EF1D-0FEA1153959B}"/>
              </a:ext>
            </a:extLst>
          </p:cNvPr>
          <p:cNvSpPr txBox="1"/>
          <p:nvPr/>
        </p:nvSpPr>
        <p:spPr>
          <a:xfrm>
            <a:off x="470930" y="10568711"/>
            <a:ext cx="4259745" cy="215444"/>
          </a:xfrm>
          <a:prstGeom prst="rect">
            <a:avLst/>
          </a:prstGeom>
          <a:noFill/>
        </p:spPr>
        <p:txBody>
          <a:bodyPr wrap="square" rtlCol="0">
            <a:spAutoFit/>
          </a:bodyPr>
          <a:lstStyle/>
          <a:p>
            <a:r>
              <a:rPr lang="ja-JP" altLang="en-US" sz="800" b="1" dirty="0"/>
              <a:t>　先天性難聴とは</a:t>
            </a:r>
            <a:r>
              <a:rPr lang="en-US" altLang="ja-JP" sz="800" b="1" dirty="0"/>
              <a:t>…</a:t>
            </a:r>
            <a:endParaRPr lang="ja-JP" altLang="en-US" sz="800" b="1" dirty="0"/>
          </a:p>
        </p:txBody>
      </p:sp>
      <p:sp>
        <p:nvSpPr>
          <p:cNvPr id="36" name="テキスト ボックス 35">
            <a:extLst>
              <a:ext uri="{FF2B5EF4-FFF2-40B4-BE49-F238E27FC236}">
                <a16:creationId xmlns:a16="http://schemas.microsoft.com/office/drawing/2014/main" id="{7FE65D85-97C2-0465-1369-6CF95F2631B1}"/>
              </a:ext>
            </a:extLst>
          </p:cNvPr>
          <p:cNvSpPr txBox="1"/>
          <p:nvPr/>
        </p:nvSpPr>
        <p:spPr>
          <a:xfrm>
            <a:off x="579183" y="10695238"/>
            <a:ext cx="3583524" cy="707886"/>
          </a:xfrm>
          <a:prstGeom prst="rect">
            <a:avLst/>
          </a:prstGeom>
          <a:noFill/>
        </p:spPr>
        <p:txBody>
          <a:bodyPr wrap="square" rtlCol="0">
            <a:spAutoFit/>
          </a:bodyPr>
          <a:lstStyle/>
          <a:p>
            <a:r>
              <a:rPr kumimoji="1" lang="ja-JP" altLang="en-US" sz="800" dirty="0"/>
              <a:t>先天性難聴とは、赤ちゃんが聴覚に障害を持って生まれてくることを意味します。赤ちゃんの難聴は、</a:t>
            </a:r>
            <a:r>
              <a:rPr kumimoji="1" lang="ja-JP" altLang="en-US" sz="800" dirty="0">
                <a:solidFill>
                  <a:srgbClr val="FF0000"/>
                </a:solidFill>
              </a:rPr>
              <a:t>遺伝、</a:t>
            </a:r>
            <a:r>
              <a:rPr kumimoji="1" lang="ja-JP" altLang="en-US" sz="800" dirty="0"/>
              <a:t>妊娠中の感染症、低出生体重など、さまざまな要因によって引き起こされます。 難聴のすべての原因と比較すると、先天性難聴は非常にまれで、赤ちゃんの</a:t>
            </a:r>
            <a:r>
              <a:rPr kumimoji="1" lang="en-US" altLang="ja-JP" sz="800" dirty="0">
                <a:solidFill>
                  <a:srgbClr val="FF0000"/>
                </a:solidFill>
              </a:rPr>
              <a:t>1,000</a:t>
            </a:r>
            <a:r>
              <a:rPr kumimoji="1" lang="ja-JP" altLang="en-US" sz="800" dirty="0">
                <a:solidFill>
                  <a:srgbClr val="FF0000"/>
                </a:solidFill>
              </a:rPr>
              <a:t>人に一人（約</a:t>
            </a:r>
            <a:r>
              <a:rPr kumimoji="1" lang="en-US" altLang="ja-JP" sz="800" dirty="0">
                <a:solidFill>
                  <a:srgbClr val="FF0000"/>
                </a:solidFill>
              </a:rPr>
              <a:t>0.1%</a:t>
            </a:r>
            <a:r>
              <a:rPr kumimoji="1" lang="ja-JP" altLang="en-US" sz="800" dirty="0">
                <a:solidFill>
                  <a:srgbClr val="FF0000"/>
                </a:solidFill>
              </a:rPr>
              <a:t>）</a:t>
            </a:r>
            <a:r>
              <a:rPr kumimoji="1" lang="ja-JP" altLang="en-US" sz="800" dirty="0"/>
              <a:t>が難聴を持って生まれます</a:t>
            </a:r>
            <a:r>
              <a:rPr kumimoji="1" lang="en-US" altLang="ja-JP" sz="800" dirty="0"/>
              <a:t>1</a:t>
            </a:r>
            <a:r>
              <a:rPr kumimoji="1" lang="ja-JP" altLang="en-US" sz="800" dirty="0"/>
              <a:t>。</a:t>
            </a:r>
            <a:endParaRPr kumimoji="1" lang="ja-JP" altLang="en-US" sz="800" dirty="0">
              <a:highlight>
                <a:srgbClr val="FF0000"/>
              </a:highlight>
            </a:endParaRPr>
          </a:p>
        </p:txBody>
      </p:sp>
      <p:sp>
        <p:nvSpPr>
          <p:cNvPr id="49" name="テキスト ボックス 48">
            <a:extLst>
              <a:ext uri="{FF2B5EF4-FFF2-40B4-BE49-F238E27FC236}">
                <a16:creationId xmlns:a16="http://schemas.microsoft.com/office/drawing/2014/main" id="{F40842ED-36F0-3640-C5A1-696A91F3C8D0}"/>
              </a:ext>
            </a:extLst>
          </p:cNvPr>
          <p:cNvSpPr txBox="1"/>
          <p:nvPr/>
        </p:nvSpPr>
        <p:spPr>
          <a:xfrm>
            <a:off x="497795" y="11801181"/>
            <a:ext cx="4259745" cy="276999"/>
          </a:xfrm>
          <a:prstGeom prst="rect">
            <a:avLst/>
          </a:prstGeom>
          <a:noFill/>
        </p:spPr>
        <p:txBody>
          <a:bodyPr wrap="square" rtlCol="0">
            <a:spAutoFit/>
          </a:bodyPr>
          <a:lstStyle/>
          <a:p>
            <a:r>
              <a:rPr lang="en-US" altLang="ja-JP" sz="1200" b="1" dirty="0"/>
              <a:t>2-1- </a:t>
            </a:r>
            <a:r>
              <a:rPr lang="ja-JP" altLang="en-US" sz="1200" b="1" dirty="0"/>
              <a:t>④ 騒々しい環境から耳を保護する</a:t>
            </a:r>
          </a:p>
        </p:txBody>
      </p:sp>
      <p:sp>
        <p:nvSpPr>
          <p:cNvPr id="50" name="テキスト ボックス 49">
            <a:extLst>
              <a:ext uri="{FF2B5EF4-FFF2-40B4-BE49-F238E27FC236}">
                <a16:creationId xmlns:a16="http://schemas.microsoft.com/office/drawing/2014/main" id="{E7F6DFB8-32C4-B341-07DD-6D8E99137280}"/>
              </a:ext>
            </a:extLst>
          </p:cNvPr>
          <p:cNvSpPr txBox="1"/>
          <p:nvPr/>
        </p:nvSpPr>
        <p:spPr>
          <a:xfrm>
            <a:off x="497794" y="11994848"/>
            <a:ext cx="5769048" cy="461665"/>
          </a:xfrm>
          <a:prstGeom prst="rect">
            <a:avLst/>
          </a:prstGeom>
          <a:noFill/>
        </p:spPr>
        <p:txBody>
          <a:bodyPr wrap="square" rtlCol="0">
            <a:spAutoFit/>
          </a:bodyPr>
          <a:lstStyle/>
          <a:p>
            <a:r>
              <a:rPr kumimoji="1" lang="ja-JP" altLang="en-US" sz="800" dirty="0"/>
              <a:t>大きな騒音にさらされる状況では、可能であれば音への曝露を制限するか、高品質でフィット性のよい耳栓やイヤーマフを着用することで耳を保護すること難聴になる可能性を低減できます。次のようなシーンでは耳を保護することをおすすめします。</a:t>
            </a:r>
            <a:endParaRPr kumimoji="1" lang="ja-JP" altLang="en-US" sz="800" dirty="0">
              <a:highlight>
                <a:srgbClr val="FF0000"/>
              </a:highlight>
            </a:endParaRPr>
          </a:p>
        </p:txBody>
      </p:sp>
      <p:pic>
        <p:nvPicPr>
          <p:cNvPr id="9220" name="Picture 4" descr="画像は屋外で会話している人々を示しています">
            <a:extLst>
              <a:ext uri="{FF2B5EF4-FFF2-40B4-BE49-F238E27FC236}">
                <a16:creationId xmlns:a16="http://schemas.microsoft.com/office/drawing/2014/main" id="{1CFE3DE3-956D-D205-C738-1D6D3571B8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1900" y="12386635"/>
            <a:ext cx="1251413" cy="1251413"/>
          </a:xfrm>
          <a:prstGeom prst="rect">
            <a:avLst/>
          </a:prstGeom>
          <a:noFill/>
          <a:extLst>
            <a:ext uri="{909E8E84-426E-40DD-AFC4-6F175D3DCCD1}">
              <a14:hiddenFill xmlns:a14="http://schemas.microsoft.com/office/drawing/2010/main">
                <a:solidFill>
                  <a:srgbClr val="FFFFFF"/>
                </a:solidFill>
              </a14:hiddenFill>
            </a:ext>
          </a:extLst>
        </p:spPr>
      </p:pic>
      <p:pic>
        <p:nvPicPr>
          <p:cNvPr id="9222" name="Picture 6" descr="画像は大音量の工具を使って作業している男性を示しています">
            <a:extLst>
              <a:ext uri="{FF2B5EF4-FFF2-40B4-BE49-F238E27FC236}">
                <a16:creationId xmlns:a16="http://schemas.microsoft.com/office/drawing/2014/main" id="{E44DCC56-902F-EC84-EEA5-0AB89825C8C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7859" y="12372182"/>
            <a:ext cx="1251414" cy="1251414"/>
          </a:xfrm>
          <a:prstGeom prst="rect">
            <a:avLst/>
          </a:prstGeom>
          <a:noFill/>
          <a:extLst>
            <a:ext uri="{909E8E84-426E-40DD-AFC4-6F175D3DCCD1}">
              <a14:hiddenFill xmlns:a14="http://schemas.microsoft.com/office/drawing/2010/main">
                <a:solidFill>
                  <a:srgbClr val="FFFFFF"/>
                </a:solidFill>
              </a14:hiddenFill>
            </a:ext>
          </a:extLst>
        </p:spPr>
      </p:pic>
      <p:pic>
        <p:nvPicPr>
          <p:cNvPr id="9224" name="Picture 8" descr="画像はコンサート風景">
            <a:extLst>
              <a:ext uri="{FF2B5EF4-FFF2-40B4-BE49-F238E27FC236}">
                <a16:creationId xmlns:a16="http://schemas.microsoft.com/office/drawing/2014/main" id="{2C6E642D-4A86-4044-2C94-9F549FB7770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36725" y="12356880"/>
            <a:ext cx="1266717" cy="1266717"/>
          </a:xfrm>
          <a:prstGeom prst="rect">
            <a:avLst/>
          </a:prstGeom>
          <a:noFill/>
          <a:extLst>
            <a:ext uri="{909E8E84-426E-40DD-AFC4-6F175D3DCCD1}">
              <a14:hiddenFill xmlns:a14="http://schemas.microsoft.com/office/drawing/2010/main">
                <a:solidFill>
                  <a:srgbClr val="FFFFFF"/>
                </a:solidFill>
              </a14:hiddenFill>
            </a:ext>
          </a:extLst>
        </p:spPr>
      </p:pic>
      <p:sp>
        <p:nvSpPr>
          <p:cNvPr id="51" name="テキスト ボックス 50">
            <a:extLst>
              <a:ext uri="{FF2B5EF4-FFF2-40B4-BE49-F238E27FC236}">
                <a16:creationId xmlns:a16="http://schemas.microsoft.com/office/drawing/2014/main" id="{D2CE67DC-C0F6-ABC6-5041-8E0B78FE5C8D}"/>
              </a:ext>
            </a:extLst>
          </p:cNvPr>
          <p:cNvSpPr txBox="1"/>
          <p:nvPr/>
        </p:nvSpPr>
        <p:spPr>
          <a:xfrm>
            <a:off x="658876" y="13675974"/>
            <a:ext cx="1779842" cy="707886"/>
          </a:xfrm>
          <a:prstGeom prst="rect">
            <a:avLst/>
          </a:prstGeom>
          <a:noFill/>
        </p:spPr>
        <p:txBody>
          <a:bodyPr wrap="square" rtlCol="0">
            <a:spAutoFit/>
          </a:bodyPr>
          <a:lstStyle/>
          <a:p>
            <a:pPr algn="ctr"/>
            <a:r>
              <a:rPr kumimoji="1" lang="ja-JP" altLang="en-US" sz="800" b="1" dirty="0"/>
              <a:t>周囲の騒音が大きい </a:t>
            </a:r>
            <a:endParaRPr kumimoji="1" lang="en-US" altLang="ja-JP" sz="800" b="1" dirty="0"/>
          </a:p>
          <a:p>
            <a:r>
              <a:rPr kumimoji="1" lang="ja-JP" altLang="en-US" sz="800" dirty="0"/>
              <a:t>周囲の騒音に負けて自分の声を大きくする必要がある環境、または非常に大きな、瞬間的または繰り返しの音が発生する環境。</a:t>
            </a:r>
            <a:endParaRPr kumimoji="1" lang="ja-JP" altLang="en-US" sz="800" dirty="0">
              <a:highlight>
                <a:srgbClr val="FF0000"/>
              </a:highlight>
            </a:endParaRPr>
          </a:p>
        </p:txBody>
      </p:sp>
      <p:sp>
        <p:nvSpPr>
          <p:cNvPr id="52" name="テキスト ボックス 51">
            <a:extLst>
              <a:ext uri="{FF2B5EF4-FFF2-40B4-BE49-F238E27FC236}">
                <a16:creationId xmlns:a16="http://schemas.microsoft.com/office/drawing/2014/main" id="{883166B1-E6F8-E71C-3107-5E69F6529C09}"/>
              </a:ext>
            </a:extLst>
          </p:cNvPr>
          <p:cNvSpPr txBox="1"/>
          <p:nvPr/>
        </p:nvSpPr>
        <p:spPr>
          <a:xfrm>
            <a:off x="2545573" y="13682447"/>
            <a:ext cx="1779842" cy="707886"/>
          </a:xfrm>
          <a:prstGeom prst="rect">
            <a:avLst/>
          </a:prstGeom>
          <a:noFill/>
        </p:spPr>
        <p:txBody>
          <a:bodyPr wrap="square" rtlCol="0">
            <a:spAutoFit/>
          </a:bodyPr>
          <a:lstStyle/>
          <a:p>
            <a:pPr algn="ctr"/>
            <a:r>
              <a:rPr kumimoji="1" lang="ja-JP" altLang="en-US" sz="800" b="1" dirty="0"/>
              <a:t>騒音暴露の影響 </a:t>
            </a:r>
            <a:endParaRPr kumimoji="1" lang="en-US" altLang="ja-JP" sz="800" b="1" dirty="0"/>
          </a:p>
          <a:p>
            <a:r>
              <a:rPr kumimoji="1" lang="ja-JP" altLang="en-US" sz="800" dirty="0"/>
              <a:t>永久的な難聴を引き起こす可能性があり、騒音の大きさと、休憩なしでどれだけ長くさらされているかによって異なります。</a:t>
            </a:r>
            <a:endParaRPr kumimoji="1" lang="ja-JP" altLang="en-US" sz="800" dirty="0">
              <a:highlight>
                <a:srgbClr val="FF0000"/>
              </a:highlight>
            </a:endParaRPr>
          </a:p>
        </p:txBody>
      </p:sp>
      <p:sp>
        <p:nvSpPr>
          <p:cNvPr id="53" name="テキスト ボックス 52">
            <a:extLst>
              <a:ext uri="{FF2B5EF4-FFF2-40B4-BE49-F238E27FC236}">
                <a16:creationId xmlns:a16="http://schemas.microsoft.com/office/drawing/2014/main" id="{BD5F938E-C946-9953-6293-305D15D53779}"/>
              </a:ext>
            </a:extLst>
          </p:cNvPr>
          <p:cNvSpPr txBox="1"/>
          <p:nvPr/>
        </p:nvSpPr>
        <p:spPr>
          <a:xfrm>
            <a:off x="4496481" y="13659940"/>
            <a:ext cx="1779842" cy="830997"/>
          </a:xfrm>
          <a:prstGeom prst="rect">
            <a:avLst/>
          </a:prstGeom>
          <a:noFill/>
        </p:spPr>
        <p:txBody>
          <a:bodyPr wrap="square" rtlCol="0">
            <a:spAutoFit/>
          </a:bodyPr>
          <a:lstStyle/>
          <a:p>
            <a:pPr algn="ctr"/>
            <a:r>
              <a:rPr kumimoji="1" lang="ja-JP" altLang="en-US" sz="800" b="1" dirty="0"/>
              <a:t>ライブミュージック</a:t>
            </a:r>
            <a:endParaRPr kumimoji="1" lang="en-US" altLang="ja-JP" sz="800" b="1" dirty="0"/>
          </a:p>
          <a:p>
            <a:r>
              <a:rPr kumimoji="1" lang="ja-JP" altLang="en-US" sz="800" dirty="0"/>
              <a:t>騒音被害はどこでも発生する可能性があります。たとえば、騒音レベルが非常に高いコンサートやフェスティバル、特にその後に耳鳴りがする場合などです。</a:t>
            </a:r>
            <a:endParaRPr kumimoji="1" lang="ja-JP" altLang="en-US" sz="800" dirty="0">
              <a:highlight>
                <a:srgbClr val="FF0000"/>
              </a:highlight>
            </a:endParaRPr>
          </a:p>
        </p:txBody>
      </p:sp>
      <p:sp>
        <p:nvSpPr>
          <p:cNvPr id="2" name="テキスト ボックス 1">
            <a:extLst>
              <a:ext uri="{FF2B5EF4-FFF2-40B4-BE49-F238E27FC236}">
                <a16:creationId xmlns:a16="http://schemas.microsoft.com/office/drawing/2014/main" id="{0EC8D55B-0BC9-A5D7-9CDA-95CFAA310B12}"/>
              </a:ext>
            </a:extLst>
          </p:cNvPr>
          <p:cNvSpPr txBox="1"/>
          <p:nvPr/>
        </p:nvSpPr>
        <p:spPr>
          <a:xfrm>
            <a:off x="4857813" y="10243122"/>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3" name="テキスト ボックス 2">
            <a:extLst>
              <a:ext uri="{FF2B5EF4-FFF2-40B4-BE49-F238E27FC236}">
                <a16:creationId xmlns:a16="http://schemas.microsoft.com/office/drawing/2014/main" id="{0F3EBED6-782D-56DC-09C8-972AEB5EF0D3}"/>
              </a:ext>
            </a:extLst>
          </p:cNvPr>
          <p:cNvSpPr txBox="1"/>
          <p:nvPr/>
        </p:nvSpPr>
        <p:spPr>
          <a:xfrm>
            <a:off x="1129598" y="12840996"/>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8" name="テキスト ボックス 7">
            <a:extLst>
              <a:ext uri="{FF2B5EF4-FFF2-40B4-BE49-F238E27FC236}">
                <a16:creationId xmlns:a16="http://schemas.microsoft.com/office/drawing/2014/main" id="{268A60FD-B656-E64B-4DF0-6CD2F7F89DEC}"/>
              </a:ext>
            </a:extLst>
          </p:cNvPr>
          <p:cNvSpPr txBox="1"/>
          <p:nvPr/>
        </p:nvSpPr>
        <p:spPr>
          <a:xfrm>
            <a:off x="3025114" y="12880679"/>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10" name="テキスト ボックス 9">
            <a:extLst>
              <a:ext uri="{FF2B5EF4-FFF2-40B4-BE49-F238E27FC236}">
                <a16:creationId xmlns:a16="http://schemas.microsoft.com/office/drawing/2014/main" id="{17F060CA-4E5F-4AED-19DB-A0E8660AEA96}"/>
              </a:ext>
            </a:extLst>
          </p:cNvPr>
          <p:cNvSpPr txBox="1"/>
          <p:nvPr/>
        </p:nvSpPr>
        <p:spPr>
          <a:xfrm>
            <a:off x="5053597" y="12880679"/>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25" name="正方形/長方形 24">
            <a:extLst>
              <a:ext uri="{FF2B5EF4-FFF2-40B4-BE49-F238E27FC236}">
                <a16:creationId xmlns:a16="http://schemas.microsoft.com/office/drawing/2014/main" id="{54BF9D21-95F2-5F0F-929B-EF49E015EBAE}"/>
              </a:ext>
            </a:extLst>
          </p:cNvPr>
          <p:cNvSpPr/>
          <p:nvPr/>
        </p:nvSpPr>
        <p:spPr>
          <a:xfrm>
            <a:off x="520900" y="6578876"/>
            <a:ext cx="1796728" cy="1389256"/>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endParaRPr>
          </a:p>
        </p:txBody>
      </p:sp>
      <p:sp>
        <p:nvSpPr>
          <p:cNvPr id="27" name="テキスト ボックス 26">
            <a:extLst>
              <a:ext uri="{FF2B5EF4-FFF2-40B4-BE49-F238E27FC236}">
                <a16:creationId xmlns:a16="http://schemas.microsoft.com/office/drawing/2014/main" id="{6329CAAD-50EF-B9C9-3DC3-0BE51CFF500C}"/>
              </a:ext>
            </a:extLst>
          </p:cNvPr>
          <p:cNvSpPr txBox="1"/>
          <p:nvPr/>
        </p:nvSpPr>
        <p:spPr>
          <a:xfrm>
            <a:off x="818785" y="7157090"/>
            <a:ext cx="1178560" cy="246221"/>
          </a:xfrm>
          <a:prstGeom prst="rect">
            <a:avLst/>
          </a:prstGeom>
          <a:noFill/>
        </p:spPr>
        <p:txBody>
          <a:bodyPr wrap="square">
            <a:spAutoFit/>
          </a:bodyPr>
          <a:lstStyle/>
          <a:p>
            <a:pPr algn="ctr"/>
            <a:r>
              <a:rPr kumimoji="1" lang="ja-JP" altLang="en-US" sz="1000" b="1" dirty="0"/>
              <a:t>イメージ画像</a:t>
            </a:r>
          </a:p>
        </p:txBody>
      </p:sp>
      <p:sp>
        <p:nvSpPr>
          <p:cNvPr id="33" name="テキスト ボックス 32">
            <a:extLst>
              <a:ext uri="{FF2B5EF4-FFF2-40B4-BE49-F238E27FC236}">
                <a16:creationId xmlns:a16="http://schemas.microsoft.com/office/drawing/2014/main" id="{6652245D-472C-2FAE-B75B-AF702B1EC31D}"/>
              </a:ext>
            </a:extLst>
          </p:cNvPr>
          <p:cNvSpPr txBox="1"/>
          <p:nvPr/>
        </p:nvSpPr>
        <p:spPr>
          <a:xfrm>
            <a:off x="5060633" y="7675862"/>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rPr>
              <a:t>→予約画面へ移動</a:t>
            </a:r>
          </a:p>
        </p:txBody>
      </p:sp>
      <p:sp>
        <p:nvSpPr>
          <p:cNvPr id="35" name="テキスト ボックス 34">
            <a:extLst>
              <a:ext uri="{FF2B5EF4-FFF2-40B4-BE49-F238E27FC236}">
                <a16:creationId xmlns:a16="http://schemas.microsoft.com/office/drawing/2014/main" id="{A279DF1D-7B3E-FEE2-480D-302B22C67E9C}"/>
              </a:ext>
            </a:extLst>
          </p:cNvPr>
          <p:cNvSpPr txBox="1"/>
          <p:nvPr/>
        </p:nvSpPr>
        <p:spPr>
          <a:xfrm>
            <a:off x="468084" y="14955147"/>
            <a:ext cx="4259745" cy="276999"/>
          </a:xfrm>
          <a:prstGeom prst="rect">
            <a:avLst/>
          </a:prstGeom>
          <a:noFill/>
        </p:spPr>
        <p:txBody>
          <a:bodyPr wrap="square" rtlCol="0">
            <a:spAutoFit/>
          </a:bodyPr>
          <a:lstStyle/>
          <a:p>
            <a:r>
              <a:rPr lang="ja-JP" altLang="en-US" sz="1200" b="1" dirty="0">
                <a:solidFill>
                  <a:srgbClr val="0070C0"/>
                </a:solidFill>
              </a:rPr>
              <a:t>●目立たない補聴器があることを知っていますか？</a:t>
            </a:r>
          </a:p>
        </p:txBody>
      </p:sp>
      <p:sp>
        <p:nvSpPr>
          <p:cNvPr id="37" name="テキスト ボックス 36">
            <a:extLst>
              <a:ext uri="{FF2B5EF4-FFF2-40B4-BE49-F238E27FC236}">
                <a16:creationId xmlns:a16="http://schemas.microsoft.com/office/drawing/2014/main" id="{EFD505C2-DB9A-AFEE-208F-098FF749B597}"/>
              </a:ext>
            </a:extLst>
          </p:cNvPr>
          <p:cNvSpPr txBox="1"/>
          <p:nvPr/>
        </p:nvSpPr>
        <p:spPr>
          <a:xfrm>
            <a:off x="2541735" y="15206259"/>
            <a:ext cx="3828124" cy="584775"/>
          </a:xfrm>
          <a:prstGeom prst="rect">
            <a:avLst/>
          </a:prstGeom>
          <a:noFill/>
        </p:spPr>
        <p:txBody>
          <a:bodyPr wrap="square" rtlCol="0">
            <a:spAutoFit/>
          </a:bodyPr>
          <a:lstStyle/>
          <a:p>
            <a:r>
              <a:rPr kumimoji="1" lang="ja-JP" altLang="en-US" sz="800" dirty="0"/>
              <a:t>今日の補聴器は技術的に進歩しており、かつてないほど小型化されています。 一部の補聴器は、装着していても目立たず、聞こえにくい状況でも優れた音質を提供します。 また、スマートフォン </a:t>
            </a:r>
            <a:r>
              <a:rPr kumimoji="1" lang="en-US" altLang="ja-JP" sz="800" dirty="0"/>
              <a:t>(</a:t>
            </a:r>
            <a:r>
              <a:rPr kumimoji="1" lang="ja-JP" altLang="en-US" sz="800" dirty="0"/>
              <a:t>または他のスマートデバイス</a:t>
            </a:r>
            <a:r>
              <a:rPr kumimoji="1" lang="en-US" altLang="ja-JP" sz="800" dirty="0"/>
              <a:t>) </a:t>
            </a:r>
            <a:r>
              <a:rPr kumimoji="1" lang="ja-JP" altLang="en-US" sz="800" dirty="0"/>
              <a:t>に接続して、補聴器に音声を直接ストリーミングできるモデルもあります。</a:t>
            </a:r>
            <a:endParaRPr kumimoji="1" lang="en-US" altLang="ja-JP" sz="800" dirty="0">
              <a:highlight>
                <a:srgbClr val="FF0000"/>
              </a:highlight>
            </a:endParaRPr>
          </a:p>
        </p:txBody>
      </p:sp>
      <p:sp>
        <p:nvSpPr>
          <p:cNvPr id="38" name="テキスト ボックス 37">
            <a:extLst>
              <a:ext uri="{FF2B5EF4-FFF2-40B4-BE49-F238E27FC236}">
                <a16:creationId xmlns:a16="http://schemas.microsoft.com/office/drawing/2014/main" id="{518768DA-BDA8-446B-B137-F711127039E6}"/>
              </a:ext>
            </a:extLst>
          </p:cNvPr>
          <p:cNvSpPr txBox="1"/>
          <p:nvPr/>
        </p:nvSpPr>
        <p:spPr>
          <a:xfrm>
            <a:off x="4816003" y="15953423"/>
            <a:ext cx="1613373" cy="246221"/>
          </a:xfrm>
          <a:prstGeom prst="rect">
            <a:avLst/>
          </a:prstGeom>
          <a:noFill/>
        </p:spPr>
        <p:txBody>
          <a:bodyPr wrap="square" rtlCol="0">
            <a:spAutoFit/>
          </a:bodyPr>
          <a:lstStyle/>
          <a:p>
            <a:r>
              <a:rPr kumimoji="1" lang="ja-JP" altLang="en-US" sz="1000" b="1" dirty="0">
                <a:solidFill>
                  <a:schemeClr val="bg1"/>
                </a:solidFill>
                <a:highlight>
                  <a:srgbClr val="FF0000"/>
                </a:highlight>
              </a:rPr>
              <a:t>→商品紹介ページへ移動</a:t>
            </a:r>
          </a:p>
        </p:txBody>
      </p:sp>
      <p:sp>
        <p:nvSpPr>
          <p:cNvPr id="39" name="正方形/長方形 38">
            <a:extLst>
              <a:ext uri="{FF2B5EF4-FFF2-40B4-BE49-F238E27FC236}">
                <a16:creationId xmlns:a16="http://schemas.microsoft.com/office/drawing/2014/main" id="{92926813-AE5B-8096-4763-7DFEE9AFB81F}"/>
              </a:ext>
            </a:extLst>
          </p:cNvPr>
          <p:cNvSpPr/>
          <p:nvPr/>
        </p:nvSpPr>
        <p:spPr>
          <a:xfrm>
            <a:off x="605570" y="15215828"/>
            <a:ext cx="1884475" cy="983815"/>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endParaRPr>
          </a:p>
        </p:txBody>
      </p:sp>
      <p:sp>
        <p:nvSpPr>
          <p:cNvPr id="40" name="テキスト ボックス 39">
            <a:extLst>
              <a:ext uri="{FF2B5EF4-FFF2-40B4-BE49-F238E27FC236}">
                <a16:creationId xmlns:a16="http://schemas.microsoft.com/office/drawing/2014/main" id="{9872B4B7-8B78-E3F5-34BC-382846F4DCC0}"/>
              </a:ext>
            </a:extLst>
          </p:cNvPr>
          <p:cNvSpPr txBox="1"/>
          <p:nvPr/>
        </p:nvSpPr>
        <p:spPr>
          <a:xfrm>
            <a:off x="999578" y="15572214"/>
            <a:ext cx="1178560" cy="246221"/>
          </a:xfrm>
          <a:prstGeom prst="rect">
            <a:avLst/>
          </a:prstGeom>
          <a:noFill/>
        </p:spPr>
        <p:txBody>
          <a:bodyPr wrap="square">
            <a:spAutoFit/>
          </a:bodyPr>
          <a:lstStyle/>
          <a:p>
            <a:pPr algn="ctr"/>
            <a:r>
              <a:rPr kumimoji="1" lang="ja-JP" altLang="en-US" sz="1000" b="1" dirty="0"/>
              <a:t>イメージ画像</a:t>
            </a:r>
          </a:p>
        </p:txBody>
      </p:sp>
      <p:sp>
        <p:nvSpPr>
          <p:cNvPr id="14" name="正方形/長方形 13">
            <a:extLst>
              <a:ext uri="{FF2B5EF4-FFF2-40B4-BE49-F238E27FC236}">
                <a16:creationId xmlns:a16="http://schemas.microsoft.com/office/drawing/2014/main" id="{0F1D1648-22A7-6C76-135F-5738E7933D31}"/>
              </a:ext>
            </a:extLst>
          </p:cNvPr>
          <p:cNvSpPr/>
          <p:nvPr/>
        </p:nvSpPr>
        <p:spPr>
          <a:xfrm>
            <a:off x="249120" y="933751"/>
            <a:ext cx="6359149" cy="2147224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42630511-D312-0C2B-4585-6C8F77437B8E}"/>
              </a:ext>
            </a:extLst>
          </p:cNvPr>
          <p:cNvSpPr/>
          <p:nvPr/>
        </p:nvSpPr>
        <p:spPr>
          <a:xfrm>
            <a:off x="249119" y="1671359"/>
            <a:ext cx="6359150" cy="238286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18" name="テキスト ボックス 17">
            <a:extLst>
              <a:ext uri="{FF2B5EF4-FFF2-40B4-BE49-F238E27FC236}">
                <a16:creationId xmlns:a16="http://schemas.microsoft.com/office/drawing/2014/main" id="{E4F21B1A-DD4D-FB69-69C2-E024C2FD339D}"/>
              </a:ext>
            </a:extLst>
          </p:cNvPr>
          <p:cNvSpPr txBox="1"/>
          <p:nvPr/>
        </p:nvSpPr>
        <p:spPr>
          <a:xfrm>
            <a:off x="830522" y="1767858"/>
            <a:ext cx="5064862" cy="400110"/>
          </a:xfrm>
          <a:prstGeom prst="rect">
            <a:avLst/>
          </a:prstGeom>
          <a:noFill/>
        </p:spPr>
        <p:txBody>
          <a:bodyPr wrap="square">
            <a:spAutoFit/>
          </a:bodyPr>
          <a:lstStyle/>
          <a:p>
            <a:pPr algn="ctr"/>
            <a:r>
              <a:rPr lang="ja-JP" altLang="en-US" sz="2000" b="1"/>
              <a:t>難聴の原因</a:t>
            </a:r>
            <a:endParaRPr lang="ja-JP" altLang="en-US" sz="2000" b="1" dirty="0"/>
          </a:p>
        </p:txBody>
      </p:sp>
      <p:sp>
        <p:nvSpPr>
          <p:cNvPr id="19" name="テキスト ボックス 18">
            <a:extLst>
              <a:ext uri="{FF2B5EF4-FFF2-40B4-BE49-F238E27FC236}">
                <a16:creationId xmlns:a16="http://schemas.microsoft.com/office/drawing/2014/main" id="{EB0C12BD-7F36-2901-99D2-9813DDDA856F}"/>
              </a:ext>
            </a:extLst>
          </p:cNvPr>
          <p:cNvSpPr txBox="1"/>
          <p:nvPr/>
        </p:nvSpPr>
        <p:spPr>
          <a:xfrm>
            <a:off x="242890" y="306425"/>
            <a:ext cx="6365379" cy="338554"/>
          </a:xfrm>
          <a:prstGeom prst="rect">
            <a:avLst/>
          </a:prstGeom>
          <a:noFill/>
          <a:ln>
            <a:solidFill>
              <a:schemeClr val="tx1"/>
            </a:solidFill>
          </a:ln>
        </p:spPr>
        <p:txBody>
          <a:bodyPr wrap="square" rtlCol="0">
            <a:spAutoFit/>
          </a:bodyPr>
          <a:lstStyle/>
          <a:p>
            <a:r>
              <a:rPr lang="ja-JP" altLang="en-US" sz="1600"/>
              <a:t>２－１　難聴の種類→難聴の原因</a:t>
            </a:r>
            <a:endParaRPr lang="ja-JP" altLang="en-US" sz="1600" dirty="0"/>
          </a:p>
        </p:txBody>
      </p:sp>
      <p:sp>
        <p:nvSpPr>
          <p:cNvPr id="20" name="テキスト ボックス 19">
            <a:extLst>
              <a:ext uri="{FF2B5EF4-FFF2-40B4-BE49-F238E27FC236}">
                <a16:creationId xmlns:a16="http://schemas.microsoft.com/office/drawing/2014/main" id="{F30FAB26-717B-9AEA-5050-A0511997098E}"/>
              </a:ext>
            </a:extLst>
          </p:cNvPr>
          <p:cNvSpPr txBox="1"/>
          <p:nvPr/>
        </p:nvSpPr>
        <p:spPr>
          <a:xfrm>
            <a:off x="2764092" y="2758495"/>
            <a:ext cx="1178560" cy="246221"/>
          </a:xfrm>
          <a:prstGeom prst="rect">
            <a:avLst/>
          </a:prstGeom>
          <a:noFill/>
        </p:spPr>
        <p:txBody>
          <a:bodyPr wrap="square">
            <a:spAutoFit/>
          </a:bodyPr>
          <a:lstStyle/>
          <a:p>
            <a:pPr algn="ctr"/>
            <a:r>
              <a:rPr kumimoji="1" lang="en-US" altLang="ja-JP" sz="1000" b="1" dirty="0">
                <a:latin typeface="Kozuka Gothic Pro R" panose="020B0400000000000000" pitchFamily="34" charset="-128"/>
                <a:ea typeface="Kozuka Gothic Pro R" panose="020B0400000000000000" pitchFamily="34" charset="-128"/>
              </a:rPr>
              <a:t>TOP</a:t>
            </a:r>
            <a:r>
              <a:rPr kumimoji="1" lang="ja-JP" altLang="en-US" sz="1000" b="1" dirty="0">
                <a:latin typeface="Kozuka Gothic Pro R" panose="020B0400000000000000" pitchFamily="34" charset="-128"/>
                <a:ea typeface="Kozuka Gothic Pro R" panose="020B0400000000000000" pitchFamily="34" charset="-128"/>
              </a:rPr>
              <a:t>画像入る</a:t>
            </a:r>
          </a:p>
        </p:txBody>
      </p:sp>
      <p:sp>
        <p:nvSpPr>
          <p:cNvPr id="29" name="テキスト ボックス 28">
            <a:extLst>
              <a:ext uri="{FF2B5EF4-FFF2-40B4-BE49-F238E27FC236}">
                <a16:creationId xmlns:a16="http://schemas.microsoft.com/office/drawing/2014/main" id="{5405E843-C951-5201-97C7-7FB8D2244063}"/>
              </a:ext>
            </a:extLst>
          </p:cNvPr>
          <p:cNvSpPr txBox="1"/>
          <p:nvPr/>
        </p:nvSpPr>
        <p:spPr>
          <a:xfrm>
            <a:off x="4699030" y="1094837"/>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31" name="テキスト ボックス 30">
            <a:extLst>
              <a:ext uri="{FF2B5EF4-FFF2-40B4-BE49-F238E27FC236}">
                <a16:creationId xmlns:a16="http://schemas.microsoft.com/office/drawing/2014/main" id="{A5D63262-BAAB-4290-4658-EF59B3DC23C2}"/>
              </a:ext>
            </a:extLst>
          </p:cNvPr>
          <p:cNvSpPr txBox="1"/>
          <p:nvPr/>
        </p:nvSpPr>
        <p:spPr>
          <a:xfrm>
            <a:off x="5358308" y="132698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41" name="テキスト ボックス 40">
            <a:extLst>
              <a:ext uri="{FF2B5EF4-FFF2-40B4-BE49-F238E27FC236}">
                <a16:creationId xmlns:a16="http://schemas.microsoft.com/office/drawing/2014/main" id="{EA814C29-C487-5306-453B-DF13CF9916E8}"/>
              </a:ext>
            </a:extLst>
          </p:cNvPr>
          <p:cNvSpPr txBox="1"/>
          <p:nvPr/>
        </p:nvSpPr>
        <p:spPr>
          <a:xfrm>
            <a:off x="3637553" y="1369453"/>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42" name="正方形/長方形 41">
            <a:extLst>
              <a:ext uri="{FF2B5EF4-FFF2-40B4-BE49-F238E27FC236}">
                <a16:creationId xmlns:a16="http://schemas.microsoft.com/office/drawing/2014/main" id="{3E8BF0F8-9725-BD61-B85E-54A3F67EF08C}"/>
              </a:ext>
            </a:extLst>
          </p:cNvPr>
          <p:cNvSpPr/>
          <p:nvPr/>
        </p:nvSpPr>
        <p:spPr>
          <a:xfrm>
            <a:off x="380869" y="1131715"/>
            <a:ext cx="861131" cy="353369"/>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43" name="テキスト ボックス 42">
            <a:extLst>
              <a:ext uri="{FF2B5EF4-FFF2-40B4-BE49-F238E27FC236}">
                <a16:creationId xmlns:a16="http://schemas.microsoft.com/office/drawing/2014/main" id="{31E26ADF-7524-0F82-DC6C-9E6154D8B159}"/>
              </a:ext>
            </a:extLst>
          </p:cNvPr>
          <p:cNvSpPr txBox="1"/>
          <p:nvPr/>
        </p:nvSpPr>
        <p:spPr>
          <a:xfrm>
            <a:off x="172399" y="1185288"/>
            <a:ext cx="1178560" cy="246221"/>
          </a:xfrm>
          <a:prstGeom prst="rect">
            <a:avLst/>
          </a:prstGeom>
          <a:noFill/>
        </p:spPr>
        <p:txBody>
          <a:bodyPr wrap="square">
            <a:spAutoFit/>
          </a:bodyPr>
          <a:lstStyle/>
          <a:p>
            <a:pPr algn="ctr"/>
            <a:r>
              <a:rPr kumimoji="1" lang="ja-JP" altLang="en-US" sz="1000" b="1">
                <a:latin typeface="Kozuka Gothic Pro R" panose="020B0400000000000000" pitchFamily="34" charset="-128"/>
                <a:ea typeface="Kozuka Gothic Pro R" panose="020B0400000000000000" pitchFamily="34" charset="-128"/>
              </a:rPr>
              <a:t>ロゴ</a:t>
            </a:r>
            <a:endParaRPr kumimoji="1" lang="ja-JP" altLang="en-US" sz="1000" b="1" dirty="0">
              <a:latin typeface="Kozuka Gothic Pro R" panose="020B0400000000000000" pitchFamily="34" charset="-128"/>
              <a:ea typeface="Kozuka Gothic Pro R" panose="020B0400000000000000" pitchFamily="34" charset="-128"/>
            </a:endParaRPr>
          </a:p>
        </p:txBody>
      </p:sp>
      <p:sp>
        <p:nvSpPr>
          <p:cNvPr id="44" name="テキスト ボックス 43">
            <a:extLst>
              <a:ext uri="{FF2B5EF4-FFF2-40B4-BE49-F238E27FC236}">
                <a16:creationId xmlns:a16="http://schemas.microsoft.com/office/drawing/2014/main" id="{4F8E9A4C-4F78-33A3-BEA2-462C634D90B9}"/>
              </a:ext>
            </a:extLst>
          </p:cNvPr>
          <p:cNvSpPr txBox="1"/>
          <p:nvPr/>
        </p:nvSpPr>
        <p:spPr>
          <a:xfrm>
            <a:off x="358606" y="360563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45" name="テキスト ボックス 44">
            <a:extLst>
              <a:ext uri="{FF2B5EF4-FFF2-40B4-BE49-F238E27FC236}">
                <a16:creationId xmlns:a16="http://schemas.microsoft.com/office/drawing/2014/main" id="{E848F991-33CF-FC8F-2933-59ED4DD9B07F}"/>
              </a:ext>
            </a:extLst>
          </p:cNvPr>
          <p:cNvSpPr txBox="1"/>
          <p:nvPr/>
        </p:nvSpPr>
        <p:spPr>
          <a:xfrm>
            <a:off x="1357203" y="665956"/>
            <a:ext cx="4001105" cy="246221"/>
          </a:xfrm>
          <a:prstGeom prst="rect">
            <a:avLst/>
          </a:prstGeom>
          <a:noFill/>
        </p:spPr>
        <p:txBody>
          <a:bodyPr wrap="square">
            <a:spAutoFit/>
          </a:bodyPr>
          <a:lstStyle/>
          <a:p>
            <a:r>
              <a:rPr lang="en-US" altLang="ja-JP" sz="1000" dirty="0"/>
              <a:t>※</a:t>
            </a:r>
            <a:r>
              <a:rPr lang="ja-JP" altLang="en-US" sz="1000" dirty="0"/>
              <a:t>オーストラリア版と同様に、必要に応じて文章内にLink設定</a:t>
            </a:r>
          </a:p>
        </p:txBody>
      </p:sp>
      <p:sp>
        <p:nvSpPr>
          <p:cNvPr id="47" name="正方形/長方形 46">
            <a:extLst>
              <a:ext uri="{FF2B5EF4-FFF2-40B4-BE49-F238E27FC236}">
                <a16:creationId xmlns:a16="http://schemas.microsoft.com/office/drawing/2014/main" id="{01429EDD-C614-43BA-479C-974E942972C2}"/>
              </a:ext>
            </a:extLst>
          </p:cNvPr>
          <p:cNvSpPr/>
          <p:nvPr/>
        </p:nvSpPr>
        <p:spPr>
          <a:xfrm>
            <a:off x="496910" y="18886330"/>
            <a:ext cx="5742146" cy="2733106"/>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a:extLst>
              <a:ext uri="{FF2B5EF4-FFF2-40B4-BE49-F238E27FC236}">
                <a16:creationId xmlns:a16="http://schemas.microsoft.com/office/drawing/2014/main" id="{2769435B-2BF1-7DB0-4DFE-95156BFD3679}"/>
              </a:ext>
            </a:extLst>
          </p:cNvPr>
          <p:cNvSpPr txBox="1"/>
          <p:nvPr/>
        </p:nvSpPr>
        <p:spPr>
          <a:xfrm>
            <a:off x="403327" y="18633459"/>
            <a:ext cx="4259745" cy="276999"/>
          </a:xfrm>
          <a:prstGeom prst="rect">
            <a:avLst/>
          </a:prstGeom>
          <a:noFill/>
        </p:spPr>
        <p:txBody>
          <a:bodyPr wrap="square" rtlCol="0">
            <a:spAutoFit/>
          </a:bodyPr>
          <a:lstStyle/>
          <a:p>
            <a:r>
              <a:rPr lang="en-US" altLang="ja-JP" sz="1200" b="1" dirty="0"/>
              <a:t>2-1- </a:t>
            </a:r>
            <a:r>
              <a:rPr lang="ja-JP" altLang="en-US" sz="1200" b="1" dirty="0"/>
              <a:t>⑤ 難聴の原因に関するよくある質問</a:t>
            </a:r>
          </a:p>
        </p:txBody>
      </p:sp>
      <p:sp>
        <p:nvSpPr>
          <p:cNvPr id="55" name="テキスト ボックス 54">
            <a:extLst>
              <a:ext uri="{FF2B5EF4-FFF2-40B4-BE49-F238E27FC236}">
                <a16:creationId xmlns:a16="http://schemas.microsoft.com/office/drawing/2014/main" id="{C08370A9-0181-3DF0-975A-EAB7117A5C03}"/>
              </a:ext>
            </a:extLst>
          </p:cNvPr>
          <p:cNvSpPr txBox="1"/>
          <p:nvPr/>
        </p:nvSpPr>
        <p:spPr>
          <a:xfrm>
            <a:off x="496910" y="18984079"/>
            <a:ext cx="5606012" cy="615553"/>
          </a:xfrm>
          <a:prstGeom prst="rect">
            <a:avLst/>
          </a:prstGeom>
          <a:noFill/>
        </p:spPr>
        <p:txBody>
          <a:bodyPr wrap="square">
            <a:spAutoFit/>
          </a:bodyPr>
          <a:lstStyle/>
          <a:p>
            <a:r>
              <a:rPr lang="en-US" altLang="ja-JP" sz="1000" b="1" kern="100" dirty="0">
                <a:latin typeface="+mn-ea"/>
              </a:rPr>
              <a:t> 1.</a:t>
            </a:r>
            <a:r>
              <a:rPr lang="ja-JP" altLang="en-US" sz="1000" b="1" kern="100" dirty="0">
                <a:latin typeface="+mn-ea"/>
              </a:rPr>
              <a:t>難聴の処置をいつ受けるべきですか</a:t>
            </a:r>
            <a:r>
              <a:rPr lang="en-US" altLang="ja-JP" sz="1000" b="1" kern="100" dirty="0">
                <a:latin typeface="+mn-ea"/>
              </a:rPr>
              <a:t>?</a:t>
            </a:r>
          </a:p>
          <a:p>
            <a:r>
              <a:rPr lang="ja-JP" altLang="en-US" sz="800" dirty="0">
                <a:solidFill>
                  <a:srgbClr val="49443D"/>
                </a:solidFill>
                <a:latin typeface="Proxima Nova"/>
              </a:rPr>
              <a:t>難聴の初期兆候について理解し、 症状を認識・把握することが重要です。初動が早ければ早いほど、その処置はより効果的になります。もし聴覚やコミュニケーションに問題があることに気づいたら、すぐに耳鼻咽喉科を受診いただくことをおすすめします。</a:t>
            </a:r>
            <a:endParaRPr lang="ja-JP" altLang="en-US" sz="800" dirty="0"/>
          </a:p>
        </p:txBody>
      </p:sp>
      <p:sp>
        <p:nvSpPr>
          <p:cNvPr id="56" name="テキスト ボックス 55">
            <a:extLst>
              <a:ext uri="{FF2B5EF4-FFF2-40B4-BE49-F238E27FC236}">
                <a16:creationId xmlns:a16="http://schemas.microsoft.com/office/drawing/2014/main" id="{AD0F5CDD-ABA6-226C-0864-1585F8F1070E}"/>
              </a:ext>
            </a:extLst>
          </p:cNvPr>
          <p:cNvSpPr txBox="1"/>
          <p:nvPr/>
        </p:nvSpPr>
        <p:spPr>
          <a:xfrm>
            <a:off x="521556" y="19649776"/>
            <a:ext cx="5648562" cy="615553"/>
          </a:xfrm>
          <a:prstGeom prst="rect">
            <a:avLst/>
          </a:prstGeom>
          <a:noFill/>
        </p:spPr>
        <p:txBody>
          <a:bodyPr wrap="square">
            <a:spAutoFit/>
          </a:bodyPr>
          <a:lstStyle/>
          <a:p>
            <a:r>
              <a:rPr lang="en-US" altLang="ja-JP" sz="1000" b="1" kern="100" dirty="0">
                <a:latin typeface="+mn-ea"/>
              </a:rPr>
              <a:t>2.</a:t>
            </a:r>
            <a:r>
              <a:rPr lang="ja-JP" altLang="en-US" sz="1000" b="1" kern="100" dirty="0">
                <a:latin typeface="+mn-ea"/>
              </a:rPr>
              <a:t>私の難聴はどの程度深刻ですか</a:t>
            </a:r>
            <a:r>
              <a:rPr lang="en-US" altLang="ja-JP" sz="1000" b="1" kern="100" dirty="0">
                <a:latin typeface="+mn-ea"/>
              </a:rPr>
              <a:t>?</a:t>
            </a:r>
          </a:p>
          <a:p>
            <a:r>
              <a:rPr lang="ja-JP" altLang="en-US" sz="800" dirty="0">
                <a:solidFill>
                  <a:srgbClr val="49443D"/>
                </a:solidFill>
                <a:latin typeface="Proxima Nova"/>
              </a:rPr>
              <a:t>一部の種類の難聴は徐々に進行するため、自分では気づかない場合があります。多くの場合、本人が目立った問題を認識する前に、家族が問題に気づきます。最も一般的なタイプの難聴である感音性難聴は、時間の経過とともに悪化する可能性があります。</a:t>
            </a:r>
            <a:r>
              <a:rPr lang="ja-JP" altLang="en-US" sz="800" dirty="0">
                <a:solidFill>
                  <a:srgbClr val="FF0000"/>
                </a:solidFill>
                <a:latin typeface="Proxima Nova"/>
              </a:rPr>
              <a:t>一方で多くの</a:t>
            </a:r>
            <a:r>
              <a:rPr lang="ja-JP" altLang="en-US" sz="800" dirty="0">
                <a:solidFill>
                  <a:srgbClr val="49443D"/>
                </a:solidFill>
                <a:latin typeface="Proxima Nova"/>
              </a:rPr>
              <a:t>場合、</a:t>
            </a:r>
            <a:r>
              <a:rPr lang="ja-JP" altLang="en-US" sz="800" dirty="0">
                <a:solidFill>
                  <a:srgbClr val="FF0000"/>
                </a:solidFill>
                <a:latin typeface="Proxima Nova"/>
              </a:rPr>
              <a:t>一定のところで</a:t>
            </a:r>
            <a:r>
              <a:rPr lang="ja-JP" altLang="en-US" sz="800" dirty="0">
                <a:solidFill>
                  <a:srgbClr val="49443D"/>
                </a:solidFill>
                <a:latin typeface="Proxima Nova"/>
              </a:rPr>
              <a:t>悪化の進行は止まり、その後は限定的な劣化が発生します。</a:t>
            </a:r>
            <a:endParaRPr lang="ja-JP" altLang="en-US" sz="800" dirty="0"/>
          </a:p>
        </p:txBody>
      </p:sp>
      <p:sp>
        <p:nvSpPr>
          <p:cNvPr id="57" name="テキスト ボックス 56">
            <a:extLst>
              <a:ext uri="{FF2B5EF4-FFF2-40B4-BE49-F238E27FC236}">
                <a16:creationId xmlns:a16="http://schemas.microsoft.com/office/drawing/2014/main" id="{FEFB9035-5EEF-3136-81A7-C9598E75B61F}"/>
              </a:ext>
            </a:extLst>
          </p:cNvPr>
          <p:cNvSpPr txBox="1"/>
          <p:nvPr/>
        </p:nvSpPr>
        <p:spPr>
          <a:xfrm>
            <a:off x="464668" y="20265329"/>
            <a:ext cx="5648562" cy="615553"/>
          </a:xfrm>
          <a:prstGeom prst="rect">
            <a:avLst/>
          </a:prstGeom>
          <a:noFill/>
        </p:spPr>
        <p:txBody>
          <a:bodyPr wrap="square">
            <a:spAutoFit/>
          </a:bodyPr>
          <a:lstStyle/>
          <a:p>
            <a:r>
              <a:rPr lang="en-US" altLang="ja-JP" sz="1000" b="1" kern="100" dirty="0">
                <a:latin typeface="+mn-ea"/>
              </a:rPr>
              <a:t> 3.</a:t>
            </a:r>
            <a:r>
              <a:rPr lang="ja-JP" altLang="en-US" sz="1000" b="1" kern="100" dirty="0">
                <a:latin typeface="+mn-ea"/>
              </a:rPr>
              <a:t>片耳の突発性難聴の原因は何ですか</a:t>
            </a:r>
            <a:r>
              <a:rPr lang="en-US" altLang="ja-JP" sz="1000" b="1" kern="100" dirty="0">
                <a:latin typeface="+mn-ea"/>
              </a:rPr>
              <a:t>?</a:t>
            </a:r>
          </a:p>
          <a:p>
            <a:r>
              <a:rPr lang="ja-JP" altLang="en-US" sz="800" dirty="0">
                <a:solidFill>
                  <a:srgbClr val="49443D"/>
                </a:solidFill>
                <a:latin typeface="Proxima Nova"/>
              </a:rPr>
              <a:t>医療上の緊急事態とみなされますので、すぐに医師の診察を受ける必要があります。急速な聴力損失 </a:t>
            </a:r>
            <a:r>
              <a:rPr lang="en-US" altLang="ja-JP" sz="800" dirty="0">
                <a:solidFill>
                  <a:srgbClr val="49443D"/>
                </a:solidFill>
                <a:latin typeface="Proxima Nova"/>
              </a:rPr>
              <a:t>(</a:t>
            </a:r>
            <a:r>
              <a:rPr lang="ja-JP" altLang="en-US" sz="800" dirty="0">
                <a:solidFill>
                  <a:srgbClr val="49443D"/>
                </a:solidFill>
                <a:latin typeface="Proxima Nova"/>
              </a:rPr>
              <a:t>通常は片耳</a:t>
            </a:r>
            <a:r>
              <a:rPr lang="en-US" altLang="ja-JP" sz="800" dirty="0">
                <a:solidFill>
                  <a:srgbClr val="49443D"/>
                </a:solidFill>
                <a:latin typeface="Proxima Nova"/>
              </a:rPr>
              <a:t>) </a:t>
            </a:r>
            <a:r>
              <a:rPr lang="ja-JP" altLang="en-US" sz="800" dirty="0">
                <a:solidFill>
                  <a:srgbClr val="49443D"/>
                </a:solidFill>
                <a:latin typeface="Proxima Nova"/>
              </a:rPr>
              <a:t>は、突発性感音性難聴によって引き起こされる場合があります。通常、一度または数日かけて起こりますが、原因は不明です。</a:t>
            </a:r>
            <a:endParaRPr lang="ja-JP" altLang="en-US" sz="800" dirty="0"/>
          </a:p>
        </p:txBody>
      </p:sp>
      <p:sp>
        <p:nvSpPr>
          <p:cNvPr id="58" name="テキスト ボックス 57">
            <a:extLst>
              <a:ext uri="{FF2B5EF4-FFF2-40B4-BE49-F238E27FC236}">
                <a16:creationId xmlns:a16="http://schemas.microsoft.com/office/drawing/2014/main" id="{62363CEA-4701-C04D-1B4C-8E8F892063E2}"/>
              </a:ext>
            </a:extLst>
          </p:cNvPr>
          <p:cNvSpPr txBox="1"/>
          <p:nvPr/>
        </p:nvSpPr>
        <p:spPr>
          <a:xfrm>
            <a:off x="464668" y="20880771"/>
            <a:ext cx="5648562" cy="738664"/>
          </a:xfrm>
          <a:prstGeom prst="rect">
            <a:avLst/>
          </a:prstGeom>
          <a:noFill/>
        </p:spPr>
        <p:txBody>
          <a:bodyPr wrap="square">
            <a:spAutoFit/>
          </a:bodyPr>
          <a:lstStyle/>
          <a:p>
            <a:r>
              <a:rPr lang="en-US" altLang="ja-JP" sz="1000" b="1" kern="100" dirty="0">
                <a:latin typeface="+mn-ea"/>
              </a:rPr>
              <a:t> 4.</a:t>
            </a:r>
            <a:r>
              <a:rPr lang="ja-JP" altLang="en-US" sz="1000" b="1" kern="100" dirty="0">
                <a:latin typeface="+mn-ea"/>
              </a:rPr>
              <a:t>難聴の原因となるウイルスや病気にはどのようなものがありますか</a:t>
            </a:r>
            <a:r>
              <a:rPr lang="en-US" altLang="ja-JP" sz="1000" b="1" kern="100" dirty="0">
                <a:latin typeface="+mn-ea"/>
              </a:rPr>
              <a:t>?</a:t>
            </a:r>
          </a:p>
          <a:p>
            <a:r>
              <a:rPr lang="ja-JP" altLang="en-US" sz="800" dirty="0">
                <a:solidFill>
                  <a:srgbClr val="49443D"/>
                </a:solidFill>
                <a:latin typeface="Proxima Nova"/>
              </a:rPr>
              <a:t>麻疹、髄膜炎、その他の病気は永久的な難聴を引き起こす可能性があります。特定のウイルス感染は内耳に直接損傷を与え、突発性感音性難聴を引き起こす可能性があります。これらには、麻疹、風疹（風疹）、</a:t>
            </a:r>
            <a:r>
              <a:rPr lang="en-US" altLang="ja-JP" sz="800" dirty="0">
                <a:solidFill>
                  <a:srgbClr val="49443D"/>
                </a:solidFill>
                <a:latin typeface="Proxima Nova"/>
              </a:rPr>
              <a:t>HIV</a:t>
            </a:r>
            <a:r>
              <a:rPr lang="ja-JP" altLang="en-US" sz="800" dirty="0">
                <a:solidFill>
                  <a:srgbClr val="49443D"/>
                </a:solidFill>
                <a:latin typeface="Proxima Nova"/>
              </a:rPr>
              <a:t>、西ナイルウイルス、リンパ球性脈絡髄膜炎ウイルス、おたふく風邪が含まれます。この種の難聴は、片耳または両耳で発生する可能性があります。</a:t>
            </a:r>
            <a:endParaRPr lang="ja-JP" altLang="en-US" sz="800" dirty="0"/>
          </a:p>
        </p:txBody>
      </p:sp>
      <p:sp>
        <p:nvSpPr>
          <p:cNvPr id="59" name="テキスト ボックス 58">
            <a:extLst>
              <a:ext uri="{FF2B5EF4-FFF2-40B4-BE49-F238E27FC236}">
                <a16:creationId xmlns:a16="http://schemas.microsoft.com/office/drawing/2014/main" id="{3D46FF47-4C26-49F6-6DD7-93445DDCFBED}"/>
              </a:ext>
            </a:extLst>
          </p:cNvPr>
          <p:cNvSpPr txBox="1"/>
          <p:nvPr/>
        </p:nvSpPr>
        <p:spPr>
          <a:xfrm>
            <a:off x="464669" y="16828932"/>
            <a:ext cx="4259745" cy="276999"/>
          </a:xfrm>
          <a:prstGeom prst="rect">
            <a:avLst/>
          </a:prstGeom>
          <a:noFill/>
        </p:spPr>
        <p:txBody>
          <a:bodyPr wrap="square" rtlCol="0">
            <a:spAutoFit/>
          </a:bodyPr>
          <a:lstStyle/>
          <a:p>
            <a:r>
              <a:rPr lang="ja-JP" altLang="en-US" sz="1200" b="1" dirty="0">
                <a:solidFill>
                  <a:srgbClr val="0070C0"/>
                </a:solidFill>
              </a:rPr>
              <a:t>●難聴に対処するためのオプション</a:t>
            </a:r>
          </a:p>
        </p:txBody>
      </p:sp>
      <p:sp>
        <p:nvSpPr>
          <p:cNvPr id="60" name="テキスト ボックス 59">
            <a:extLst>
              <a:ext uri="{FF2B5EF4-FFF2-40B4-BE49-F238E27FC236}">
                <a16:creationId xmlns:a16="http://schemas.microsoft.com/office/drawing/2014/main" id="{64447008-C990-C035-36B0-035FA9DFFC35}"/>
              </a:ext>
            </a:extLst>
          </p:cNvPr>
          <p:cNvSpPr txBox="1"/>
          <p:nvPr/>
        </p:nvSpPr>
        <p:spPr>
          <a:xfrm>
            <a:off x="2143862" y="17055061"/>
            <a:ext cx="4150814" cy="954107"/>
          </a:xfrm>
          <a:prstGeom prst="rect">
            <a:avLst/>
          </a:prstGeom>
          <a:noFill/>
        </p:spPr>
        <p:txBody>
          <a:bodyPr wrap="square" rtlCol="0">
            <a:spAutoFit/>
          </a:bodyPr>
          <a:lstStyle/>
          <a:p>
            <a:r>
              <a:rPr kumimoji="1" lang="ja-JP" altLang="en-US" sz="800" dirty="0"/>
              <a:t>幸いなことに、難聴の原因に関係なく対処できる方法がいくつかあります。</a:t>
            </a:r>
            <a:r>
              <a:rPr kumimoji="1" lang="ja-JP" altLang="en-US" sz="800" dirty="0">
                <a:solidFill>
                  <a:srgbClr val="FF0000"/>
                </a:solidFill>
              </a:rPr>
              <a:t>どのような方法が適切かを考えるために、まず聴こえについてのお困りごとについて詳しくお話しを伺います。</a:t>
            </a:r>
            <a:r>
              <a:rPr kumimoji="1" lang="ja-JP" altLang="en-US" sz="800" dirty="0"/>
              <a:t>難聴にはさまざまな原因と対処法が考えられますが、多くの場合は補聴器で補助することができます。新日本補聴器グループの販売店では、聴力測定の完了後、聴覚ケアの専門家が最適な選択肢について説明します。まずは補聴器が必要か、お近くの耳鼻咽喉科を受診することをおすすめします。</a:t>
            </a:r>
            <a:endParaRPr kumimoji="1" lang="en-US" altLang="ja-JP" sz="800" dirty="0"/>
          </a:p>
          <a:p>
            <a:endParaRPr kumimoji="1" lang="en-US" altLang="ja-JP" sz="800" dirty="0">
              <a:highlight>
                <a:srgbClr val="FF0000"/>
              </a:highlight>
            </a:endParaRPr>
          </a:p>
        </p:txBody>
      </p:sp>
      <p:sp>
        <p:nvSpPr>
          <p:cNvPr id="61" name="テキスト ボックス 60">
            <a:extLst>
              <a:ext uri="{FF2B5EF4-FFF2-40B4-BE49-F238E27FC236}">
                <a16:creationId xmlns:a16="http://schemas.microsoft.com/office/drawing/2014/main" id="{11C709B2-1AD4-255F-B855-F88BA9B75426}"/>
              </a:ext>
            </a:extLst>
          </p:cNvPr>
          <p:cNvSpPr txBox="1"/>
          <p:nvPr/>
        </p:nvSpPr>
        <p:spPr>
          <a:xfrm>
            <a:off x="5101662" y="17859649"/>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rPr>
              <a:t>→予約画面へ移動</a:t>
            </a:r>
          </a:p>
        </p:txBody>
      </p:sp>
      <p:sp>
        <p:nvSpPr>
          <p:cNvPr id="62" name="正方形/長方形 61">
            <a:extLst>
              <a:ext uri="{FF2B5EF4-FFF2-40B4-BE49-F238E27FC236}">
                <a16:creationId xmlns:a16="http://schemas.microsoft.com/office/drawing/2014/main" id="{038DC315-6504-E6A7-E936-6EA099D6A000}"/>
              </a:ext>
            </a:extLst>
          </p:cNvPr>
          <p:cNvSpPr/>
          <p:nvPr/>
        </p:nvSpPr>
        <p:spPr>
          <a:xfrm>
            <a:off x="517314" y="17055060"/>
            <a:ext cx="1672268" cy="99365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endParaRPr>
          </a:p>
        </p:txBody>
      </p:sp>
      <p:sp>
        <p:nvSpPr>
          <p:cNvPr id="63" name="テキスト ボックス 62">
            <a:extLst>
              <a:ext uri="{FF2B5EF4-FFF2-40B4-BE49-F238E27FC236}">
                <a16:creationId xmlns:a16="http://schemas.microsoft.com/office/drawing/2014/main" id="{51BF10DE-9E47-42FA-C31B-4C19F3E897DF}"/>
              </a:ext>
            </a:extLst>
          </p:cNvPr>
          <p:cNvSpPr txBox="1"/>
          <p:nvPr/>
        </p:nvSpPr>
        <p:spPr>
          <a:xfrm>
            <a:off x="792395" y="17443303"/>
            <a:ext cx="1178560" cy="246221"/>
          </a:xfrm>
          <a:prstGeom prst="rect">
            <a:avLst/>
          </a:prstGeom>
          <a:noFill/>
        </p:spPr>
        <p:txBody>
          <a:bodyPr wrap="square">
            <a:spAutoFit/>
          </a:bodyPr>
          <a:lstStyle/>
          <a:p>
            <a:pPr algn="ctr"/>
            <a:r>
              <a:rPr kumimoji="1" lang="ja-JP" altLang="en-US" sz="1000" b="1" dirty="0"/>
              <a:t>イメージ画像</a:t>
            </a:r>
          </a:p>
        </p:txBody>
      </p:sp>
      <p:sp>
        <p:nvSpPr>
          <p:cNvPr id="9216" name="テキスト ボックス 9215">
            <a:extLst>
              <a:ext uri="{FF2B5EF4-FFF2-40B4-BE49-F238E27FC236}">
                <a16:creationId xmlns:a16="http://schemas.microsoft.com/office/drawing/2014/main" id="{8C141A8F-0CCD-D7A8-4200-9185DE9FE1E7}"/>
              </a:ext>
            </a:extLst>
          </p:cNvPr>
          <p:cNvSpPr txBox="1"/>
          <p:nvPr/>
        </p:nvSpPr>
        <p:spPr>
          <a:xfrm>
            <a:off x="517314" y="21823078"/>
            <a:ext cx="4034468" cy="338554"/>
          </a:xfrm>
          <a:prstGeom prst="rect">
            <a:avLst/>
          </a:prstGeom>
          <a:noFill/>
        </p:spPr>
        <p:txBody>
          <a:bodyPr wrap="square" rtlCol="0">
            <a:spAutoFit/>
          </a:bodyPr>
          <a:lstStyle/>
          <a:p>
            <a:r>
              <a:rPr kumimoji="1" lang="zh-TW" altLang="en-US" sz="800" dirty="0"/>
              <a:t>情報源</a:t>
            </a:r>
            <a:endParaRPr kumimoji="1" lang="en-US" altLang="zh-TW" sz="800" dirty="0"/>
          </a:p>
          <a:p>
            <a:r>
              <a:rPr kumimoji="1" lang="zh-TW" altLang="en-US" sz="800" dirty="0"/>
              <a:t> </a:t>
            </a:r>
            <a:r>
              <a:rPr kumimoji="1" lang="en-US" altLang="zh-TW" sz="800" dirty="0"/>
              <a:t>1. https://www.babyhearing.org/genetic-hearing-loss-faq</a:t>
            </a:r>
            <a:endParaRPr kumimoji="1" lang="ja-JP" altLang="en-US" sz="800" dirty="0"/>
          </a:p>
        </p:txBody>
      </p:sp>
      <p:sp>
        <p:nvSpPr>
          <p:cNvPr id="6" name="テキスト ボックス 5">
            <a:extLst>
              <a:ext uri="{FF2B5EF4-FFF2-40B4-BE49-F238E27FC236}">
                <a16:creationId xmlns:a16="http://schemas.microsoft.com/office/drawing/2014/main" id="{E219A882-C5A1-BEE4-AC7F-8F3DFA4C9607}"/>
              </a:ext>
            </a:extLst>
          </p:cNvPr>
          <p:cNvSpPr txBox="1"/>
          <p:nvPr/>
        </p:nvSpPr>
        <p:spPr>
          <a:xfrm>
            <a:off x="3170430" y="21955125"/>
            <a:ext cx="3258946" cy="215444"/>
          </a:xfrm>
          <a:prstGeom prst="rect">
            <a:avLst/>
          </a:prstGeom>
          <a:noFill/>
        </p:spPr>
        <p:txBody>
          <a:bodyPr wrap="square" rtlCol="0">
            <a:spAutoFit/>
          </a:bodyPr>
          <a:lstStyle/>
          <a:p>
            <a:r>
              <a:rPr lang="ja-JP" altLang="en-US" sz="800" dirty="0">
                <a:solidFill>
                  <a:srgbClr val="FF0000"/>
                </a:solidFill>
                <a:hlinkClick r:id="rId6">
                  <a:extLst>
                    <a:ext uri="{A12FA001-AC4F-418D-AE19-62706E023703}">
                      <ahyp:hlinkClr xmlns:ahyp="http://schemas.microsoft.com/office/drawing/2018/hyperlinkcolor" val="tx"/>
                    </a:ext>
                  </a:extLst>
                </a:hlinkClick>
              </a:rPr>
              <a:t>小児難聴 </a:t>
            </a:r>
            <a:r>
              <a:rPr lang="en-US" altLang="ja-JP" sz="800" dirty="0">
                <a:solidFill>
                  <a:srgbClr val="FF0000"/>
                </a:solidFill>
                <a:hlinkClick r:id="rId6">
                  <a:extLst>
                    <a:ext uri="{A12FA001-AC4F-418D-AE19-62706E023703}">
                      <ahyp:hlinkClr xmlns:ahyp="http://schemas.microsoft.com/office/drawing/2018/hyperlinkcolor" val="tx"/>
                    </a:ext>
                  </a:extLst>
                </a:hlinkClick>
              </a:rPr>
              <a:t>| </a:t>
            </a:r>
            <a:r>
              <a:rPr lang="ja-JP" altLang="en-US" sz="800" dirty="0">
                <a:solidFill>
                  <a:srgbClr val="FF0000"/>
                </a:solidFill>
                <a:hlinkClick r:id="rId6">
                  <a:extLst>
                    <a:ext uri="{A12FA001-AC4F-418D-AE19-62706E023703}">
                      <ahyp:hlinkClr xmlns:ahyp="http://schemas.microsoft.com/office/drawing/2018/hyperlinkcolor" val="tx"/>
                    </a:ext>
                  </a:extLst>
                </a:hlinkClick>
              </a:rPr>
              <a:t>国立成育医療研究センター </a:t>
            </a:r>
            <a:r>
              <a:rPr lang="en-US" altLang="ja-JP" sz="800" dirty="0">
                <a:solidFill>
                  <a:srgbClr val="FF0000"/>
                </a:solidFill>
                <a:hlinkClick r:id="rId6">
                  <a:extLst>
                    <a:ext uri="{A12FA001-AC4F-418D-AE19-62706E023703}">
                      <ahyp:hlinkClr xmlns:ahyp="http://schemas.microsoft.com/office/drawing/2018/hyperlinkcolor" val="tx"/>
                    </a:ext>
                  </a:extLst>
                </a:hlinkClick>
              </a:rPr>
              <a:t>(ncchd.go.jp)</a:t>
            </a:r>
            <a:endParaRPr kumimoji="1" lang="ja-JP" altLang="en-US" sz="800" dirty="0">
              <a:solidFill>
                <a:srgbClr val="FF0000"/>
              </a:solidFill>
            </a:endParaRPr>
          </a:p>
        </p:txBody>
      </p:sp>
      <p:sp>
        <p:nvSpPr>
          <p:cNvPr id="7" name="テキスト ボックス 6">
            <a:extLst>
              <a:ext uri="{FF2B5EF4-FFF2-40B4-BE49-F238E27FC236}">
                <a16:creationId xmlns:a16="http://schemas.microsoft.com/office/drawing/2014/main" id="{411ECEFA-8670-3569-6862-B6CCD64CEA9A}"/>
              </a:ext>
            </a:extLst>
          </p:cNvPr>
          <p:cNvSpPr txBox="1"/>
          <p:nvPr/>
        </p:nvSpPr>
        <p:spPr>
          <a:xfrm>
            <a:off x="354690" y="4745626"/>
            <a:ext cx="2176044" cy="830997"/>
          </a:xfrm>
          <a:prstGeom prst="rect">
            <a:avLst/>
          </a:prstGeom>
          <a:noFill/>
        </p:spPr>
        <p:txBody>
          <a:bodyPr wrap="square">
            <a:spAutoFit/>
          </a:bodyPr>
          <a:lstStyle/>
          <a:p>
            <a:r>
              <a:rPr lang="ja-JP" altLang="en-US" sz="800" b="1" dirty="0">
                <a:solidFill>
                  <a:srgbClr val="FF0000"/>
                </a:solidFill>
              </a:rPr>
              <a:t>感音性難聴 </a:t>
            </a:r>
            <a:endParaRPr lang="en-US" altLang="ja-JP" sz="800" b="1" dirty="0">
              <a:solidFill>
                <a:srgbClr val="FF0000"/>
              </a:solidFill>
            </a:endParaRPr>
          </a:p>
          <a:p>
            <a:r>
              <a:rPr lang="ja-JP" altLang="en-US" sz="800" dirty="0">
                <a:solidFill>
                  <a:srgbClr val="FF0000"/>
                </a:solidFill>
              </a:rPr>
              <a:t>内耳や聴覚神経の損傷に起因します。感音難聴では、音信号の正しい伝達が妨げられます。過度な騒音、病気などがあげられますが、加齢も原因の一つです。多くの場合、このタイプの難聴は補聴器で対処できます。 </a:t>
            </a:r>
            <a:endParaRPr lang="en-US" altLang="ja-JP" sz="800" dirty="0">
              <a:solidFill>
                <a:srgbClr val="FF0000"/>
              </a:solidFill>
            </a:endParaRPr>
          </a:p>
        </p:txBody>
      </p:sp>
      <p:sp>
        <p:nvSpPr>
          <p:cNvPr id="9" name="テキスト ボックス 8">
            <a:extLst>
              <a:ext uri="{FF2B5EF4-FFF2-40B4-BE49-F238E27FC236}">
                <a16:creationId xmlns:a16="http://schemas.microsoft.com/office/drawing/2014/main" id="{31077AA4-552F-AD79-8460-00873DA70D90}"/>
              </a:ext>
            </a:extLst>
          </p:cNvPr>
          <p:cNvSpPr txBox="1"/>
          <p:nvPr/>
        </p:nvSpPr>
        <p:spPr>
          <a:xfrm>
            <a:off x="2398760" y="4745626"/>
            <a:ext cx="2105008" cy="1200329"/>
          </a:xfrm>
          <a:prstGeom prst="rect">
            <a:avLst/>
          </a:prstGeom>
          <a:noFill/>
        </p:spPr>
        <p:txBody>
          <a:bodyPr wrap="square">
            <a:spAutoFit/>
          </a:bodyPr>
          <a:lstStyle/>
          <a:p>
            <a:r>
              <a:rPr lang="ja-JP" altLang="en-US" sz="800" b="1" dirty="0">
                <a:solidFill>
                  <a:srgbClr val="FF0000"/>
                </a:solidFill>
              </a:rPr>
              <a:t>伝音性難聴</a:t>
            </a:r>
            <a:endParaRPr lang="en-US" altLang="ja-JP" sz="800" b="1" dirty="0">
              <a:solidFill>
                <a:srgbClr val="FF0000"/>
              </a:solidFill>
            </a:endParaRPr>
          </a:p>
          <a:p>
            <a:r>
              <a:rPr lang="ja-JP" altLang="en-US" sz="800" dirty="0">
                <a:solidFill>
                  <a:srgbClr val="FF0000"/>
                </a:solidFill>
              </a:rPr>
              <a:t>このタイプは、</a:t>
            </a:r>
            <a:r>
              <a:rPr lang="ja-JP" altLang="en-US" sz="800" dirty="0">
                <a:solidFill>
                  <a:srgbClr val="FF0000"/>
                </a:solidFill>
                <a:latin typeface="Soho Gothic W01 Regular"/>
              </a:rPr>
              <a:t>音を伝える部分（外耳と内耳）に原因があり、内耳へ音を届けることが妨げられます。</a:t>
            </a:r>
            <a:r>
              <a:rPr lang="ja-JP" altLang="en-US" sz="800" dirty="0">
                <a:solidFill>
                  <a:srgbClr val="FF0000"/>
                </a:solidFill>
              </a:rPr>
              <a:t>耳垢が詰まって鼓膜に音が伝わらないなど、外耳道の何らかの障害によって引き起こされることもあります。このタイプの難聴は医療的な処置で対処します。また補聴器によって対処できる場合もあります。</a:t>
            </a:r>
            <a:endParaRPr lang="en-US" altLang="ja-JP" sz="800" dirty="0">
              <a:solidFill>
                <a:srgbClr val="FF0000"/>
              </a:solidFill>
            </a:endParaRPr>
          </a:p>
        </p:txBody>
      </p:sp>
      <p:sp>
        <p:nvSpPr>
          <p:cNvPr id="21" name="テキスト ボックス 20">
            <a:extLst>
              <a:ext uri="{FF2B5EF4-FFF2-40B4-BE49-F238E27FC236}">
                <a16:creationId xmlns:a16="http://schemas.microsoft.com/office/drawing/2014/main" id="{20B071F0-5CFB-2F58-E7A7-B2CFC768E980}"/>
              </a:ext>
            </a:extLst>
          </p:cNvPr>
          <p:cNvSpPr txBox="1"/>
          <p:nvPr/>
        </p:nvSpPr>
        <p:spPr>
          <a:xfrm>
            <a:off x="4338760" y="4747149"/>
            <a:ext cx="2027339" cy="707886"/>
          </a:xfrm>
          <a:prstGeom prst="rect">
            <a:avLst/>
          </a:prstGeom>
          <a:noFill/>
        </p:spPr>
        <p:txBody>
          <a:bodyPr wrap="square">
            <a:spAutoFit/>
          </a:bodyPr>
          <a:lstStyle/>
          <a:p>
            <a:r>
              <a:rPr lang="ja-JP" altLang="en-US" sz="800" b="1" dirty="0">
                <a:solidFill>
                  <a:srgbClr val="FF0000"/>
                </a:solidFill>
              </a:rPr>
              <a:t>混合性難聴 </a:t>
            </a:r>
            <a:endParaRPr lang="en-US" altLang="ja-JP" sz="800" b="1" dirty="0">
              <a:solidFill>
                <a:srgbClr val="FF0000"/>
              </a:solidFill>
            </a:endParaRPr>
          </a:p>
          <a:p>
            <a:r>
              <a:rPr lang="ja-JP" altLang="en-US" sz="800" dirty="0">
                <a:solidFill>
                  <a:srgbClr val="FF0000"/>
                </a:solidFill>
              </a:rPr>
              <a:t>混合性難聴は、感音難聴と伝音難聴の両方の側面が存在する場合です。</a:t>
            </a:r>
            <a:r>
              <a:rPr lang="ja-JP" altLang="en-US" sz="800" dirty="0">
                <a:solidFill>
                  <a:srgbClr val="FF0000"/>
                </a:solidFill>
                <a:latin typeface="Soho Gothic W01 Regular"/>
              </a:rPr>
              <a:t>どちらの部分の原因が大きいかにより、その症状は人によってさまざまに異なります。</a:t>
            </a:r>
            <a:endParaRPr lang="ja-JP" altLang="en-US" sz="800" dirty="0">
              <a:solidFill>
                <a:srgbClr val="FF0000"/>
              </a:solidFill>
            </a:endParaRPr>
          </a:p>
        </p:txBody>
      </p:sp>
    </p:spTree>
    <p:extLst>
      <p:ext uri="{BB962C8B-B14F-4D97-AF65-F5344CB8AC3E}">
        <p14:creationId xmlns:p14="http://schemas.microsoft.com/office/powerpoint/2010/main" val="3509641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99C54215-E2E4-6B18-FA22-F24089527711}"/>
              </a:ext>
            </a:extLst>
          </p:cNvPr>
          <p:cNvSpPr/>
          <p:nvPr/>
        </p:nvSpPr>
        <p:spPr>
          <a:xfrm>
            <a:off x="258273" y="12083740"/>
            <a:ext cx="6365378" cy="2382860"/>
          </a:xfrm>
          <a:prstGeom prst="rect">
            <a:avLst/>
          </a:prstGeom>
          <a:solidFill>
            <a:srgbClr val="E0DAD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F677AA99-F6AC-3847-F2B4-6249C54F81FB}"/>
              </a:ext>
            </a:extLst>
          </p:cNvPr>
          <p:cNvSpPr txBox="1"/>
          <p:nvPr/>
        </p:nvSpPr>
        <p:spPr>
          <a:xfrm>
            <a:off x="524217" y="4147399"/>
            <a:ext cx="4259745" cy="276999"/>
          </a:xfrm>
          <a:prstGeom prst="rect">
            <a:avLst/>
          </a:prstGeom>
          <a:noFill/>
        </p:spPr>
        <p:txBody>
          <a:bodyPr wrap="square" rtlCol="0">
            <a:spAutoFit/>
          </a:bodyPr>
          <a:lstStyle/>
          <a:p>
            <a:r>
              <a:rPr lang="en-US" altLang="ja-JP" sz="1200" b="1" dirty="0"/>
              <a:t>2-2- </a:t>
            </a:r>
            <a:r>
              <a:rPr lang="ja-JP" altLang="en-US" sz="1200" b="1" dirty="0"/>
              <a:t>① 難聴の程度を比較する</a:t>
            </a:r>
          </a:p>
        </p:txBody>
      </p:sp>
      <p:sp>
        <p:nvSpPr>
          <p:cNvPr id="13" name="テキスト ボックス 12">
            <a:extLst>
              <a:ext uri="{FF2B5EF4-FFF2-40B4-BE49-F238E27FC236}">
                <a16:creationId xmlns:a16="http://schemas.microsoft.com/office/drawing/2014/main" id="{877C2C2E-7E20-B237-325E-8BF74092D736}"/>
              </a:ext>
            </a:extLst>
          </p:cNvPr>
          <p:cNvSpPr txBox="1"/>
          <p:nvPr/>
        </p:nvSpPr>
        <p:spPr>
          <a:xfrm>
            <a:off x="442695" y="4403653"/>
            <a:ext cx="5794201" cy="954107"/>
          </a:xfrm>
          <a:prstGeom prst="rect">
            <a:avLst/>
          </a:prstGeom>
          <a:noFill/>
        </p:spPr>
        <p:txBody>
          <a:bodyPr wrap="square" rtlCol="0">
            <a:spAutoFit/>
          </a:bodyPr>
          <a:lstStyle/>
          <a:p>
            <a:r>
              <a:rPr kumimoji="1" lang="ja-JP" altLang="en-US" sz="800" dirty="0"/>
              <a:t>難聴の重症度は通常、次の </a:t>
            </a:r>
            <a:r>
              <a:rPr kumimoji="1" lang="en-US" altLang="ja-JP" sz="800" dirty="0"/>
              <a:t>2 </a:t>
            </a:r>
            <a:r>
              <a:rPr kumimoji="1" lang="ja-JP" altLang="en-US" sz="800" dirty="0"/>
              <a:t>つの方法で測定されます。</a:t>
            </a:r>
            <a:endParaRPr kumimoji="1" lang="en-US" altLang="ja-JP" sz="800" dirty="0"/>
          </a:p>
          <a:p>
            <a:endParaRPr kumimoji="1" lang="en-US" altLang="ja-JP" sz="800" dirty="0"/>
          </a:p>
          <a:p>
            <a:r>
              <a:rPr kumimoji="1" lang="en-US" altLang="ja-JP" sz="800" b="1" dirty="0"/>
              <a:t>1.</a:t>
            </a:r>
            <a:r>
              <a:rPr kumimoji="1" lang="ja-JP" altLang="en-US" sz="800" b="1" dirty="0"/>
              <a:t>ラウドネス</a:t>
            </a:r>
            <a:r>
              <a:rPr kumimoji="1" lang="en-US" altLang="ja-JP" sz="800" b="1" dirty="0"/>
              <a:t>: </a:t>
            </a:r>
            <a:r>
              <a:rPr kumimoji="1" lang="ja-JP" altLang="en-US" sz="800" b="1" dirty="0"/>
              <a:t>音が聞こえるためにはどのくらいの大きさが必要ですか</a:t>
            </a:r>
            <a:r>
              <a:rPr kumimoji="1" lang="en-US" altLang="ja-JP" sz="800" b="1" dirty="0"/>
              <a:t>? </a:t>
            </a:r>
          </a:p>
          <a:p>
            <a:r>
              <a:rPr kumimoji="1" lang="en-US" altLang="ja-JP" sz="800" b="1" dirty="0"/>
              <a:t>2.</a:t>
            </a:r>
            <a:r>
              <a:rPr kumimoji="1" lang="ja-JP" altLang="en-US" sz="800" b="1" dirty="0"/>
              <a:t>ピッチ</a:t>
            </a:r>
            <a:r>
              <a:rPr kumimoji="1" lang="en-US" altLang="ja-JP" sz="800" b="1" dirty="0"/>
              <a:t>: </a:t>
            </a:r>
            <a:r>
              <a:rPr kumimoji="1" lang="ja-JP" altLang="en-US" sz="800" b="1" dirty="0"/>
              <a:t>どの周波数が聞き取りにくいですか</a:t>
            </a:r>
            <a:r>
              <a:rPr kumimoji="1" lang="en-US" altLang="ja-JP" sz="800" b="1" dirty="0"/>
              <a:t>? </a:t>
            </a:r>
          </a:p>
          <a:p>
            <a:endParaRPr kumimoji="1" lang="en-US" altLang="ja-JP" sz="800" dirty="0"/>
          </a:p>
          <a:p>
            <a:r>
              <a:rPr kumimoji="1" lang="ja-JP" altLang="en-US" sz="800" dirty="0"/>
              <a:t>以下は、一般的に使用される難聴レベルの主なカテゴリと、特定のレベルで聞こえなくなる可能性がある音の例です </a:t>
            </a:r>
            <a:r>
              <a:rPr kumimoji="1" lang="en-US" altLang="ja-JP" sz="800" dirty="0"/>
              <a:t>(</a:t>
            </a:r>
            <a:r>
              <a:rPr kumimoji="1" lang="ja-JP" altLang="en-US" sz="800" dirty="0"/>
              <a:t>音量とピッチに基づく</a:t>
            </a:r>
            <a:r>
              <a:rPr kumimoji="1" lang="en-US" altLang="ja-JP" sz="800" dirty="0"/>
              <a:t>)</a:t>
            </a:r>
            <a:r>
              <a:rPr kumimoji="1" lang="ja-JP" altLang="en-US" sz="800" dirty="0"/>
              <a:t>。</a:t>
            </a:r>
            <a:endParaRPr kumimoji="1" lang="ja-JP" altLang="en-US" sz="800" dirty="0">
              <a:highlight>
                <a:srgbClr val="FF0000"/>
              </a:highlight>
            </a:endParaRPr>
          </a:p>
        </p:txBody>
      </p:sp>
      <p:sp>
        <p:nvSpPr>
          <p:cNvPr id="17" name="テキスト ボックス 16">
            <a:extLst>
              <a:ext uri="{FF2B5EF4-FFF2-40B4-BE49-F238E27FC236}">
                <a16:creationId xmlns:a16="http://schemas.microsoft.com/office/drawing/2014/main" id="{EBEDDF70-879D-E9D0-499D-1D529243FCF7}"/>
              </a:ext>
            </a:extLst>
          </p:cNvPr>
          <p:cNvSpPr txBox="1"/>
          <p:nvPr/>
        </p:nvSpPr>
        <p:spPr>
          <a:xfrm>
            <a:off x="524217" y="7583702"/>
            <a:ext cx="4259745" cy="276999"/>
          </a:xfrm>
          <a:prstGeom prst="rect">
            <a:avLst/>
          </a:prstGeom>
          <a:noFill/>
        </p:spPr>
        <p:txBody>
          <a:bodyPr wrap="square" rtlCol="0">
            <a:spAutoFit/>
          </a:bodyPr>
          <a:lstStyle/>
          <a:p>
            <a:r>
              <a:rPr lang="en-US" altLang="ja-JP" sz="1200" b="1" dirty="0"/>
              <a:t>2-2- </a:t>
            </a:r>
            <a:r>
              <a:rPr lang="ja-JP" altLang="en-US" sz="1200" b="1" dirty="0"/>
              <a:t>② 難聴の</a:t>
            </a:r>
            <a:r>
              <a:rPr lang="ja-JP" altLang="en-US" sz="1200" b="1" dirty="0">
                <a:solidFill>
                  <a:srgbClr val="FF0000"/>
                </a:solidFill>
              </a:rPr>
              <a:t>症状</a:t>
            </a:r>
            <a:r>
              <a:rPr lang="ja-JP" altLang="en-US" sz="1200" b="1" dirty="0"/>
              <a:t>を理解する方法</a:t>
            </a:r>
          </a:p>
        </p:txBody>
      </p:sp>
      <p:sp>
        <p:nvSpPr>
          <p:cNvPr id="22" name="テキスト ボックス 21">
            <a:extLst>
              <a:ext uri="{FF2B5EF4-FFF2-40B4-BE49-F238E27FC236}">
                <a16:creationId xmlns:a16="http://schemas.microsoft.com/office/drawing/2014/main" id="{AB5B0DCF-497B-B5DA-7928-1B21EE32FE6F}"/>
              </a:ext>
            </a:extLst>
          </p:cNvPr>
          <p:cNvSpPr txBox="1"/>
          <p:nvPr/>
        </p:nvSpPr>
        <p:spPr>
          <a:xfrm>
            <a:off x="537661" y="8658838"/>
            <a:ext cx="1779842" cy="707886"/>
          </a:xfrm>
          <a:prstGeom prst="rect">
            <a:avLst/>
          </a:prstGeom>
          <a:noFill/>
        </p:spPr>
        <p:txBody>
          <a:bodyPr wrap="square" rtlCol="0">
            <a:spAutoFit/>
          </a:bodyPr>
          <a:lstStyle/>
          <a:p>
            <a:pPr algn="ctr"/>
            <a:r>
              <a:rPr kumimoji="1" lang="ja-JP" altLang="en-US" sz="800" b="1" dirty="0"/>
              <a:t>無料の聴力測定を予約する</a:t>
            </a:r>
            <a:endParaRPr kumimoji="1" lang="en-US" altLang="ja-JP" sz="800" b="1" dirty="0"/>
          </a:p>
          <a:p>
            <a:pPr algn="ctr"/>
            <a:endParaRPr kumimoji="1" lang="en-US" altLang="ja-JP" sz="800" b="1" dirty="0"/>
          </a:p>
          <a:p>
            <a:r>
              <a:rPr kumimoji="1" lang="ja-JP" altLang="en-US" sz="800" dirty="0"/>
              <a:t>難聴の</a:t>
            </a:r>
            <a:r>
              <a:rPr kumimoji="1" lang="ja-JP" altLang="en-US" sz="800" dirty="0">
                <a:solidFill>
                  <a:srgbClr val="FF0000"/>
                </a:solidFill>
              </a:rPr>
              <a:t>程度を確認する</a:t>
            </a:r>
            <a:r>
              <a:rPr kumimoji="1" lang="ja-JP" altLang="en-US" sz="800" dirty="0"/>
              <a:t>ために、お近くの新日本補聴器グループの販売店で聴力測定を受けてください。</a:t>
            </a:r>
            <a:endParaRPr kumimoji="1" lang="ja-JP" altLang="en-US" sz="800" dirty="0">
              <a:highlight>
                <a:srgbClr val="FF0000"/>
              </a:highlight>
            </a:endParaRPr>
          </a:p>
        </p:txBody>
      </p:sp>
      <p:sp>
        <p:nvSpPr>
          <p:cNvPr id="24" name="テキスト ボックス 23">
            <a:extLst>
              <a:ext uri="{FF2B5EF4-FFF2-40B4-BE49-F238E27FC236}">
                <a16:creationId xmlns:a16="http://schemas.microsoft.com/office/drawing/2014/main" id="{630BA151-9431-DF59-33EC-796FF5F91517}"/>
              </a:ext>
            </a:extLst>
          </p:cNvPr>
          <p:cNvSpPr txBox="1"/>
          <p:nvPr/>
        </p:nvSpPr>
        <p:spPr>
          <a:xfrm>
            <a:off x="2552820" y="8674016"/>
            <a:ext cx="1779842" cy="584775"/>
          </a:xfrm>
          <a:prstGeom prst="rect">
            <a:avLst/>
          </a:prstGeom>
          <a:noFill/>
        </p:spPr>
        <p:txBody>
          <a:bodyPr wrap="square" rtlCol="0">
            <a:spAutoFit/>
          </a:bodyPr>
          <a:lstStyle/>
          <a:p>
            <a:pPr algn="ctr"/>
            <a:r>
              <a:rPr kumimoji="1" lang="ja-JP" altLang="en-US" sz="800" b="1" dirty="0"/>
              <a:t>難聴の兆候についてさらに調べる</a:t>
            </a:r>
            <a:endParaRPr kumimoji="1" lang="en-US" altLang="ja-JP" sz="800" b="1" dirty="0"/>
          </a:p>
          <a:p>
            <a:pPr algn="ctr"/>
            <a:endParaRPr kumimoji="1" lang="en-US" altLang="ja-JP" sz="800" b="1" dirty="0"/>
          </a:p>
          <a:p>
            <a:r>
              <a:rPr kumimoji="1" lang="ja-JP" altLang="en-US" sz="800" dirty="0"/>
              <a:t>難聴の一般的な兆候を理解することは、早期発見に役立ちます。</a:t>
            </a:r>
            <a:endParaRPr kumimoji="1" lang="ja-JP" altLang="en-US" sz="800" dirty="0">
              <a:highlight>
                <a:srgbClr val="FF0000"/>
              </a:highlight>
            </a:endParaRPr>
          </a:p>
        </p:txBody>
      </p:sp>
      <p:sp>
        <p:nvSpPr>
          <p:cNvPr id="25" name="AutoShape 2" descr="アイコンはヘッドフォンを持っている人を示しています">
            <a:extLst>
              <a:ext uri="{FF2B5EF4-FFF2-40B4-BE49-F238E27FC236}">
                <a16:creationId xmlns:a16="http://schemas.microsoft.com/office/drawing/2014/main" id="{14DA0D8E-FA81-FCD8-262B-069AAD1789FD}"/>
              </a:ext>
            </a:extLst>
          </p:cNvPr>
          <p:cNvSpPr>
            <a:spLocks noChangeAspect="1" noChangeArrowheads="1"/>
          </p:cNvSpPr>
          <p:nvPr/>
        </p:nvSpPr>
        <p:spPr bwMode="auto">
          <a:xfrm>
            <a:off x="3288562" y="8944114"/>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pic>
        <p:nvPicPr>
          <p:cNvPr id="27" name="図 26">
            <a:extLst>
              <a:ext uri="{FF2B5EF4-FFF2-40B4-BE49-F238E27FC236}">
                <a16:creationId xmlns:a16="http://schemas.microsoft.com/office/drawing/2014/main" id="{26A988A9-53E4-E541-61E5-84F38276BFC1}"/>
              </a:ext>
            </a:extLst>
          </p:cNvPr>
          <p:cNvPicPr>
            <a:picLocks noChangeAspect="1"/>
          </p:cNvPicPr>
          <p:nvPr/>
        </p:nvPicPr>
        <p:blipFill rotWithShape="1">
          <a:blip r:embed="rId2">
            <a:extLst>
              <a:ext uri="{28A0092B-C50C-407E-A947-70E740481C1C}">
                <a14:useLocalDpi xmlns:a14="http://schemas.microsoft.com/office/drawing/2010/main" val="0"/>
              </a:ext>
            </a:extLst>
          </a:blip>
          <a:srcRect r="77664"/>
          <a:stretch/>
        </p:blipFill>
        <p:spPr>
          <a:xfrm>
            <a:off x="708849" y="7803070"/>
            <a:ext cx="1430618" cy="914670"/>
          </a:xfrm>
          <a:prstGeom prst="rect">
            <a:avLst/>
          </a:prstGeom>
        </p:spPr>
      </p:pic>
      <p:pic>
        <p:nvPicPr>
          <p:cNvPr id="28" name="図 27">
            <a:extLst>
              <a:ext uri="{FF2B5EF4-FFF2-40B4-BE49-F238E27FC236}">
                <a16:creationId xmlns:a16="http://schemas.microsoft.com/office/drawing/2014/main" id="{B2E48786-9D5D-039D-54EB-AD8181AAC5A1}"/>
              </a:ext>
            </a:extLst>
          </p:cNvPr>
          <p:cNvPicPr>
            <a:picLocks noChangeAspect="1"/>
          </p:cNvPicPr>
          <p:nvPr/>
        </p:nvPicPr>
        <p:blipFill rotWithShape="1">
          <a:blip r:embed="rId2">
            <a:extLst>
              <a:ext uri="{28A0092B-C50C-407E-A947-70E740481C1C}">
                <a14:useLocalDpi xmlns:a14="http://schemas.microsoft.com/office/drawing/2010/main" val="0"/>
              </a:ext>
            </a:extLst>
          </a:blip>
          <a:srcRect l="81265"/>
          <a:stretch/>
        </p:blipFill>
        <p:spPr>
          <a:xfrm>
            <a:off x="2758811" y="7811035"/>
            <a:ext cx="1199940" cy="914670"/>
          </a:xfrm>
          <a:prstGeom prst="rect">
            <a:avLst/>
          </a:prstGeom>
        </p:spPr>
      </p:pic>
      <p:sp>
        <p:nvSpPr>
          <p:cNvPr id="30" name="テキスト ボックス 29">
            <a:extLst>
              <a:ext uri="{FF2B5EF4-FFF2-40B4-BE49-F238E27FC236}">
                <a16:creationId xmlns:a16="http://schemas.microsoft.com/office/drawing/2014/main" id="{0D4AE8A5-47CE-40D6-64B3-329AFC085687}"/>
              </a:ext>
            </a:extLst>
          </p:cNvPr>
          <p:cNvSpPr txBox="1"/>
          <p:nvPr/>
        </p:nvSpPr>
        <p:spPr>
          <a:xfrm>
            <a:off x="527495" y="9651651"/>
            <a:ext cx="3425722" cy="276999"/>
          </a:xfrm>
          <a:prstGeom prst="rect">
            <a:avLst/>
          </a:prstGeom>
          <a:noFill/>
        </p:spPr>
        <p:txBody>
          <a:bodyPr wrap="square" rtlCol="0">
            <a:spAutoFit/>
          </a:bodyPr>
          <a:lstStyle/>
          <a:p>
            <a:r>
              <a:rPr lang="en-US" altLang="ja-JP" sz="1200" b="1" dirty="0"/>
              <a:t>2-2- </a:t>
            </a:r>
            <a:r>
              <a:rPr lang="ja-JP" altLang="en-US" sz="1200" b="1" dirty="0"/>
              <a:t>③ 聴力図（オージオグラム）を読む</a:t>
            </a:r>
          </a:p>
        </p:txBody>
      </p:sp>
      <p:pic>
        <p:nvPicPr>
          <p:cNvPr id="10244" name="Picture 4" descr="図は聴力図を示しています">
            <a:extLst>
              <a:ext uri="{FF2B5EF4-FFF2-40B4-BE49-F238E27FC236}">
                <a16:creationId xmlns:a16="http://schemas.microsoft.com/office/drawing/2014/main" id="{1DE8D88B-3E5A-7168-BBCC-C87C230E1D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93749" y="9713138"/>
            <a:ext cx="2350513" cy="2110315"/>
          </a:xfrm>
          <a:prstGeom prst="rect">
            <a:avLst/>
          </a:prstGeom>
          <a:noFill/>
          <a:extLst>
            <a:ext uri="{909E8E84-426E-40DD-AFC4-6F175D3DCCD1}">
              <a14:hiddenFill xmlns:a14="http://schemas.microsoft.com/office/drawing/2010/main">
                <a:solidFill>
                  <a:srgbClr val="FFFFFF"/>
                </a:solidFill>
              </a14:hiddenFill>
            </a:ext>
          </a:extLst>
        </p:spPr>
      </p:pic>
      <p:sp>
        <p:nvSpPr>
          <p:cNvPr id="33" name="テキスト ボックス 32">
            <a:extLst>
              <a:ext uri="{FF2B5EF4-FFF2-40B4-BE49-F238E27FC236}">
                <a16:creationId xmlns:a16="http://schemas.microsoft.com/office/drawing/2014/main" id="{9AADC832-2C9F-BE1A-E3B3-33A3BA75F86D}"/>
              </a:ext>
            </a:extLst>
          </p:cNvPr>
          <p:cNvSpPr txBox="1"/>
          <p:nvPr/>
        </p:nvSpPr>
        <p:spPr>
          <a:xfrm>
            <a:off x="524216" y="9904987"/>
            <a:ext cx="3429000" cy="1569660"/>
          </a:xfrm>
          <a:prstGeom prst="rect">
            <a:avLst/>
          </a:prstGeom>
          <a:noFill/>
        </p:spPr>
        <p:txBody>
          <a:bodyPr wrap="square">
            <a:spAutoFit/>
          </a:bodyPr>
          <a:lstStyle/>
          <a:p>
            <a:r>
              <a:rPr lang="ja-JP" altLang="en-US" sz="800" dirty="0"/>
              <a:t>オージオグラムは、総合的な聴力評価の結果を表示するグラフまたはチャートです。</a:t>
            </a:r>
            <a:endParaRPr lang="en-US" altLang="ja-JP" sz="800" dirty="0"/>
          </a:p>
          <a:p>
            <a:endParaRPr lang="en-US" altLang="ja-JP" sz="800" dirty="0"/>
          </a:p>
          <a:p>
            <a:r>
              <a:rPr lang="ja-JP" altLang="en-US" sz="800" dirty="0"/>
              <a:t> X軸は、テスト中に再生されたサウンドのさまざまなピッチを示します。この軸はピアノの鍵盤のように配置されており、グラフの左側に低音、右側に高音があります。</a:t>
            </a:r>
            <a:endParaRPr lang="en-US" altLang="ja-JP" sz="800" dirty="0"/>
          </a:p>
          <a:p>
            <a:endParaRPr lang="en-US" altLang="ja-JP" sz="800" dirty="0"/>
          </a:p>
          <a:p>
            <a:r>
              <a:rPr lang="ja-JP" altLang="en-US" sz="800" dirty="0"/>
              <a:t> Y軸はラウドネス</a:t>
            </a:r>
            <a:r>
              <a:rPr lang="ja-JP" altLang="en-US" sz="800" dirty="0">
                <a:solidFill>
                  <a:srgbClr val="FF0000"/>
                </a:solidFill>
              </a:rPr>
              <a:t>（音の大きさ）</a:t>
            </a:r>
            <a:r>
              <a:rPr lang="ja-JP" altLang="en-US" sz="800" dirty="0"/>
              <a:t>を示し、グラフの下に行くほど増加します。グラフ上の点は、各ピッチで音が聞こえるために必要な音の​​大きさを示します。 </a:t>
            </a:r>
            <a:endParaRPr lang="en-US" altLang="ja-JP" sz="800" dirty="0"/>
          </a:p>
          <a:p>
            <a:endParaRPr lang="en-US" altLang="ja-JP" sz="800" dirty="0"/>
          </a:p>
          <a:p>
            <a:r>
              <a:rPr lang="ja-JP" altLang="en-US" sz="800" dirty="0"/>
              <a:t>(</a:t>
            </a:r>
            <a:r>
              <a:rPr lang="ja-JP" altLang="en-US" sz="800" b="1" dirty="0">
                <a:solidFill>
                  <a:srgbClr val="FF0000"/>
                </a:solidFill>
              </a:rPr>
              <a:t>〇</a:t>
            </a:r>
            <a:r>
              <a:rPr lang="ja-JP" altLang="en-US" sz="800" dirty="0"/>
              <a:t>) は右耳を表し、</a:t>
            </a:r>
            <a:r>
              <a:rPr lang="ja-JP" altLang="en-US" sz="800" b="1" dirty="0"/>
              <a:t>(</a:t>
            </a:r>
            <a:r>
              <a:rPr lang="ja-JP" altLang="en-US" sz="800" b="1" dirty="0">
                <a:solidFill>
                  <a:srgbClr val="0070C0"/>
                </a:solidFill>
              </a:rPr>
              <a:t>＊</a:t>
            </a:r>
            <a:r>
              <a:rPr lang="ja-JP" altLang="en-US" sz="800" b="1" dirty="0"/>
              <a:t>)</a:t>
            </a:r>
            <a:r>
              <a:rPr lang="ja-JP" altLang="en-US" sz="800" b="1" dirty="0">
                <a:solidFill>
                  <a:srgbClr val="0070C0"/>
                </a:solidFill>
              </a:rPr>
              <a:t> </a:t>
            </a:r>
            <a:r>
              <a:rPr lang="ja-JP" altLang="en-US" sz="800" dirty="0"/>
              <a:t>は左耳を表します。</a:t>
            </a:r>
          </a:p>
        </p:txBody>
      </p:sp>
      <p:sp>
        <p:nvSpPr>
          <p:cNvPr id="35" name="テキスト ボックス 34">
            <a:extLst>
              <a:ext uri="{FF2B5EF4-FFF2-40B4-BE49-F238E27FC236}">
                <a16:creationId xmlns:a16="http://schemas.microsoft.com/office/drawing/2014/main" id="{33027D23-9776-87B7-7076-9BBEEDB1A9D8}"/>
              </a:ext>
            </a:extLst>
          </p:cNvPr>
          <p:cNvSpPr txBox="1"/>
          <p:nvPr/>
        </p:nvSpPr>
        <p:spPr>
          <a:xfrm>
            <a:off x="500063" y="12176920"/>
            <a:ext cx="3425722" cy="276999"/>
          </a:xfrm>
          <a:prstGeom prst="rect">
            <a:avLst/>
          </a:prstGeom>
          <a:noFill/>
        </p:spPr>
        <p:txBody>
          <a:bodyPr wrap="square" rtlCol="0">
            <a:spAutoFit/>
          </a:bodyPr>
          <a:lstStyle/>
          <a:p>
            <a:r>
              <a:rPr lang="ja-JP" altLang="en-US" sz="1200" b="1" dirty="0">
                <a:solidFill>
                  <a:srgbClr val="0070C0"/>
                </a:solidFill>
              </a:rPr>
              <a:t>● 難聴は早めの治療を</a:t>
            </a:r>
          </a:p>
        </p:txBody>
      </p:sp>
      <p:sp>
        <p:nvSpPr>
          <p:cNvPr id="37" name="テキスト ボックス 36">
            <a:extLst>
              <a:ext uri="{FF2B5EF4-FFF2-40B4-BE49-F238E27FC236}">
                <a16:creationId xmlns:a16="http://schemas.microsoft.com/office/drawing/2014/main" id="{C8774005-132B-7C76-03B0-0D55AA4DA0E7}"/>
              </a:ext>
            </a:extLst>
          </p:cNvPr>
          <p:cNvSpPr txBox="1"/>
          <p:nvPr/>
        </p:nvSpPr>
        <p:spPr>
          <a:xfrm>
            <a:off x="1962912" y="12429613"/>
            <a:ext cx="4346082" cy="461665"/>
          </a:xfrm>
          <a:prstGeom prst="rect">
            <a:avLst/>
          </a:prstGeom>
          <a:noFill/>
        </p:spPr>
        <p:txBody>
          <a:bodyPr wrap="square">
            <a:spAutoFit/>
          </a:bodyPr>
          <a:lstStyle/>
          <a:p>
            <a:r>
              <a:rPr lang="ja-JP" altLang="en-US" sz="800" dirty="0"/>
              <a:t>一般的に加齢の過程で徐々に難聴は進行します。これを放置すると、難聴は</a:t>
            </a:r>
            <a:r>
              <a:rPr lang="ja-JP" altLang="en-US" sz="800" dirty="0">
                <a:solidFill>
                  <a:srgbClr val="FF0000"/>
                </a:solidFill>
              </a:rPr>
              <a:t>メンタル</a:t>
            </a:r>
            <a:r>
              <a:rPr lang="ja-JP" altLang="en-US" sz="800" dirty="0"/>
              <a:t>な刺激の低下や孤立感を引き起こす可能性があります。難聴を処置しコントロールすることは、脳が日常生活に積極的に関与し続けることに役立ち、生活の質を向上させます。</a:t>
            </a:r>
          </a:p>
        </p:txBody>
      </p:sp>
      <p:sp>
        <p:nvSpPr>
          <p:cNvPr id="38" name="テキスト ボックス 37">
            <a:extLst>
              <a:ext uri="{FF2B5EF4-FFF2-40B4-BE49-F238E27FC236}">
                <a16:creationId xmlns:a16="http://schemas.microsoft.com/office/drawing/2014/main" id="{DEEFB7C7-8C5C-E5BA-4A51-2BC2EA236D91}"/>
              </a:ext>
            </a:extLst>
          </p:cNvPr>
          <p:cNvSpPr txBox="1"/>
          <p:nvPr/>
        </p:nvSpPr>
        <p:spPr>
          <a:xfrm>
            <a:off x="2015848" y="12921213"/>
            <a:ext cx="4163877" cy="461665"/>
          </a:xfrm>
          <a:prstGeom prst="rect">
            <a:avLst/>
          </a:prstGeom>
          <a:solidFill>
            <a:schemeClr val="accent1">
              <a:lumMod val="20000"/>
              <a:lumOff val="80000"/>
            </a:schemeClr>
          </a:solidFill>
        </p:spPr>
        <p:txBody>
          <a:bodyPr wrap="square" rtlCol="0">
            <a:spAutoFit/>
          </a:bodyPr>
          <a:lstStyle/>
          <a:p>
            <a:r>
              <a:rPr lang="ja-JP" altLang="en-US" sz="1200" b="1" i="1" dirty="0">
                <a:solidFill>
                  <a:srgbClr val="0F2B54"/>
                </a:solidFill>
                <a:latin typeface="Proxima Nova"/>
              </a:rPr>
              <a:t>補聴器の恩恵を受けることができる人のうち、</a:t>
            </a:r>
          </a:p>
          <a:p>
            <a:r>
              <a:rPr lang="ja-JP" altLang="en-US" sz="1200" b="1" i="1" dirty="0">
                <a:solidFill>
                  <a:srgbClr val="0F2B54"/>
                </a:solidFill>
                <a:latin typeface="Proxima Nova"/>
              </a:rPr>
              <a:t>実際に補聴器を使用しているのは </a:t>
            </a:r>
            <a:r>
              <a:rPr lang="ja-JP" altLang="en-US" sz="1200" b="1" i="1" dirty="0">
                <a:solidFill>
                  <a:srgbClr val="FF0000"/>
                </a:solidFill>
                <a:latin typeface="Proxima Nova"/>
              </a:rPr>
              <a:t>１５％</a:t>
            </a:r>
            <a:r>
              <a:rPr lang="ja-JP" altLang="en-US" sz="1200" b="1" i="1" dirty="0">
                <a:solidFill>
                  <a:srgbClr val="0F2B54"/>
                </a:solidFill>
                <a:latin typeface="Proxima Nova"/>
              </a:rPr>
              <a:t>だけです</a:t>
            </a:r>
            <a:r>
              <a:rPr lang="ja-JP" altLang="en-US" sz="1200" b="1" i="1" dirty="0">
                <a:solidFill>
                  <a:srgbClr val="FF0000"/>
                </a:solidFill>
                <a:latin typeface="Proxima Nova"/>
              </a:rPr>
              <a:t>*</a:t>
            </a:r>
            <a:endParaRPr lang="ja-JP" altLang="en-US" sz="1200" b="1" dirty="0"/>
          </a:p>
        </p:txBody>
      </p:sp>
      <p:sp>
        <p:nvSpPr>
          <p:cNvPr id="39" name="テキスト ボックス 38">
            <a:extLst>
              <a:ext uri="{FF2B5EF4-FFF2-40B4-BE49-F238E27FC236}">
                <a16:creationId xmlns:a16="http://schemas.microsoft.com/office/drawing/2014/main" id="{E31284D5-C57D-F513-7D35-BD8BC06B0B85}"/>
              </a:ext>
            </a:extLst>
          </p:cNvPr>
          <p:cNvSpPr txBox="1"/>
          <p:nvPr/>
        </p:nvSpPr>
        <p:spPr>
          <a:xfrm>
            <a:off x="2015847" y="13408385"/>
            <a:ext cx="4328416" cy="584775"/>
          </a:xfrm>
          <a:prstGeom prst="rect">
            <a:avLst/>
          </a:prstGeom>
          <a:noFill/>
        </p:spPr>
        <p:txBody>
          <a:bodyPr wrap="square">
            <a:spAutoFit/>
          </a:bodyPr>
          <a:lstStyle/>
          <a:p>
            <a:r>
              <a:rPr lang="ja-JP" altLang="en-US" sz="800" dirty="0"/>
              <a:t>難聴</a:t>
            </a:r>
            <a:r>
              <a:rPr lang="ja-JP" altLang="en-US" sz="800" dirty="0">
                <a:solidFill>
                  <a:srgbClr val="FF0000"/>
                </a:solidFill>
              </a:rPr>
              <a:t>に気が付いていながら</a:t>
            </a:r>
            <a:r>
              <a:rPr lang="ja-JP" altLang="en-US" sz="800" dirty="0"/>
              <a:t>補聴器の購入を先延ばしにしているのは、あなただけではありません。最初の一歩を踏み出すのは難しいかもしれませんが、できるだけ早くアドバイスを受けることをおすすめします。難聴の初期段階で積極的にサポートを求めることは、現在だけでなく、長期的</a:t>
            </a:r>
            <a:r>
              <a:rPr lang="ja-JP" altLang="en-US" sz="800" dirty="0">
                <a:solidFill>
                  <a:srgbClr val="FF0000"/>
                </a:solidFill>
              </a:rPr>
              <a:t>に良い聴こえを維持するために</a:t>
            </a:r>
            <a:r>
              <a:rPr lang="ja-JP" altLang="en-US" sz="800" dirty="0"/>
              <a:t>有益です。</a:t>
            </a:r>
          </a:p>
        </p:txBody>
      </p:sp>
      <p:sp>
        <p:nvSpPr>
          <p:cNvPr id="18" name="正方形/長方形 17">
            <a:extLst>
              <a:ext uri="{FF2B5EF4-FFF2-40B4-BE49-F238E27FC236}">
                <a16:creationId xmlns:a16="http://schemas.microsoft.com/office/drawing/2014/main" id="{085BCB7B-E50D-3029-96F4-D2884CBD234E}"/>
              </a:ext>
            </a:extLst>
          </p:cNvPr>
          <p:cNvSpPr/>
          <p:nvPr/>
        </p:nvSpPr>
        <p:spPr>
          <a:xfrm>
            <a:off x="513738" y="12479425"/>
            <a:ext cx="1449175" cy="1507846"/>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endParaRPr>
          </a:p>
        </p:txBody>
      </p:sp>
      <p:sp>
        <p:nvSpPr>
          <p:cNvPr id="19" name="テキスト ボックス 18">
            <a:extLst>
              <a:ext uri="{FF2B5EF4-FFF2-40B4-BE49-F238E27FC236}">
                <a16:creationId xmlns:a16="http://schemas.microsoft.com/office/drawing/2014/main" id="{7ECF3EDE-11A5-9B2F-8A8B-4569E576C8E4}"/>
              </a:ext>
            </a:extLst>
          </p:cNvPr>
          <p:cNvSpPr txBox="1"/>
          <p:nvPr/>
        </p:nvSpPr>
        <p:spPr>
          <a:xfrm>
            <a:off x="592190" y="13014276"/>
            <a:ext cx="1178560" cy="246221"/>
          </a:xfrm>
          <a:prstGeom prst="rect">
            <a:avLst/>
          </a:prstGeom>
          <a:noFill/>
        </p:spPr>
        <p:txBody>
          <a:bodyPr wrap="square">
            <a:spAutoFit/>
          </a:bodyPr>
          <a:lstStyle/>
          <a:p>
            <a:pPr algn="ctr"/>
            <a:r>
              <a:rPr kumimoji="1" lang="ja-JP" altLang="en-US" sz="1000" b="1" dirty="0"/>
              <a:t>イメージ画像</a:t>
            </a:r>
          </a:p>
        </p:txBody>
      </p:sp>
      <p:sp>
        <p:nvSpPr>
          <p:cNvPr id="14" name="正方形/長方形 13">
            <a:extLst>
              <a:ext uri="{FF2B5EF4-FFF2-40B4-BE49-F238E27FC236}">
                <a16:creationId xmlns:a16="http://schemas.microsoft.com/office/drawing/2014/main" id="{55867A00-57DD-1A9D-900C-9D6AF5D9CB6A}"/>
              </a:ext>
            </a:extLst>
          </p:cNvPr>
          <p:cNvSpPr/>
          <p:nvPr/>
        </p:nvSpPr>
        <p:spPr>
          <a:xfrm>
            <a:off x="249120" y="950080"/>
            <a:ext cx="6359149" cy="1835754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7B663EBB-55B9-0F8B-A484-922CE7572894}"/>
              </a:ext>
            </a:extLst>
          </p:cNvPr>
          <p:cNvSpPr/>
          <p:nvPr/>
        </p:nvSpPr>
        <p:spPr>
          <a:xfrm>
            <a:off x="249119" y="1671359"/>
            <a:ext cx="6359150" cy="238286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21" name="テキスト ボックス 20">
            <a:extLst>
              <a:ext uri="{FF2B5EF4-FFF2-40B4-BE49-F238E27FC236}">
                <a16:creationId xmlns:a16="http://schemas.microsoft.com/office/drawing/2014/main" id="{74BA33B3-DE2D-63AA-DFDE-0C987B40F17A}"/>
              </a:ext>
            </a:extLst>
          </p:cNvPr>
          <p:cNvSpPr txBox="1"/>
          <p:nvPr/>
        </p:nvSpPr>
        <p:spPr>
          <a:xfrm>
            <a:off x="830522" y="1767858"/>
            <a:ext cx="5064862" cy="400110"/>
          </a:xfrm>
          <a:prstGeom prst="rect">
            <a:avLst/>
          </a:prstGeom>
          <a:noFill/>
        </p:spPr>
        <p:txBody>
          <a:bodyPr wrap="square">
            <a:spAutoFit/>
          </a:bodyPr>
          <a:lstStyle/>
          <a:p>
            <a:pPr algn="ctr"/>
            <a:r>
              <a:rPr lang="ja-JP" altLang="en-US" sz="2000" b="1" kern="100">
                <a:effectLst/>
                <a:latin typeface="+mn-ea"/>
                <a:ea typeface="+mn-ea"/>
              </a:rPr>
              <a:t>難聴のレベル</a:t>
            </a:r>
            <a:endParaRPr lang="en-US" altLang="ja-JP" sz="2000" b="1" kern="100" dirty="0">
              <a:effectLst/>
              <a:latin typeface="+mn-ea"/>
              <a:ea typeface="+mn-ea"/>
            </a:endParaRPr>
          </a:p>
        </p:txBody>
      </p:sp>
      <p:sp>
        <p:nvSpPr>
          <p:cNvPr id="23" name="テキスト ボックス 22">
            <a:extLst>
              <a:ext uri="{FF2B5EF4-FFF2-40B4-BE49-F238E27FC236}">
                <a16:creationId xmlns:a16="http://schemas.microsoft.com/office/drawing/2014/main" id="{3F6857DD-5053-3213-A24D-5F69D4EA42AD}"/>
              </a:ext>
            </a:extLst>
          </p:cNvPr>
          <p:cNvSpPr txBox="1"/>
          <p:nvPr/>
        </p:nvSpPr>
        <p:spPr>
          <a:xfrm>
            <a:off x="242890" y="306425"/>
            <a:ext cx="6365379" cy="338554"/>
          </a:xfrm>
          <a:prstGeom prst="rect">
            <a:avLst/>
          </a:prstGeom>
          <a:noFill/>
          <a:ln>
            <a:solidFill>
              <a:schemeClr val="tx1"/>
            </a:solidFill>
          </a:ln>
        </p:spPr>
        <p:txBody>
          <a:bodyPr wrap="square" rtlCol="0">
            <a:spAutoFit/>
          </a:bodyPr>
          <a:lstStyle/>
          <a:p>
            <a:r>
              <a:rPr lang="ja-JP" altLang="en-US" sz="1600"/>
              <a:t>２－２　難聴の種類→</a:t>
            </a:r>
            <a:r>
              <a:rPr lang="ja-JP" altLang="en-US" sz="1600" kern="100">
                <a:effectLst/>
                <a:latin typeface="+mn-ea"/>
                <a:ea typeface="+mn-ea"/>
              </a:rPr>
              <a:t>難聴のレベル</a:t>
            </a:r>
            <a:r>
              <a:rPr lang="ja-JP" altLang="en-US" sz="1050"/>
              <a:t>（</a:t>
            </a:r>
            <a:r>
              <a:rPr lang="ja-JP" altLang="en-US" sz="1050" b="1">
                <a:latin typeface="+mn-ea"/>
              </a:rPr>
              <a:t>Levels of hearing loss）</a:t>
            </a:r>
            <a:endParaRPr lang="ja-JP" altLang="en-US" sz="1050" dirty="0"/>
          </a:p>
        </p:txBody>
      </p:sp>
      <p:sp>
        <p:nvSpPr>
          <p:cNvPr id="26" name="テキスト ボックス 25">
            <a:extLst>
              <a:ext uri="{FF2B5EF4-FFF2-40B4-BE49-F238E27FC236}">
                <a16:creationId xmlns:a16="http://schemas.microsoft.com/office/drawing/2014/main" id="{073C8210-393D-663C-4D53-4F4E892F9835}"/>
              </a:ext>
            </a:extLst>
          </p:cNvPr>
          <p:cNvSpPr txBox="1"/>
          <p:nvPr/>
        </p:nvSpPr>
        <p:spPr>
          <a:xfrm>
            <a:off x="2764092" y="2758495"/>
            <a:ext cx="1178560" cy="246221"/>
          </a:xfrm>
          <a:prstGeom prst="rect">
            <a:avLst/>
          </a:prstGeom>
          <a:noFill/>
        </p:spPr>
        <p:txBody>
          <a:bodyPr wrap="square">
            <a:spAutoFit/>
          </a:bodyPr>
          <a:lstStyle/>
          <a:p>
            <a:pPr algn="ctr"/>
            <a:r>
              <a:rPr kumimoji="1" lang="en-US" altLang="ja-JP" sz="1000" b="1" dirty="0">
                <a:latin typeface="Kozuka Gothic Pro R" panose="020B0400000000000000" pitchFamily="34" charset="-128"/>
                <a:ea typeface="Kozuka Gothic Pro R" panose="020B0400000000000000" pitchFamily="34" charset="-128"/>
              </a:rPr>
              <a:t>TOP</a:t>
            </a:r>
            <a:r>
              <a:rPr kumimoji="1" lang="ja-JP" altLang="en-US" sz="1000" b="1" dirty="0">
                <a:latin typeface="Kozuka Gothic Pro R" panose="020B0400000000000000" pitchFamily="34" charset="-128"/>
                <a:ea typeface="Kozuka Gothic Pro R" panose="020B0400000000000000" pitchFamily="34" charset="-128"/>
              </a:rPr>
              <a:t>画像入る</a:t>
            </a:r>
          </a:p>
        </p:txBody>
      </p:sp>
      <p:sp>
        <p:nvSpPr>
          <p:cNvPr id="29" name="テキスト ボックス 28">
            <a:extLst>
              <a:ext uri="{FF2B5EF4-FFF2-40B4-BE49-F238E27FC236}">
                <a16:creationId xmlns:a16="http://schemas.microsoft.com/office/drawing/2014/main" id="{B379F8DA-8AD7-30C8-4EEF-E3F1955FBC9F}"/>
              </a:ext>
            </a:extLst>
          </p:cNvPr>
          <p:cNvSpPr txBox="1"/>
          <p:nvPr/>
        </p:nvSpPr>
        <p:spPr>
          <a:xfrm>
            <a:off x="4699030" y="1094837"/>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31" name="テキスト ボックス 30">
            <a:extLst>
              <a:ext uri="{FF2B5EF4-FFF2-40B4-BE49-F238E27FC236}">
                <a16:creationId xmlns:a16="http://schemas.microsoft.com/office/drawing/2014/main" id="{0CA343F0-64BD-5594-9EE1-98CE68580FBF}"/>
              </a:ext>
            </a:extLst>
          </p:cNvPr>
          <p:cNvSpPr txBox="1"/>
          <p:nvPr/>
        </p:nvSpPr>
        <p:spPr>
          <a:xfrm>
            <a:off x="5358308" y="132698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32" name="テキスト ボックス 31">
            <a:extLst>
              <a:ext uri="{FF2B5EF4-FFF2-40B4-BE49-F238E27FC236}">
                <a16:creationId xmlns:a16="http://schemas.microsoft.com/office/drawing/2014/main" id="{5D15892B-6099-9F2C-0773-E57A0E6A088D}"/>
              </a:ext>
            </a:extLst>
          </p:cNvPr>
          <p:cNvSpPr txBox="1"/>
          <p:nvPr/>
        </p:nvSpPr>
        <p:spPr>
          <a:xfrm>
            <a:off x="3637553" y="1369453"/>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34" name="正方形/長方形 33">
            <a:extLst>
              <a:ext uri="{FF2B5EF4-FFF2-40B4-BE49-F238E27FC236}">
                <a16:creationId xmlns:a16="http://schemas.microsoft.com/office/drawing/2014/main" id="{67CBC334-2CE2-AED1-C0E5-1EFAC6822910}"/>
              </a:ext>
            </a:extLst>
          </p:cNvPr>
          <p:cNvSpPr/>
          <p:nvPr/>
        </p:nvSpPr>
        <p:spPr>
          <a:xfrm>
            <a:off x="380869" y="1131715"/>
            <a:ext cx="861131" cy="353369"/>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36" name="テキスト ボックス 35">
            <a:extLst>
              <a:ext uri="{FF2B5EF4-FFF2-40B4-BE49-F238E27FC236}">
                <a16:creationId xmlns:a16="http://schemas.microsoft.com/office/drawing/2014/main" id="{C43EE33B-04FE-5590-C1EF-8FFC10570247}"/>
              </a:ext>
            </a:extLst>
          </p:cNvPr>
          <p:cNvSpPr txBox="1"/>
          <p:nvPr/>
        </p:nvSpPr>
        <p:spPr>
          <a:xfrm>
            <a:off x="172399" y="1185288"/>
            <a:ext cx="1178560" cy="246221"/>
          </a:xfrm>
          <a:prstGeom prst="rect">
            <a:avLst/>
          </a:prstGeom>
          <a:noFill/>
        </p:spPr>
        <p:txBody>
          <a:bodyPr wrap="square">
            <a:spAutoFit/>
          </a:bodyPr>
          <a:lstStyle/>
          <a:p>
            <a:pPr algn="ctr"/>
            <a:r>
              <a:rPr kumimoji="1" lang="ja-JP" altLang="en-US" sz="1000" b="1">
                <a:latin typeface="Kozuka Gothic Pro R" panose="020B0400000000000000" pitchFamily="34" charset="-128"/>
                <a:ea typeface="Kozuka Gothic Pro R" panose="020B0400000000000000" pitchFamily="34" charset="-128"/>
              </a:rPr>
              <a:t>ロゴ</a:t>
            </a:r>
            <a:endParaRPr kumimoji="1" lang="ja-JP" altLang="en-US" sz="1000" b="1" dirty="0">
              <a:latin typeface="Kozuka Gothic Pro R" panose="020B0400000000000000" pitchFamily="34" charset="-128"/>
              <a:ea typeface="Kozuka Gothic Pro R" panose="020B0400000000000000" pitchFamily="34" charset="-128"/>
            </a:endParaRPr>
          </a:p>
        </p:txBody>
      </p:sp>
      <p:sp>
        <p:nvSpPr>
          <p:cNvPr id="40" name="テキスト ボックス 39">
            <a:extLst>
              <a:ext uri="{FF2B5EF4-FFF2-40B4-BE49-F238E27FC236}">
                <a16:creationId xmlns:a16="http://schemas.microsoft.com/office/drawing/2014/main" id="{F30C0089-FF9D-7F24-5BFA-A190ADC7D500}"/>
              </a:ext>
            </a:extLst>
          </p:cNvPr>
          <p:cNvSpPr txBox="1"/>
          <p:nvPr/>
        </p:nvSpPr>
        <p:spPr>
          <a:xfrm>
            <a:off x="358606" y="360563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41" name="テキスト ボックス 40">
            <a:extLst>
              <a:ext uri="{FF2B5EF4-FFF2-40B4-BE49-F238E27FC236}">
                <a16:creationId xmlns:a16="http://schemas.microsoft.com/office/drawing/2014/main" id="{F7F07BDE-531C-1660-9D5F-138F39A37795}"/>
              </a:ext>
            </a:extLst>
          </p:cNvPr>
          <p:cNvSpPr txBox="1"/>
          <p:nvPr/>
        </p:nvSpPr>
        <p:spPr>
          <a:xfrm>
            <a:off x="1357203" y="665956"/>
            <a:ext cx="4001105" cy="246221"/>
          </a:xfrm>
          <a:prstGeom prst="rect">
            <a:avLst/>
          </a:prstGeom>
          <a:noFill/>
        </p:spPr>
        <p:txBody>
          <a:bodyPr wrap="square">
            <a:spAutoFit/>
          </a:bodyPr>
          <a:lstStyle/>
          <a:p>
            <a:r>
              <a:rPr lang="en-US" altLang="ja-JP" sz="1000" dirty="0"/>
              <a:t>※</a:t>
            </a:r>
            <a:r>
              <a:rPr lang="ja-JP" altLang="en-US" sz="1000" dirty="0"/>
              <a:t>オーストラリア版と同様に、必要に応じて文章内にLink設定</a:t>
            </a:r>
          </a:p>
        </p:txBody>
      </p:sp>
      <p:sp>
        <p:nvSpPr>
          <p:cNvPr id="42" name="テキスト ボックス 41">
            <a:extLst>
              <a:ext uri="{FF2B5EF4-FFF2-40B4-BE49-F238E27FC236}">
                <a16:creationId xmlns:a16="http://schemas.microsoft.com/office/drawing/2014/main" id="{91603812-A48B-CF2F-6DC7-806645EDD6A5}"/>
              </a:ext>
            </a:extLst>
          </p:cNvPr>
          <p:cNvSpPr txBox="1"/>
          <p:nvPr/>
        </p:nvSpPr>
        <p:spPr>
          <a:xfrm>
            <a:off x="5070306" y="899043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43" name="テキスト ボックス 42">
            <a:extLst>
              <a:ext uri="{FF2B5EF4-FFF2-40B4-BE49-F238E27FC236}">
                <a16:creationId xmlns:a16="http://schemas.microsoft.com/office/drawing/2014/main" id="{AD646245-1F6F-639F-3FDE-A7641001F7F9}"/>
              </a:ext>
            </a:extLst>
          </p:cNvPr>
          <p:cNvSpPr txBox="1"/>
          <p:nvPr/>
        </p:nvSpPr>
        <p:spPr>
          <a:xfrm>
            <a:off x="5070306" y="1405773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44" name="正方形/長方形 43">
            <a:extLst>
              <a:ext uri="{FF2B5EF4-FFF2-40B4-BE49-F238E27FC236}">
                <a16:creationId xmlns:a16="http://schemas.microsoft.com/office/drawing/2014/main" id="{63D0F699-5FBD-2662-B153-DDB6140B5DC7}"/>
              </a:ext>
            </a:extLst>
          </p:cNvPr>
          <p:cNvSpPr/>
          <p:nvPr/>
        </p:nvSpPr>
        <p:spPr>
          <a:xfrm>
            <a:off x="564853" y="16953576"/>
            <a:ext cx="5742146" cy="1967676"/>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a:extLst>
              <a:ext uri="{FF2B5EF4-FFF2-40B4-BE49-F238E27FC236}">
                <a16:creationId xmlns:a16="http://schemas.microsoft.com/office/drawing/2014/main" id="{87E489DC-4B50-E9C4-993D-ECFCAC1D2407}"/>
              </a:ext>
            </a:extLst>
          </p:cNvPr>
          <p:cNvSpPr txBox="1"/>
          <p:nvPr/>
        </p:nvSpPr>
        <p:spPr>
          <a:xfrm>
            <a:off x="542707" y="16676577"/>
            <a:ext cx="3988118" cy="276999"/>
          </a:xfrm>
          <a:prstGeom prst="rect">
            <a:avLst/>
          </a:prstGeom>
          <a:noFill/>
        </p:spPr>
        <p:txBody>
          <a:bodyPr wrap="square">
            <a:spAutoFit/>
          </a:bodyPr>
          <a:lstStyle/>
          <a:p>
            <a:r>
              <a:rPr lang="en-US" altLang="ja-JP" sz="1200" b="1" dirty="0"/>
              <a:t>2-2-</a:t>
            </a:r>
            <a:r>
              <a:rPr lang="ja-JP" altLang="en-US" sz="1200" b="1" dirty="0"/>
              <a:t>⑤難聴レベルに関するよくある質問</a:t>
            </a:r>
          </a:p>
        </p:txBody>
      </p:sp>
      <p:sp>
        <p:nvSpPr>
          <p:cNvPr id="46" name="テキスト ボックス 45">
            <a:extLst>
              <a:ext uri="{FF2B5EF4-FFF2-40B4-BE49-F238E27FC236}">
                <a16:creationId xmlns:a16="http://schemas.microsoft.com/office/drawing/2014/main" id="{49B54E10-57A8-4301-2DE2-04D8A254CDA4}"/>
              </a:ext>
            </a:extLst>
          </p:cNvPr>
          <p:cNvSpPr txBox="1"/>
          <p:nvPr/>
        </p:nvSpPr>
        <p:spPr>
          <a:xfrm>
            <a:off x="623289" y="17026728"/>
            <a:ext cx="5320284" cy="584775"/>
          </a:xfrm>
          <a:prstGeom prst="rect">
            <a:avLst/>
          </a:prstGeom>
          <a:noFill/>
        </p:spPr>
        <p:txBody>
          <a:bodyPr wrap="square">
            <a:spAutoFit/>
          </a:bodyPr>
          <a:lstStyle/>
          <a:p>
            <a:r>
              <a:rPr lang="en-US" altLang="ja-JP" sz="800" b="1" dirty="0"/>
              <a:t>Q:</a:t>
            </a:r>
            <a:r>
              <a:rPr lang="ja-JP" altLang="en-US" sz="800" b="1" dirty="0"/>
              <a:t>どの程度の難聴であれば補聴器が必要ですか</a:t>
            </a:r>
            <a:r>
              <a:rPr lang="en-US" altLang="ja-JP" sz="800" b="1" dirty="0"/>
              <a:t>?</a:t>
            </a:r>
          </a:p>
          <a:p>
            <a:r>
              <a:rPr lang="en-US" altLang="ja-JP" sz="800" dirty="0"/>
              <a:t>A:</a:t>
            </a:r>
            <a:r>
              <a:rPr lang="ja-JP" altLang="en-US" sz="800" dirty="0"/>
              <a:t>一般的に、軽度から重度の難聴を持つ人は補聴器のメリットを受けることができます。しかし、難聴は個人特有の複雑な病状であり、また、時間の経過とともに変化する可能性があります。さまざまなタイプの難聴を理解し、その状態を把握することが難聴に対処する適切な方法を見つける第一歩となります。</a:t>
            </a:r>
          </a:p>
        </p:txBody>
      </p:sp>
      <p:sp>
        <p:nvSpPr>
          <p:cNvPr id="47" name="テキスト ボックス 46">
            <a:extLst>
              <a:ext uri="{FF2B5EF4-FFF2-40B4-BE49-F238E27FC236}">
                <a16:creationId xmlns:a16="http://schemas.microsoft.com/office/drawing/2014/main" id="{E2F5C296-0C9F-F360-2B2E-12BEB6CEDB1D}"/>
              </a:ext>
            </a:extLst>
          </p:cNvPr>
          <p:cNvSpPr txBox="1"/>
          <p:nvPr/>
        </p:nvSpPr>
        <p:spPr>
          <a:xfrm>
            <a:off x="623289" y="17611503"/>
            <a:ext cx="5423916" cy="584775"/>
          </a:xfrm>
          <a:prstGeom prst="rect">
            <a:avLst/>
          </a:prstGeom>
          <a:noFill/>
        </p:spPr>
        <p:txBody>
          <a:bodyPr wrap="square">
            <a:spAutoFit/>
          </a:bodyPr>
          <a:lstStyle/>
          <a:p>
            <a:pPr algn="l"/>
            <a:r>
              <a:rPr lang="en-US" altLang="ja-JP" sz="800" b="1" dirty="0"/>
              <a:t>Q:</a:t>
            </a:r>
            <a:r>
              <a:rPr lang="ja-JP" altLang="en-US" sz="800" b="1" dirty="0">
                <a:solidFill>
                  <a:srgbClr val="49443D"/>
                </a:solidFill>
                <a:latin typeface="Proxima Nova"/>
              </a:rPr>
              <a:t>難聴の診断をいつ受けるべきですか</a:t>
            </a:r>
            <a:r>
              <a:rPr lang="en-US" altLang="ja-JP" sz="800" b="1" dirty="0">
                <a:solidFill>
                  <a:srgbClr val="49443D"/>
                </a:solidFill>
                <a:latin typeface="Proxima Nova"/>
              </a:rPr>
              <a:t>?</a:t>
            </a:r>
          </a:p>
          <a:p>
            <a:r>
              <a:rPr lang="en-US" altLang="ja-JP" sz="800" dirty="0"/>
              <a:t>A:</a:t>
            </a:r>
            <a:r>
              <a:rPr lang="ja-JP" altLang="en-US" sz="800" dirty="0">
                <a:solidFill>
                  <a:srgbClr val="49443D"/>
                </a:solidFill>
                <a:latin typeface="Proxima Nova"/>
              </a:rPr>
              <a:t>難聴の兆候や症状について学ぶことは、自分の症状を理解し認識することに役立ち、生活の質を向上させる第一歩になります。もし、難聴の兆候に気づき始めたら、すぐに耳鼻咽喉科の医師に相談することをおすすめします。早期の対処ほどより効果的です。</a:t>
            </a:r>
          </a:p>
        </p:txBody>
      </p:sp>
      <p:sp>
        <p:nvSpPr>
          <p:cNvPr id="48" name="テキスト ボックス 47">
            <a:extLst>
              <a:ext uri="{FF2B5EF4-FFF2-40B4-BE49-F238E27FC236}">
                <a16:creationId xmlns:a16="http://schemas.microsoft.com/office/drawing/2014/main" id="{236F2F5F-13A5-9B8A-0716-4C6CF5E85D58}"/>
              </a:ext>
            </a:extLst>
          </p:cNvPr>
          <p:cNvSpPr txBox="1"/>
          <p:nvPr/>
        </p:nvSpPr>
        <p:spPr>
          <a:xfrm>
            <a:off x="623289" y="18254041"/>
            <a:ext cx="5369052" cy="584775"/>
          </a:xfrm>
          <a:prstGeom prst="rect">
            <a:avLst/>
          </a:prstGeom>
          <a:noFill/>
        </p:spPr>
        <p:txBody>
          <a:bodyPr wrap="square">
            <a:spAutoFit/>
          </a:bodyPr>
          <a:lstStyle/>
          <a:p>
            <a:r>
              <a:rPr lang="en-US" altLang="ja-JP" sz="800" b="1" dirty="0"/>
              <a:t>Q:</a:t>
            </a:r>
            <a:r>
              <a:rPr lang="ja-JP" altLang="en-US" sz="800" b="1" dirty="0"/>
              <a:t>重度難聴にはどのような補聴器が利用できますか</a:t>
            </a:r>
            <a:r>
              <a:rPr lang="en-US" altLang="ja-JP" sz="800" b="1" dirty="0"/>
              <a:t>?</a:t>
            </a:r>
          </a:p>
          <a:p>
            <a:r>
              <a:rPr lang="en-US" altLang="ja-JP" sz="800" dirty="0"/>
              <a:t>A:</a:t>
            </a:r>
            <a:r>
              <a:rPr lang="ja-JP" altLang="en-US" sz="800" dirty="0"/>
              <a:t>補聴器は難聴に対処する際の解決策となりますが、重度の難聴を抱えている人の中には、補聴器を装着していても聴こえ</a:t>
            </a:r>
            <a:r>
              <a:rPr lang="ja-JP" altLang="en-US" sz="800" dirty="0">
                <a:solidFill>
                  <a:srgbClr val="FF0000"/>
                </a:solidFill>
              </a:rPr>
              <a:t>づらく感じる</a:t>
            </a:r>
            <a:r>
              <a:rPr lang="ja-JP" altLang="en-US" sz="800" dirty="0"/>
              <a:t>人もいます。このような場合、耳鼻咽喉科の医師はインプラント（人工内耳埋め込み術）を検討するかもしれません。 まずはお近くの耳鼻咽喉科へご相談することをおすすめします。</a:t>
            </a:r>
            <a:endParaRPr lang="en-US" altLang="ja-JP" sz="800" dirty="0"/>
          </a:p>
        </p:txBody>
      </p:sp>
      <p:sp>
        <p:nvSpPr>
          <p:cNvPr id="50" name="テキスト ボックス 49">
            <a:extLst>
              <a:ext uri="{FF2B5EF4-FFF2-40B4-BE49-F238E27FC236}">
                <a16:creationId xmlns:a16="http://schemas.microsoft.com/office/drawing/2014/main" id="{BCC87105-97F3-C4AD-D017-1B725030D717}"/>
              </a:ext>
            </a:extLst>
          </p:cNvPr>
          <p:cNvSpPr txBox="1"/>
          <p:nvPr/>
        </p:nvSpPr>
        <p:spPr>
          <a:xfrm>
            <a:off x="442695" y="14742313"/>
            <a:ext cx="3623311" cy="276999"/>
          </a:xfrm>
          <a:prstGeom prst="rect">
            <a:avLst/>
          </a:prstGeom>
          <a:noFill/>
        </p:spPr>
        <p:txBody>
          <a:bodyPr wrap="square">
            <a:spAutoFit/>
          </a:bodyPr>
          <a:lstStyle/>
          <a:p>
            <a:pPr defTabSz="843952">
              <a:defRPr/>
            </a:pPr>
            <a:r>
              <a:rPr lang="en-US" altLang="ja-JP" sz="1200" b="1" dirty="0"/>
              <a:t>2-2-</a:t>
            </a:r>
            <a:r>
              <a:rPr lang="ja-JP" altLang="en-US" sz="1200" b="1" dirty="0"/>
              <a:t>④ </a:t>
            </a:r>
            <a:r>
              <a:rPr lang="ja-JP" altLang="en-US" sz="1200" b="1" dirty="0">
                <a:latin typeface="+mn-ea"/>
              </a:rPr>
              <a:t>聴力を改善する</a:t>
            </a:r>
            <a:r>
              <a:rPr lang="ja-JP" altLang="en-US" sz="1200" b="1">
                <a:latin typeface="+mn-ea"/>
              </a:rPr>
              <a:t>ための</a:t>
            </a:r>
            <a:r>
              <a:rPr lang="en-US" altLang="ja-JP" sz="1200" b="1" dirty="0">
                <a:latin typeface="+mn-ea"/>
              </a:rPr>
              <a:t>4</a:t>
            </a:r>
            <a:r>
              <a:rPr lang="ja-JP" altLang="en-US" sz="1200" b="1">
                <a:latin typeface="+mn-ea"/>
              </a:rPr>
              <a:t>つの</a:t>
            </a:r>
            <a:r>
              <a:rPr lang="ja-JP" altLang="en-US" sz="1200" b="1" dirty="0">
                <a:latin typeface="+mn-ea"/>
              </a:rPr>
              <a:t>ステップ</a:t>
            </a:r>
            <a:endParaRPr lang="ja-JP" altLang="en-US" sz="1200" b="1" dirty="0"/>
          </a:p>
        </p:txBody>
      </p:sp>
      <p:pic>
        <p:nvPicPr>
          <p:cNvPr id="62" name="図 61">
            <a:extLst>
              <a:ext uri="{FF2B5EF4-FFF2-40B4-BE49-F238E27FC236}">
                <a16:creationId xmlns:a16="http://schemas.microsoft.com/office/drawing/2014/main" id="{7685F5FF-D914-A94A-EA21-F9C54C06B369}"/>
              </a:ext>
            </a:extLst>
          </p:cNvPr>
          <p:cNvPicPr>
            <a:picLocks noChangeAspect="1"/>
          </p:cNvPicPr>
          <p:nvPr/>
        </p:nvPicPr>
        <p:blipFill rotWithShape="1">
          <a:blip r:embed="rId4">
            <a:extLst>
              <a:ext uri="{28A0092B-C50C-407E-A947-70E740481C1C}">
                <a14:useLocalDpi xmlns:a14="http://schemas.microsoft.com/office/drawing/2010/main" val="0"/>
              </a:ext>
            </a:extLst>
          </a:blip>
          <a:srcRect l="17557" t="22617" b="47565"/>
          <a:stretch/>
        </p:blipFill>
        <p:spPr>
          <a:xfrm>
            <a:off x="830522" y="15099674"/>
            <a:ext cx="4617637" cy="544862"/>
          </a:xfrm>
          <a:prstGeom prst="rect">
            <a:avLst/>
          </a:prstGeom>
          <a:ln>
            <a:noFill/>
          </a:ln>
        </p:spPr>
      </p:pic>
      <p:sp>
        <p:nvSpPr>
          <p:cNvPr id="10243" name="テキスト ボックス 10242">
            <a:extLst>
              <a:ext uri="{FF2B5EF4-FFF2-40B4-BE49-F238E27FC236}">
                <a16:creationId xmlns:a16="http://schemas.microsoft.com/office/drawing/2014/main" id="{9FB74C56-0EC7-D655-8FCA-62BB37697730}"/>
              </a:ext>
            </a:extLst>
          </p:cNvPr>
          <p:cNvSpPr txBox="1"/>
          <p:nvPr/>
        </p:nvSpPr>
        <p:spPr>
          <a:xfrm>
            <a:off x="997600" y="16200593"/>
            <a:ext cx="978935"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予約する</a:t>
            </a:r>
            <a:endParaRPr lang="en-US" altLang="ja-JP" sz="800" dirty="0">
              <a:solidFill>
                <a:srgbClr val="49443D"/>
              </a:solidFill>
              <a:latin typeface="Proxima Nova"/>
            </a:endParaRPr>
          </a:p>
          <a:p>
            <a:endParaRPr lang="ja-JP" altLang="en-US" sz="800" dirty="0">
              <a:solidFill>
                <a:srgbClr val="49443D"/>
              </a:solidFill>
              <a:latin typeface="Proxima Nova"/>
            </a:endParaRPr>
          </a:p>
        </p:txBody>
      </p:sp>
      <p:sp>
        <p:nvSpPr>
          <p:cNvPr id="10245" name="テキスト ボックス 10244">
            <a:extLst>
              <a:ext uri="{FF2B5EF4-FFF2-40B4-BE49-F238E27FC236}">
                <a16:creationId xmlns:a16="http://schemas.microsoft.com/office/drawing/2014/main" id="{AA663C21-29F8-901B-DFA5-2D86ADE48A43}"/>
              </a:ext>
            </a:extLst>
          </p:cNvPr>
          <p:cNvSpPr txBox="1"/>
          <p:nvPr/>
        </p:nvSpPr>
        <p:spPr>
          <a:xfrm>
            <a:off x="2097458" y="16202791"/>
            <a:ext cx="1054016"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補聴器について調べる</a:t>
            </a:r>
          </a:p>
        </p:txBody>
      </p:sp>
      <p:sp>
        <p:nvSpPr>
          <p:cNvPr id="10246" name="テキスト ボックス 10245">
            <a:extLst>
              <a:ext uri="{FF2B5EF4-FFF2-40B4-BE49-F238E27FC236}">
                <a16:creationId xmlns:a16="http://schemas.microsoft.com/office/drawing/2014/main" id="{150F625F-C09D-6C6A-9218-829600C9421F}"/>
              </a:ext>
            </a:extLst>
          </p:cNvPr>
          <p:cNvSpPr txBox="1"/>
          <p:nvPr/>
        </p:nvSpPr>
        <p:spPr>
          <a:xfrm>
            <a:off x="3261311" y="16195820"/>
            <a:ext cx="1057784"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資金調達オプション</a:t>
            </a:r>
          </a:p>
        </p:txBody>
      </p:sp>
      <p:sp>
        <p:nvSpPr>
          <p:cNvPr id="10247" name="テキスト ボックス 10246">
            <a:extLst>
              <a:ext uri="{FF2B5EF4-FFF2-40B4-BE49-F238E27FC236}">
                <a16:creationId xmlns:a16="http://schemas.microsoft.com/office/drawing/2014/main" id="{0FD20CC7-C15B-98FD-4198-ECF67238F604}"/>
              </a:ext>
            </a:extLst>
          </p:cNvPr>
          <p:cNvSpPr txBox="1"/>
          <p:nvPr/>
        </p:nvSpPr>
        <p:spPr>
          <a:xfrm>
            <a:off x="4438183" y="16195820"/>
            <a:ext cx="1057784"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新日本補聴器のメリット</a:t>
            </a:r>
          </a:p>
        </p:txBody>
      </p:sp>
      <p:sp>
        <p:nvSpPr>
          <p:cNvPr id="6" name="テキスト ボックス 5">
            <a:extLst>
              <a:ext uri="{FF2B5EF4-FFF2-40B4-BE49-F238E27FC236}">
                <a16:creationId xmlns:a16="http://schemas.microsoft.com/office/drawing/2014/main" id="{3B13FF5C-E0E4-5F18-55B9-BADAD8AE8455}"/>
              </a:ext>
            </a:extLst>
          </p:cNvPr>
          <p:cNvSpPr txBox="1"/>
          <p:nvPr/>
        </p:nvSpPr>
        <p:spPr>
          <a:xfrm>
            <a:off x="1674125" y="14151512"/>
            <a:ext cx="3088441" cy="215444"/>
          </a:xfrm>
          <a:prstGeom prst="rect">
            <a:avLst/>
          </a:prstGeom>
          <a:noFill/>
        </p:spPr>
        <p:txBody>
          <a:bodyPr wrap="square" rtlCol="0">
            <a:spAutoFit/>
          </a:bodyPr>
          <a:lstStyle/>
          <a:p>
            <a:r>
              <a:rPr kumimoji="1" lang="ja-JP" altLang="en-US" sz="800" dirty="0">
                <a:solidFill>
                  <a:srgbClr val="FF0000"/>
                </a:solidFill>
              </a:rPr>
              <a:t>＊一般社団法人日本補聴器工業会 </a:t>
            </a:r>
            <a:r>
              <a:rPr kumimoji="1" lang="en-US" altLang="ja-JP" sz="800" dirty="0" err="1">
                <a:solidFill>
                  <a:srgbClr val="FF0000"/>
                </a:solidFill>
              </a:rPr>
              <a:t>JapanTrak</a:t>
            </a:r>
            <a:r>
              <a:rPr kumimoji="1" lang="en-US" altLang="ja-JP" sz="800" dirty="0">
                <a:solidFill>
                  <a:srgbClr val="FF0000"/>
                </a:solidFill>
              </a:rPr>
              <a:t> 2022</a:t>
            </a:r>
            <a:r>
              <a:rPr kumimoji="1" lang="ja-JP" altLang="en-US" sz="800" dirty="0">
                <a:solidFill>
                  <a:srgbClr val="FF0000"/>
                </a:solidFill>
              </a:rPr>
              <a:t>調査報告書より</a:t>
            </a:r>
          </a:p>
        </p:txBody>
      </p:sp>
      <p:graphicFrame>
        <p:nvGraphicFramePr>
          <p:cNvPr id="7" name="表 6">
            <a:extLst>
              <a:ext uri="{FF2B5EF4-FFF2-40B4-BE49-F238E27FC236}">
                <a16:creationId xmlns:a16="http://schemas.microsoft.com/office/drawing/2014/main" id="{DC725C60-846F-88FF-6544-A62DB0D86F9E}"/>
              </a:ext>
            </a:extLst>
          </p:cNvPr>
          <p:cNvGraphicFramePr>
            <a:graphicFrameLocks noGrp="1"/>
          </p:cNvGraphicFramePr>
          <p:nvPr>
            <p:extLst>
              <p:ext uri="{D42A27DB-BD31-4B8C-83A1-F6EECF244321}">
                <p14:modId xmlns:p14="http://schemas.microsoft.com/office/powerpoint/2010/main" val="714163710"/>
              </p:ext>
            </p:extLst>
          </p:nvPr>
        </p:nvGraphicFramePr>
        <p:xfrm>
          <a:off x="442695" y="5371773"/>
          <a:ext cx="6105023" cy="2085261"/>
        </p:xfrm>
        <a:graphic>
          <a:graphicData uri="http://schemas.openxmlformats.org/drawingml/2006/table">
            <a:tbl>
              <a:tblPr firstRow="1" bandRow="1">
                <a:tableStyleId>{5C22544A-7EE6-4342-B048-85BDC9FD1C3A}</a:tableStyleId>
              </a:tblPr>
              <a:tblGrid>
                <a:gridCol w="1000056">
                  <a:extLst>
                    <a:ext uri="{9D8B030D-6E8A-4147-A177-3AD203B41FA5}">
                      <a16:colId xmlns:a16="http://schemas.microsoft.com/office/drawing/2014/main" val="2875155948"/>
                    </a:ext>
                  </a:extLst>
                </a:gridCol>
                <a:gridCol w="822705">
                  <a:extLst>
                    <a:ext uri="{9D8B030D-6E8A-4147-A177-3AD203B41FA5}">
                      <a16:colId xmlns:a16="http://schemas.microsoft.com/office/drawing/2014/main" val="1971238914"/>
                    </a:ext>
                  </a:extLst>
                </a:gridCol>
                <a:gridCol w="2687228">
                  <a:extLst>
                    <a:ext uri="{9D8B030D-6E8A-4147-A177-3AD203B41FA5}">
                      <a16:colId xmlns:a16="http://schemas.microsoft.com/office/drawing/2014/main" val="2862532462"/>
                    </a:ext>
                  </a:extLst>
                </a:gridCol>
                <a:gridCol w="1595034">
                  <a:extLst>
                    <a:ext uri="{9D8B030D-6E8A-4147-A177-3AD203B41FA5}">
                      <a16:colId xmlns:a16="http://schemas.microsoft.com/office/drawing/2014/main" val="2418437320"/>
                    </a:ext>
                  </a:extLst>
                </a:gridCol>
              </a:tblGrid>
              <a:tr h="145999">
                <a:tc>
                  <a:txBody>
                    <a:bodyPr/>
                    <a:lstStyle/>
                    <a:p>
                      <a:r>
                        <a:rPr kumimoji="1" lang="ja-JP" altLang="en-US" sz="800" dirty="0"/>
                        <a:t>難聴のレベル</a:t>
                      </a:r>
                    </a:p>
                  </a:txBody>
                  <a:tcPr>
                    <a:solidFill>
                      <a:schemeClr val="bg2">
                        <a:lumMod val="50000"/>
                      </a:schemeClr>
                    </a:solidFill>
                  </a:tcPr>
                </a:tc>
                <a:tc>
                  <a:txBody>
                    <a:bodyPr/>
                    <a:lstStyle/>
                    <a:p>
                      <a:r>
                        <a:rPr kumimoji="1" lang="ja-JP" altLang="en-US" sz="800" dirty="0"/>
                        <a:t>デシベル</a:t>
                      </a:r>
                    </a:p>
                  </a:txBody>
                  <a:tcPr>
                    <a:solidFill>
                      <a:schemeClr val="bg2">
                        <a:lumMod val="50000"/>
                      </a:schemeClr>
                    </a:solidFill>
                  </a:tcPr>
                </a:tc>
                <a:tc>
                  <a:txBody>
                    <a:bodyPr/>
                    <a:lstStyle/>
                    <a:p>
                      <a:r>
                        <a:rPr kumimoji="1" lang="ja-JP" altLang="en-US" sz="800" dirty="0"/>
                        <a:t>症状</a:t>
                      </a:r>
                    </a:p>
                  </a:txBody>
                  <a:tcPr>
                    <a:solidFill>
                      <a:schemeClr val="bg2">
                        <a:lumMod val="50000"/>
                      </a:schemeClr>
                    </a:solidFill>
                  </a:tcPr>
                </a:tc>
                <a:tc>
                  <a:txBody>
                    <a:bodyPr/>
                    <a:lstStyle/>
                    <a:p>
                      <a:r>
                        <a:rPr kumimoji="1" lang="ja-JP" altLang="en-US" sz="800" dirty="0"/>
                        <a:t>聴き逃しそうな音</a:t>
                      </a:r>
                    </a:p>
                  </a:txBody>
                  <a:tcPr>
                    <a:solidFill>
                      <a:schemeClr val="bg2">
                        <a:lumMod val="50000"/>
                      </a:schemeClr>
                    </a:solidFill>
                  </a:tcPr>
                </a:tc>
                <a:extLst>
                  <a:ext uri="{0D108BD9-81ED-4DB2-BD59-A6C34878D82A}">
                    <a16:rowId xmlns:a16="http://schemas.microsoft.com/office/drawing/2014/main" val="75904513"/>
                  </a:ext>
                </a:extLst>
              </a:tr>
              <a:tr h="286941">
                <a:tc>
                  <a:txBody>
                    <a:bodyPr/>
                    <a:lstStyle/>
                    <a:p>
                      <a:r>
                        <a:rPr kumimoji="1" lang="ja-JP" altLang="en-US" sz="800" dirty="0"/>
                        <a:t>正常な聴覚</a:t>
                      </a:r>
                    </a:p>
                  </a:txBody>
                  <a:tcPr>
                    <a:solidFill>
                      <a:schemeClr val="bg1">
                        <a:lumMod val="85000"/>
                      </a:schemeClr>
                    </a:solidFill>
                  </a:tcPr>
                </a:tc>
                <a:tc>
                  <a:txBody>
                    <a:bodyPr/>
                    <a:lstStyle/>
                    <a:p>
                      <a:r>
                        <a:rPr lang="en-US" altLang="ja-JP" sz="800" b="1" dirty="0">
                          <a:solidFill>
                            <a:srgbClr val="FF0000"/>
                          </a:solidFill>
                          <a:latin typeface="+mn-ea"/>
                          <a:ea typeface="+mn-ea"/>
                        </a:rPr>
                        <a:t>≤24dB</a:t>
                      </a:r>
                      <a:endParaRPr kumimoji="1" lang="ja-JP" altLang="en-US" sz="800" dirty="0">
                        <a:solidFill>
                          <a:srgbClr val="FF0000"/>
                        </a:solidFill>
                        <a:latin typeface="+mn-ea"/>
                        <a:ea typeface="+mn-ea"/>
                      </a:endParaRPr>
                    </a:p>
                  </a:txBody>
                  <a:tcPr>
                    <a:solidFill>
                      <a:schemeClr val="bg1">
                        <a:lumMod val="85000"/>
                      </a:schemeClr>
                    </a:solidFill>
                  </a:tcPr>
                </a:tc>
                <a:tc>
                  <a:txBody>
                    <a:bodyPr/>
                    <a:lstStyle/>
                    <a:p>
                      <a:r>
                        <a:rPr kumimoji="1" lang="ja-JP" altLang="en-US" sz="800" dirty="0"/>
                        <a:t>自覚的難聴の症状がない</a:t>
                      </a:r>
                    </a:p>
                  </a:txBody>
                  <a:tcPr>
                    <a:solidFill>
                      <a:schemeClr val="bg1">
                        <a:lumMod val="85000"/>
                      </a:schemeClr>
                    </a:solidFill>
                  </a:tcPr>
                </a:tc>
                <a:tc>
                  <a:txBody>
                    <a:bodyPr/>
                    <a:lstStyle/>
                    <a:p>
                      <a:r>
                        <a:rPr kumimoji="1" lang="ja-JP" altLang="en-US" sz="800" dirty="0"/>
                        <a:t>音が欠けることはありません</a:t>
                      </a:r>
                    </a:p>
                  </a:txBody>
                  <a:tcPr>
                    <a:solidFill>
                      <a:schemeClr val="bg1">
                        <a:lumMod val="85000"/>
                      </a:schemeClr>
                    </a:solidFill>
                  </a:tcPr>
                </a:tc>
                <a:extLst>
                  <a:ext uri="{0D108BD9-81ED-4DB2-BD59-A6C34878D82A}">
                    <a16:rowId xmlns:a16="http://schemas.microsoft.com/office/drawing/2014/main" val="2308078094"/>
                  </a:ext>
                </a:extLst>
              </a:tr>
              <a:tr h="309880">
                <a:tc>
                  <a:txBody>
                    <a:bodyPr/>
                    <a:lstStyle/>
                    <a:p>
                      <a:r>
                        <a:rPr kumimoji="1" lang="ja-JP" altLang="en-US" sz="800" dirty="0"/>
                        <a:t>軽度の難聴</a:t>
                      </a:r>
                    </a:p>
                  </a:txBody>
                  <a:tcPr>
                    <a:solidFill>
                      <a:schemeClr val="bg1">
                        <a:lumMod val="85000"/>
                      </a:schemeClr>
                    </a:solidFill>
                  </a:tcPr>
                </a:tc>
                <a:tc>
                  <a:txBody>
                    <a:bodyPr/>
                    <a:lstStyle/>
                    <a:p>
                      <a:r>
                        <a:rPr lang="en-US" altLang="ja-JP" sz="800" b="1" dirty="0">
                          <a:solidFill>
                            <a:srgbClr val="FF0000"/>
                          </a:solidFill>
                          <a:latin typeface="+mn-ea"/>
                          <a:ea typeface="+mn-ea"/>
                        </a:rPr>
                        <a:t>25</a:t>
                      </a:r>
                      <a:r>
                        <a:rPr lang="ja-JP" altLang="en-US" sz="800" b="1" dirty="0">
                          <a:solidFill>
                            <a:srgbClr val="FF0000"/>
                          </a:solidFill>
                          <a:latin typeface="+mn-ea"/>
                          <a:ea typeface="+mn-ea"/>
                        </a:rPr>
                        <a:t>～</a:t>
                      </a:r>
                      <a:r>
                        <a:rPr lang="en-US" altLang="ja-JP" sz="800" b="1" dirty="0">
                          <a:solidFill>
                            <a:srgbClr val="FF0000"/>
                          </a:solidFill>
                          <a:latin typeface="+mn-ea"/>
                          <a:ea typeface="+mn-ea"/>
                        </a:rPr>
                        <a:t>39 dB</a:t>
                      </a:r>
                      <a:endParaRPr kumimoji="1" lang="ja-JP" altLang="en-US" sz="800" dirty="0">
                        <a:solidFill>
                          <a:srgbClr val="FF0000"/>
                        </a:solidFill>
                        <a:latin typeface="+mn-ea"/>
                        <a:ea typeface="+mn-ea"/>
                      </a:endParaRPr>
                    </a:p>
                  </a:txBody>
                  <a:tcPr>
                    <a:solidFill>
                      <a:schemeClr val="bg1">
                        <a:lumMod val="85000"/>
                      </a:schemeClr>
                    </a:solidFill>
                  </a:tcPr>
                </a:tc>
                <a:tc>
                  <a:txBody>
                    <a:bodyPr/>
                    <a:lstStyle/>
                    <a:p>
                      <a:r>
                        <a:rPr kumimoji="1" lang="ja-JP" altLang="en-US" sz="800" dirty="0"/>
                        <a:t>静かで穏やかな会話や周囲の騒音がある状況は理解しにくい</a:t>
                      </a:r>
                    </a:p>
                  </a:txBody>
                  <a:tcPr>
                    <a:solidFill>
                      <a:schemeClr val="bg1">
                        <a:lumMod val="85000"/>
                      </a:schemeClr>
                    </a:solidFill>
                  </a:tcPr>
                </a:tc>
                <a:tc>
                  <a:txBody>
                    <a:bodyPr/>
                    <a:lstStyle/>
                    <a:p>
                      <a:r>
                        <a:rPr kumimoji="1" lang="ja-JP" altLang="en-US" sz="800" dirty="0">
                          <a:solidFill>
                            <a:srgbClr val="FF0000"/>
                          </a:solidFill>
                        </a:rPr>
                        <a:t>時計のカチカチ音</a:t>
                      </a:r>
                    </a:p>
                  </a:txBody>
                  <a:tcPr>
                    <a:solidFill>
                      <a:schemeClr val="bg1">
                        <a:lumMod val="85000"/>
                      </a:schemeClr>
                    </a:solidFill>
                  </a:tcPr>
                </a:tc>
                <a:extLst>
                  <a:ext uri="{0D108BD9-81ED-4DB2-BD59-A6C34878D82A}">
                    <a16:rowId xmlns:a16="http://schemas.microsoft.com/office/drawing/2014/main" val="3000367826"/>
                  </a:ext>
                </a:extLst>
              </a:tr>
              <a:tr h="370840">
                <a:tc>
                  <a:txBody>
                    <a:bodyPr/>
                    <a:lstStyle/>
                    <a:p>
                      <a:r>
                        <a:rPr kumimoji="1" lang="ja-JP" altLang="en-US" sz="800" dirty="0"/>
                        <a:t>中等度の難聴</a:t>
                      </a:r>
                    </a:p>
                  </a:txBody>
                  <a:tcPr>
                    <a:solidFill>
                      <a:schemeClr val="bg1">
                        <a:lumMod val="85000"/>
                      </a:schemeClr>
                    </a:solidFill>
                  </a:tcPr>
                </a:tc>
                <a:tc>
                  <a:txBody>
                    <a:bodyPr/>
                    <a:lstStyle/>
                    <a:p>
                      <a:r>
                        <a:rPr lang="en-US" altLang="ja-JP" sz="800" b="1" dirty="0">
                          <a:solidFill>
                            <a:srgbClr val="FF0000"/>
                          </a:solidFill>
                          <a:latin typeface="+mn-ea"/>
                          <a:ea typeface="+mn-ea"/>
                        </a:rPr>
                        <a:t>40</a:t>
                      </a:r>
                      <a:r>
                        <a:rPr lang="ja-JP" altLang="en-US" sz="800" b="1" dirty="0">
                          <a:solidFill>
                            <a:srgbClr val="FF0000"/>
                          </a:solidFill>
                          <a:latin typeface="+mn-ea"/>
                          <a:ea typeface="+mn-ea"/>
                        </a:rPr>
                        <a:t>～</a:t>
                      </a:r>
                      <a:r>
                        <a:rPr lang="en-US" altLang="ja-JP" sz="800" b="1" dirty="0">
                          <a:solidFill>
                            <a:srgbClr val="FF0000"/>
                          </a:solidFill>
                          <a:latin typeface="+mn-ea"/>
                          <a:ea typeface="+mn-ea"/>
                        </a:rPr>
                        <a:t>69 dB</a:t>
                      </a:r>
                      <a:endParaRPr kumimoji="1" lang="ja-JP" altLang="en-US" sz="800" dirty="0">
                        <a:solidFill>
                          <a:srgbClr val="FF0000"/>
                        </a:solidFill>
                        <a:latin typeface="+mn-ea"/>
                        <a:ea typeface="+mn-ea"/>
                      </a:endParaRPr>
                    </a:p>
                  </a:txBody>
                  <a:tcPr>
                    <a:solidFill>
                      <a:schemeClr val="bg1">
                        <a:lumMod val="85000"/>
                      </a:schemeClr>
                    </a:solidFill>
                  </a:tcPr>
                </a:tc>
                <a:tc>
                  <a:txBody>
                    <a:bodyPr/>
                    <a:lstStyle/>
                    <a:p>
                      <a:r>
                        <a:rPr kumimoji="1" lang="ja-JP" altLang="en-US" sz="800" dirty="0">
                          <a:solidFill>
                            <a:srgbClr val="FF0000"/>
                          </a:solidFill>
                        </a:rPr>
                        <a:t>中等度</a:t>
                      </a:r>
                      <a:r>
                        <a:rPr kumimoji="1" lang="ja-JP" altLang="en-US" sz="800" dirty="0"/>
                        <a:t>の難聴がある場合、よりよい耳で聞こえる最も静かな音は</a:t>
                      </a:r>
                      <a:r>
                        <a:rPr kumimoji="1" lang="en-US" altLang="ja-JP" sz="800" dirty="0">
                          <a:solidFill>
                            <a:srgbClr val="FF0000"/>
                          </a:solidFill>
                        </a:rPr>
                        <a:t>40</a:t>
                      </a:r>
                      <a:r>
                        <a:rPr kumimoji="1" lang="ja-JP" altLang="en-US" sz="800" dirty="0">
                          <a:solidFill>
                            <a:srgbClr val="FF0000"/>
                          </a:solidFill>
                        </a:rPr>
                        <a:t>～</a:t>
                      </a:r>
                      <a:r>
                        <a:rPr kumimoji="1" lang="en-US" altLang="ja-JP" sz="800" dirty="0">
                          <a:solidFill>
                            <a:srgbClr val="FF0000"/>
                          </a:solidFill>
                        </a:rPr>
                        <a:t>69dB</a:t>
                      </a:r>
                      <a:r>
                        <a:rPr kumimoji="1" lang="ja-JP" altLang="en-US" sz="800" dirty="0"/>
                        <a:t>です。ラジオやテレビでは、より大きな音量レベルが必要です。</a:t>
                      </a:r>
                    </a:p>
                  </a:txBody>
                  <a:tcPr>
                    <a:solidFill>
                      <a:schemeClr val="bg1">
                        <a:lumMod val="85000"/>
                      </a:schemeClr>
                    </a:solidFill>
                  </a:tcPr>
                </a:tc>
                <a:tc>
                  <a:txBody>
                    <a:bodyPr/>
                    <a:lstStyle/>
                    <a:p>
                      <a:r>
                        <a:rPr kumimoji="1" lang="ja-JP" altLang="en-US" sz="800" dirty="0"/>
                        <a:t>掃除機</a:t>
                      </a:r>
                    </a:p>
                  </a:txBody>
                  <a:tcPr>
                    <a:solidFill>
                      <a:schemeClr val="bg1">
                        <a:lumMod val="85000"/>
                      </a:schemeClr>
                    </a:solidFill>
                  </a:tcPr>
                </a:tc>
                <a:extLst>
                  <a:ext uri="{0D108BD9-81ED-4DB2-BD59-A6C34878D82A}">
                    <a16:rowId xmlns:a16="http://schemas.microsoft.com/office/drawing/2014/main" val="1176149520"/>
                  </a:ext>
                </a:extLst>
              </a:tr>
              <a:tr h="309880">
                <a:tc>
                  <a:txBody>
                    <a:bodyPr/>
                    <a:lstStyle/>
                    <a:p>
                      <a:r>
                        <a:rPr kumimoji="1" lang="ja-JP" altLang="en-US" sz="800" dirty="0">
                          <a:solidFill>
                            <a:srgbClr val="FF0000"/>
                          </a:solidFill>
                        </a:rPr>
                        <a:t>高度の難聴</a:t>
                      </a:r>
                    </a:p>
                  </a:txBody>
                  <a:tcPr>
                    <a:solidFill>
                      <a:schemeClr val="bg1">
                        <a:lumMod val="85000"/>
                      </a:schemeClr>
                    </a:solidFill>
                  </a:tcPr>
                </a:tc>
                <a:tc>
                  <a:txBody>
                    <a:bodyPr/>
                    <a:lstStyle/>
                    <a:p>
                      <a:r>
                        <a:rPr lang="en-US" altLang="ja-JP" sz="800" b="1" dirty="0">
                          <a:solidFill>
                            <a:srgbClr val="FF0000"/>
                          </a:solidFill>
                          <a:latin typeface="+mn-ea"/>
                          <a:ea typeface="+mn-ea"/>
                        </a:rPr>
                        <a:t>70</a:t>
                      </a:r>
                      <a:r>
                        <a:rPr lang="ja-JP" altLang="en-US" sz="800" b="1" dirty="0">
                          <a:solidFill>
                            <a:srgbClr val="FF0000"/>
                          </a:solidFill>
                          <a:latin typeface="+mn-ea"/>
                          <a:ea typeface="+mn-ea"/>
                        </a:rPr>
                        <a:t>～</a:t>
                      </a:r>
                      <a:r>
                        <a:rPr lang="en-US" altLang="ja-JP" sz="800" b="1" dirty="0">
                          <a:solidFill>
                            <a:srgbClr val="FF0000"/>
                          </a:solidFill>
                          <a:latin typeface="+mn-ea"/>
                          <a:ea typeface="+mn-ea"/>
                        </a:rPr>
                        <a:t>89 dB</a:t>
                      </a:r>
                      <a:endParaRPr kumimoji="1" lang="ja-JP" altLang="en-US" sz="800" dirty="0">
                        <a:solidFill>
                          <a:srgbClr val="FF0000"/>
                        </a:solidFill>
                        <a:latin typeface="+mn-ea"/>
                        <a:ea typeface="+mn-ea"/>
                      </a:endParaRPr>
                    </a:p>
                  </a:txBody>
                  <a:tcPr>
                    <a:solidFill>
                      <a:schemeClr val="bg1">
                        <a:lumMod val="85000"/>
                      </a:schemeClr>
                    </a:solidFill>
                  </a:tcPr>
                </a:tc>
                <a:tc>
                  <a:txBody>
                    <a:bodyPr/>
                    <a:lstStyle/>
                    <a:p>
                      <a:r>
                        <a:rPr kumimoji="1" lang="ja-JP" altLang="en-US" sz="800" dirty="0">
                          <a:solidFill>
                            <a:srgbClr val="FF0000"/>
                          </a:solidFill>
                        </a:rPr>
                        <a:t>高度</a:t>
                      </a:r>
                      <a:r>
                        <a:rPr kumimoji="1" lang="ja-JP" altLang="en-US" sz="800" dirty="0"/>
                        <a:t>の難聴がある場合、より良い耳で聞こえる最も静かな音は</a:t>
                      </a:r>
                      <a:r>
                        <a:rPr kumimoji="1" lang="en-US" altLang="ja-JP" sz="800" dirty="0">
                          <a:solidFill>
                            <a:srgbClr val="FF0000"/>
                          </a:solidFill>
                        </a:rPr>
                        <a:t>70-89dB</a:t>
                      </a:r>
                      <a:r>
                        <a:rPr kumimoji="1" lang="ja-JP" altLang="en-US" sz="800" dirty="0"/>
                        <a:t>です。</a:t>
                      </a:r>
                    </a:p>
                  </a:txBody>
                  <a:tcPr>
                    <a:solidFill>
                      <a:schemeClr val="bg1">
                        <a:lumMod val="85000"/>
                      </a:schemeClr>
                    </a:solidFill>
                  </a:tcPr>
                </a:tc>
                <a:tc>
                  <a:txBody>
                    <a:bodyPr/>
                    <a:lstStyle/>
                    <a:p>
                      <a:r>
                        <a:rPr kumimoji="1" lang="ja-JP" altLang="en-US" sz="800" dirty="0">
                          <a:solidFill>
                            <a:srgbClr val="FF0000"/>
                          </a:solidFill>
                        </a:rPr>
                        <a:t>赤ちゃんの泣き声</a:t>
                      </a:r>
                    </a:p>
                  </a:txBody>
                  <a:tcPr>
                    <a:solidFill>
                      <a:schemeClr val="bg1">
                        <a:lumMod val="85000"/>
                      </a:schemeClr>
                    </a:solidFill>
                  </a:tcPr>
                </a:tc>
                <a:extLst>
                  <a:ext uri="{0D108BD9-81ED-4DB2-BD59-A6C34878D82A}">
                    <a16:rowId xmlns:a16="http://schemas.microsoft.com/office/drawing/2014/main" val="3625262121"/>
                  </a:ext>
                </a:extLst>
              </a:tr>
              <a:tr h="370840">
                <a:tc>
                  <a:txBody>
                    <a:bodyPr/>
                    <a:lstStyle/>
                    <a:p>
                      <a:r>
                        <a:rPr kumimoji="1" lang="ja-JP" altLang="en-US" sz="800" dirty="0"/>
                        <a:t>重度の難聴</a:t>
                      </a:r>
                    </a:p>
                  </a:txBody>
                  <a:tcPr>
                    <a:solidFill>
                      <a:schemeClr val="bg1">
                        <a:lumMod val="85000"/>
                      </a:schemeClr>
                    </a:solidFill>
                  </a:tcPr>
                </a:tc>
                <a:tc>
                  <a:txBody>
                    <a:bodyPr/>
                    <a:lstStyle/>
                    <a:p>
                      <a:r>
                        <a:rPr lang="en-US" altLang="ja-JP" sz="800" b="1" dirty="0">
                          <a:solidFill>
                            <a:srgbClr val="FF0000"/>
                          </a:solidFill>
                          <a:latin typeface="+mn-ea"/>
                          <a:ea typeface="+mn-ea"/>
                        </a:rPr>
                        <a:t>≥90dB</a:t>
                      </a:r>
                      <a:endParaRPr kumimoji="1" lang="ja-JP" altLang="en-US" sz="800" dirty="0">
                        <a:solidFill>
                          <a:srgbClr val="FF0000"/>
                        </a:solidFill>
                        <a:latin typeface="+mn-ea"/>
                        <a:ea typeface="+mn-ea"/>
                      </a:endParaRPr>
                    </a:p>
                  </a:txBody>
                  <a:tcPr>
                    <a:solidFill>
                      <a:schemeClr val="bg1">
                        <a:lumMod val="85000"/>
                      </a:schemeClr>
                    </a:solidFill>
                  </a:tcPr>
                </a:tc>
                <a:tc>
                  <a:txBody>
                    <a:bodyPr/>
                    <a:lstStyle/>
                    <a:p>
                      <a:r>
                        <a:rPr kumimoji="1" lang="ja-JP" altLang="en-US" sz="800" dirty="0"/>
                        <a:t>重度の難聴がある場合、正常な耳で聞こえる最も静かな音は</a:t>
                      </a:r>
                      <a:r>
                        <a:rPr kumimoji="1" lang="en-US" altLang="ja-JP" sz="800" dirty="0"/>
                        <a:t>90dB</a:t>
                      </a:r>
                      <a:r>
                        <a:rPr kumimoji="1" lang="ja-JP" altLang="en-US" sz="800" dirty="0"/>
                        <a:t>以上です。増幅されたデバイスや音声を聴いて理解することが困難または不可能。</a:t>
                      </a:r>
                    </a:p>
                  </a:txBody>
                  <a:tcPr>
                    <a:solidFill>
                      <a:schemeClr val="bg1">
                        <a:lumMod val="85000"/>
                      </a:schemeClr>
                    </a:solidFill>
                  </a:tcPr>
                </a:tc>
                <a:tc>
                  <a:txBody>
                    <a:bodyPr/>
                    <a:lstStyle/>
                    <a:p>
                      <a:r>
                        <a:rPr kumimoji="1" lang="ja-JP" altLang="en-US" sz="800" dirty="0"/>
                        <a:t>飛行機</a:t>
                      </a:r>
                    </a:p>
                  </a:txBody>
                  <a:tcPr>
                    <a:solidFill>
                      <a:schemeClr val="bg1">
                        <a:lumMod val="85000"/>
                      </a:schemeClr>
                    </a:solidFill>
                  </a:tcPr>
                </a:tc>
                <a:extLst>
                  <a:ext uri="{0D108BD9-81ED-4DB2-BD59-A6C34878D82A}">
                    <a16:rowId xmlns:a16="http://schemas.microsoft.com/office/drawing/2014/main" val="3211549183"/>
                  </a:ext>
                </a:extLst>
              </a:tr>
            </a:tbl>
          </a:graphicData>
        </a:graphic>
      </p:graphicFrame>
      <p:sp>
        <p:nvSpPr>
          <p:cNvPr id="2" name="テキスト ボックス 1">
            <a:extLst>
              <a:ext uri="{FF2B5EF4-FFF2-40B4-BE49-F238E27FC236}">
                <a16:creationId xmlns:a16="http://schemas.microsoft.com/office/drawing/2014/main" id="{67DF4FD6-84FA-126E-BF68-E45476F032F9}"/>
              </a:ext>
            </a:extLst>
          </p:cNvPr>
          <p:cNvSpPr txBox="1"/>
          <p:nvPr/>
        </p:nvSpPr>
        <p:spPr>
          <a:xfrm>
            <a:off x="867770" y="15598869"/>
            <a:ext cx="1215221" cy="830997"/>
          </a:xfrm>
          <a:prstGeom prst="rect">
            <a:avLst/>
          </a:prstGeom>
          <a:noFill/>
        </p:spPr>
        <p:txBody>
          <a:bodyPr wrap="square" rtlCol="0">
            <a:spAutoFit/>
          </a:bodyPr>
          <a:lstStyle/>
          <a:p>
            <a:r>
              <a:rPr lang="en-US" altLang="ja-JP" sz="800" dirty="0">
                <a:solidFill>
                  <a:srgbClr val="49443D"/>
                </a:solidFill>
                <a:latin typeface="Proxima Nova"/>
              </a:rPr>
              <a:t>1. </a:t>
            </a:r>
            <a:r>
              <a:rPr lang="ja-JP" altLang="en-US" sz="800" dirty="0">
                <a:solidFill>
                  <a:srgbClr val="49443D"/>
                </a:solidFill>
                <a:latin typeface="Proxima Nova"/>
              </a:rPr>
              <a:t>お近くの</a:t>
            </a:r>
            <a:r>
              <a:rPr lang="ja-JP" altLang="en-US" sz="800" dirty="0">
                <a:solidFill>
                  <a:srgbClr val="FF0000"/>
                </a:solidFill>
                <a:latin typeface="Proxima Nova"/>
              </a:rPr>
              <a:t>新日本補聴器グループの</a:t>
            </a:r>
            <a:r>
              <a:rPr lang="ja-JP" altLang="en-US" sz="800" dirty="0">
                <a:solidFill>
                  <a:srgbClr val="49443D"/>
                </a:solidFill>
                <a:latin typeface="Proxima Nova"/>
              </a:rPr>
              <a:t>販売店で無料の聴力測定を予約してください。</a:t>
            </a:r>
          </a:p>
          <a:p>
            <a:br>
              <a:rPr lang="ja-JP" altLang="en-US" sz="800" dirty="0"/>
            </a:br>
            <a:endParaRPr lang="ja-JP" altLang="en-US" sz="800" dirty="0">
              <a:solidFill>
                <a:srgbClr val="49443D"/>
              </a:solidFill>
              <a:latin typeface="Proxima Nova"/>
            </a:endParaRPr>
          </a:p>
        </p:txBody>
      </p:sp>
      <p:sp>
        <p:nvSpPr>
          <p:cNvPr id="3" name="テキスト ボックス 2">
            <a:extLst>
              <a:ext uri="{FF2B5EF4-FFF2-40B4-BE49-F238E27FC236}">
                <a16:creationId xmlns:a16="http://schemas.microsoft.com/office/drawing/2014/main" id="{CDF0BE8D-92D5-F729-3A9F-33CE332BB8BD}"/>
              </a:ext>
            </a:extLst>
          </p:cNvPr>
          <p:cNvSpPr txBox="1"/>
          <p:nvPr/>
        </p:nvSpPr>
        <p:spPr>
          <a:xfrm>
            <a:off x="2043260" y="15596287"/>
            <a:ext cx="1177474" cy="707886"/>
          </a:xfrm>
          <a:prstGeom prst="rect">
            <a:avLst/>
          </a:prstGeom>
          <a:noFill/>
        </p:spPr>
        <p:txBody>
          <a:bodyPr wrap="square" rtlCol="0">
            <a:spAutoFit/>
          </a:bodyPr>
          <a:lstStyle/>
          <a:p>
            <a:r>
              <a:rPr lang="en-US" altLang="ja-JP" sz="800" dirty="0">
                <a:solidFill>
                  <a:srgbClr val="49443D"/>
                </a:solidFill>
                <a:latin typeface="Proxima Nova"/>
              </a:rPr>
              <a:t>2. </a:t>
            </a:r>
            <a:r>
              <a:rPr lang="ja-JP" altLang="en-US" sz="800" dirty="0">
                <a:solidFill>
                  <a:srgbClr val="49443D"/>
                </a:solidFill>
                <a:latin typeface="Proxima Nova"/>
              </a:rPr>
              <a:t>最新の補聴器技術の機能と利点について学びましょう。</a:t>
            </a:r>
          </a:p>
          <a:p>
            <a:br>
              <a:rPr lang="ja-JP" altLang="en-US" sz="800" dirty="0"/>
            </a:br>
            <a:endParaRPr lang="ja-JP" altLang="en-US" sz="800" dirty="0">
              <a:solidFill>
                <a:srgbClr val="49443D"/>
              </a:solidFill>
              <a:latin typeface="Proxima Nova"/>
            </a:endParaRPr>
          </a:p>
        </p:txBody>
      </p:sp>
      <p:sp>
        <p:nvSpPr>
          <p:cNvPr id="5" name="テキスト ボックス 4">
            <a:extLst>
              <a:ext uri="{FF2B5EF4-FFF2-40B4-BE49-F238E27FC236}">
                <a16:creationId xmlns:a16="http://schemas.microsoft.com/office/drawing/2014/main" id="{6D8C123A-BBB8-5DDF-C27A-9C5EBCCE7F24}"/>
              </a:ext>
            </a:extLst>
          </p:cNvPr>
          <p:cNvSpPr txBox="1"/>
          <p:nvPr/>
        </p:nvSpPr>
        <p:spPr>
          <a:xfrm>
            <a:off x="3169047" y="15601503"/>
            <a:ext cx="1227179" cy="707886"/>
          </a:xfrm>
          <a:prstGeom prst="rect">
            <a:avLst/>
          </a:prstGeom>
          <a:noFill/>
        </p:spPr>
        <p:txBody>
          <a:bodyPr wrap="square" rtlCol="0">
            <a:spAutoFit/>
          </a:bodyPr>
          <a:lstStyle/>
          <a:p>
            <a:r>
              <a:rPr lang="en-US" altLang="ja-JP" sz="800" dirty="0">
                <a:solidFill>
                  <a:srgbClr val="49443D"/>
                </a:solidFill>
                <a:latin typeface="Proxima Nova"/>
              </a:rPr>
              <a:t>3. </a:t>
            </a:r>
            <a:r>
              <a:rPr lang="ja-JP" altLang="en-US" sz="800" dirty="0">
                <a:solidFill>
                  <a:srgbClr val="49443D"/>
                </a:solidFill>
                <a:latin typeface="Proxima Nova"/>
              </a:rPr>
              <a:t>資金調達のオプションと補助金制度について学びましょう。</a:t>
            </a:r>
          </a:p>
          <a:p>
            <a:br>
              <a:rPr lang="ja-JP" altLang="en-US" sz="800" dirty="0"/>
            </a:br>
            <a:endParaRPr lang="ja-JP" altLang="en-US" sz="800" dirty="0">
              <a:solidFill>
                <a:srgbClr val="49443D"/>
              </a:solidFill>
              <a:latin typeface="Proxima Nova"/>
            </a:endParaRPr>
          </a:p>
        </p:txBody>
      </p:sp>
      <p:sp>
        <p:nvSpPr>
          <p:cNvPr id="8" name="テキスト ボックス 7">
            <a:extLst>
              <a:ext uri="{FF2B5EF4-FFF2-40B4-BE49-F238E27FC236}">
                <a16:creationId xmlns:a16="http://schemas.microsoft.com/office/drawing/2014/main" id="{B35F7283-C567-79AE-3E2E-8F63DF4A7BA3}"/>
              </a:ext>
            </a:extLst>
          </p:cNvPr>
          <p:cNvSpPr txBox="1"/>
          <p:nvPr/>
        </p:nvSpPr>
        <p:spPr>
          <a:xfrm>
            <a:off x="4370773" y="15596287"/>
            <a:ext cx="1299597" cy="338554"/>
          </a:xfrm>
          <a:prstGeom prst="rect">
            <a:avLst/>
          </a:prstGeom>
          <a:noFill/>
        </p:spPr>
        <p:txBody>
          <a:bodyPr wrap="square" rtlCol="0">
            <a:spAutoFit/>
          </a:bodyPr>
          <a:lstStyle/>
          <a:p>
            <a:r>
              <a:rPr lang="en-US" altLang="ja-JP" sz="800" dirty="0">
                <a:solidFill>
                  <a:srgbClr val="FF0000"/>
                </a:solidFill>
                <a:latin typeface="Proxima Nova"/>
              </a:rPr>
              <a:t>4.</a:t>
            </a:r>
            <a:r>
              <a:rPr lang="ja-JP" altLang="en-US" sz="800" dirty="0">
                <a:solidFill>
                  <a:srgbClr val="FF0000"/>
                </a:solidFill>
                <a:effectLst/>
                <a:latin typeface="Meiryo UI" panose="020B0604030504040204" pitchFamily="50" charset="-128"/>
                <a:ea typeface="Meiryo UI" panose="020B0604030504040204" pitchFamily="50" charset="-128"/>
              </a:rPr>
              <a:t>無料で最新の補聴器を</a:t>
            </a:r>
            <a:r>
              <a:rPr lang="en-US" altLang="ja-JP" sz="800" dirty="0">
                <a:solidFill>
                  <a:srgbClr val="FF0000"/>
                </a:solidFill>
                <a:effectLst/>
                <a:latin typeface="Meiryo UI" panose="020B0604030504040204" pitchFamily="50" charset="-128"/>
                <a:ea typeface="Meiryo UI" panose="020B0604030504040204" pitchFamily="50" charset="-128"/>
              </a:rPr>
              <a:t>2</a:t>
            </a:r>
            <a:r>
              <a:rPr lang="ja-JP" altLang="en-US" sz="800" dirty="0">
                <a:solidFill>
                  <a:srgbClr val="FF0000"/>
                </a:solidFill>
                <a:effectLst/>
                <a:latin typeface="Meiryo UI" panose="020B0604030504040204" pitchFamily="50" charset="-128"/>
                <a:ea typeface="Meiryo UI" panose="020B0604030504040204" pitchFamily="50" charset="-128"/>
              </a:rPr>
              <a:t>週間お試しいただけます</a:t>
            </a:r>
            <a:endParaRPr lang="ja-JP" altLang="en-US" sz="800" dirty="0">
              <a:solidFill>
                <a:srgbClr val="FF0000"/>
              </a:solidFill>
              <a:latin typeface="Proxima Nova"/>
            </a:endParaRPr>
          </a:p>
        </p:txBody>
      </p:sp>
    </p:spTree>
    <p:extLst>
      <p:ext uri="{BB962C8B-B14F-4D97-AF65-F5344CB8AC3E}">
        <p14:creationId xmlns:p14="http://schemas.microsoft.com/office/powerpoint/2010/main" val="414206920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10506</TotalTime>
  <Words>4592</Words>
  <Application>Microsoft Office PowerPoint</Application>
  <PresentationFormat>ユーザー設定</PresentationFormat>
  <Paragraphs>363</Paragraphs>
  <Slides>4</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4</vt:i4>
      </vt:variant>
    </vt:vector>
  </HeadingPairs>
  <TitlesOfParts>
    <vt:vector size="15" baseType="lpstr">
      <vt:lpstr>Adobe Clean DC</vt:lpstr>
      <vt:lpstr>Kozuka Gothic Pro R</vt:lpstr>
      <vt:lpstr>Meiryo UI</vt:lpstr>
      <vt:lpstr>Proxima Nova</vt:lpstr>
      <vt:lpstr>Soho Gothic W01 Bold</vt:lpstr>
      <vt:lpstr>Soho Gothic W01 Regular</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UEDA TETSU</dc:creator>
  <cp:lastModifiedBy>UEDA TETSU</cp:lastModifiedBy>
  <cp:revision>16</cp:revision>
  <dcterms:created xsi:type="dcterms:W3CDTF">2023-07-07T07:03:29Z</dcterms:created>
  <dcterms:modified xsi:type="dcterms:W3CDTF">2023-08-30T15:04:20Z</dcterms:modified>
</cp:coreProperties>
</file>