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modernComment_10C_276DAD0A.xml" ContentType="application/vnd.ms-powerpoint.comments+xml"/>
  <Override PartName="/ppt/comments/modernComment_10B_891828D0.xml" ContentType="application/vnd.ms-powerpoint.comments+xml"/>
  <Override PartName="/ppt/comments/modernComment_10D_39B3EC76.xml" ContentType="application/vnd.ms-powerpoint.comments+xml"/>
  <Override PartName="/ppt/comments/modernComment_10E_B2C32A5E.xml" ContentType="application/vnd.ms-powerpoint.comments+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
  </p:notesMasterIdLst>
  <p:sldIdLst>
    <p:sldId id="307" r:id="rId2"/>
    <p:sldId id="268" r:id="rId3"/>
    <p:sldId id="267" r:id="rId4"/>
    <p:sldId id="269" r:id="rId5"/>
    <p:sldId id="270" r:id="rId6"/>
  </p:sldIdLst>
  <p:sldSz cx="6858000" cy="288004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5A5DBAB-CC44-F3D0-14FF-A8DAEA069143}" name="UEDA TETSU" initials="UT" userId="151f42fa26436505" providerId="Windows Live"/>
  <p188:author id="{3381B4B8-C602-FE46-FAF4-4D906EB6D526}" name="Satoshi Kinoshita (SAKN)" initials="SK(" userId="S::sakn@demant.com::19d60b02-f772-4cb6-a22f-f51978fd0e7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UEDA TETSU" initials="UT" lastIdx="5" clrIdx="0">
    <p:extLst>
      <p:ext uri="{19B8F6BF-5375-455C-9EA6-DF929625EA0E}">
        <p15:presenceInfo xmlns:p15="http://schemas.microsoft.com/office/powerpoint/2012/main" userId="151f42fa2643650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DAD3"/>
    <a:srgbClr val="F4B183"/>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08" autoAdjust="0"/>
    <p:restoredTop sz="94660"/>
  </p:normalViewPr>
  <p:slideViewPr>
    <p:cSldViewPr snapToGrid="0">
      <p:cViewPr>
        <p:scale>
          <a:sx n="100" d="100"/>
          <a:sy n="100" d="100"/>
        </p:scale>
        <p:origin x="1901" y="-28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UEDA TETSU" userId="151f42fa26436505" providerId="LiveId" clId="{E3F91013-DE86-4AA4-9688-C34CF80A2844}"/>
    <pc:docChg chg="custSel modSld">
      <pc:chgData name="UEDA TETSU" userId="151f42fa26436505" providerId="LiveId" clId="{E3F91013-DE86-4AA4-9688-C34CF80A2844}" dt="2023-08-30T14:28:51.434" v="196" actId="1076"/>
      <pc:docMkLst>
        <pc:docMk/>
      </pc:docMkLst>
      <pc:sldChg chg="modSp mod modCm">
        <pc:chgData name="UEDA TETSU" userId="151f42fa26436505" providerId="LiveId" clId="{E3F91013-DE86-4AA4-9688-C34CF80A2844}" dt="2023-08-30T08:23:20.156" v="4"/>
        <pc:sldMkLst>
          <pc:docMk/>
          <pc:sldMk cId="2300061904" sldId="267"/>
        </pc:sldMkLst>
        <pc:spChg chg="mod">
          <ac:chgData name="UEDA TETSU" userId="151f42fa26436505" providerId="LiveId" clId="{E3F91013-DE86-4AA4-9688-C34CF80A2844}" dt="2023-08-30T08:23:20.156" v="4"/>
          <ac:spMkLst>
            <pc:docMk/>
            <pc:sldMk cId="2300061904" sldId="267"/>
            <ac:spMk id="2096" creationId="{FBC6E008-C36D-0F8F-BC90-30CC9D6E8C23}"/>
          </ac:spMkLst>
        </pc:spChg>
        <pc:spChg chg="mod">
          <ac:chgData name="UEDA TETSU" userId="151f42fa26436505" providerId="LiveId" clId="{E3F91013-DE86-4AA4-9688-C34CF80A2844}" dt="2023-08-30T08:22:50.728" v="3"/>
          <ac:spMkLst>
            <pc:docMk/>
            <pc:sldMk cId="2300061904" sldId="267"/>
            <ac:spMk id="2099" creationId="{1EE460E8-C1C7-353A-B48A-7319B6B29C0F}"/>
          </ac:spMkLst>
        </pc:spChg>
        <pc:extLst>
          <p:ext xmlns:p="http://schemas.openxmlformats.org/presentationml/2006/main" uri="{D6D511B9-2390-475A-947B-AFAB55BFBCF1}">
            <pc226:cmChg xmlns:pc226="http://schemas.microsoft.com/office/powerpoint/2022/06/main/command" chg="mod">
              <pc226:chgData name="UEDA TETSU" userId="151f42fa26436505" providerId="LiveId" clId="{E3F91013-DE86-4AA4-9688-C34CF80A2844}" dt="2023-08-30T08:23:20.156" v="4"/>
              <pc2:cmMkLst xmlns:pc2="http://schemas.microsoft.com/office/powerpoint/2019/9/main/command">
                <pc:docMk/>
                <pc:sldMk cId="2300061904" sldId="267"/>
                <pc2:cmMk id="{DC3EBD9A-F256-48B0-85D9-7C6750486CE7}"/>
              </pc2:cmMkLst>
            </pc226:cmChg>
          </p:ext>
        </pc:extLst>
      </pc:sldChg>
      <pc:sldChg chg="modSp mod modCm">
        <pc:chgData name="UEDA TETSU" userId="151f42fa26436505" providerId="LiveId" clId="{E3F91013-DE86-4AA4-9688-C34CF80A2844}" dt="2023-08-30T08:22:04.791" v="2" actId="207"/>
        <pc:sldMkLst>
          <pc:docMk/>
          <pc:sldMk cId="661499146" sldId="268"/>
        </pc:sldMkLst>
        <pc:spChg chg="mod">
          <ac:chgData name="UEDA TETSU" userId="151f42fa26436505" providerId="LiveId" clId="{E3F91013-DE86-4AA4-9688-C34CF80A2844}" dt="2023-08-30T08:22:04.791" v="2" actId="207"/>
          <ac:spMkLst>
            <pc:docMk/>
            <pc:sldMk cId="661499146" sldId="268"/>
            <ac:spMk id="1053" creationId="{5BAF0719-D036-CB8D-8106-504D99E5FA14}"/>
          </ac:spMkLst>
        </pc:spChg>
        <pc:extLst>
          <p:ext xmlns:p="http://schemas.openxmlformats.org/presentationml/2006/main" uri="{D6D511B9-2390-475A-947B-AFAB55BFBCF1}">
            <pc226:cmChg xmlns:pc226="http://schemas.microsoft.com/office/powerpoint/2022/06/main/command" chg="mod">
              <pc226:chgData name="UEDA TETSU" userId="151f42fa26436505" providerId="LiveId" clId="{E3F91013-DE86-4AA4-9688-C34CF80A2844}" dt="2023-08-30T08:21:54.717" v="0"/>
              <pc2:cmMkLst xmlns:pc2="http://schemas.microsoft.com/office/powerpoint/2019/9/main/command">
                <pc:docMk/>
                <pc:sldMk cId="661499146" sldId="268"/>
                <pc2:cmMk id="{5BCE8711-C5C0-46F7-B989-0826A9E83FB6}"/>
              </pc2:cmMkLst>
            </pc226:cmChg>
          </p:ext>
        </pc:extLst>
      </pc:sldChg>
      <pc:sldChg chg="modSp mod modCm">
        <pc:chgData name="UEDA TETSU" userId="151f42fa26436505" providerId="LiveId" clId="{E3F91013-DE86-4AA4-9688-C34CF80A2844}" dt="2023-08-30T08:37:07.965" v="184" actId="207"/>
        <pc:sldMkLst>
          <pc:docMk/>
          <pc:sldMk cId="968092790" sldId="269"/>
        </pc:sldMkLst>
        <pc:spChg chg="mod">
          <ac:chgData name="UEDA TETSU" userId="151f42fa26436505" providerId="LiveId" clId="{E3F91013-DE86-4AA4-9688-C34CF80A2844}" dt="2023-08-30T08:23:49.799" v="6"/>
          <ac:spMkLst>
            <pc:docMk/>
            <pc:sldMk cId="968092790" sldId="269"/>
            <ac:spMk id="30" creationId="{24079F0C-D97A-5758-8263-07C26D3E99EB}"/>
          </ac:spMkLst>
        </pc:spChg>
        <pc:spChg chg="mod">
          <ac:chgData name="UEDA TETSU" userId="151f42fa26436505" providerId="LiveId" clId="{E3F91013-DE86-4AA4-9688-C34CF80A2844}" dt="2023-08-30T08:23:36.192" v="5"/>
          <ac:spMkLst>
            <pc:docMk/>
            <pc:sldMk cId="968092790" sldId="269"/>
            <ac:spMk id="39" creationId="{D2987977-60AC-C5A0-D142-A65E793A0E9C}"/>
          </ac:spMkLst>
        </pc:spChg>
        <pc:spChg chg="mod">
          <ac:chgData name="UEDA TETSU" userId="151f42fa26436505" providerId="LiveId" clId="{E3F91013-DE86-4AA4-9688-C34CF80A2844}" dt="2023-08-30T08:35:58.091" v="181" actId="207"/>
          <ac:spMkLst>
            <pc:docMk/>
            <pc:sldMk cId="968092790" sldId="269"/>
            <ac:spMk id="61" creationId="{0B1628EF-9E2C-8E70-AA93-64F3972CE6D7}"/>
          </ac:spMkLst>
        </pc:spChg>
        <pc:spChg chg="mod">
          <ac:chgData name="UEDA TETSU" userId="151f42fa26436505" providerId="LiveId" clId="{E3F91013-DE86-4AA4-9688-C34CF80A2844}" dt="2023-08-30T08:37:07.965" v="184" actId="207"/>
          <ac:spMkLst>
            <pc:docMk/>
            <pc:sldMk cId="968092790" sldId="269"/>
            <ac:spMk id="73" creationId="{81C08FF3-9803-55AD-6DDE-F23053FFA73B}"/>
          </ac:spMkLst>
        </pc:spChg>
        <pc:extLst>
          <p:ext xmlns:p="http://schemas.openxmlformats.org/presentationml/2006/main" uri="{D6D511B9-2390-475A-947B-AFAB55BFBCF1}">
            <pc226:cmChg xmlns:pc226="http://schemas.microsoft.com/office/powerpoint/2022/06/main/command" chg="mod">
              <pc226:chgData name="UEDA TETSU" userId="151f42fa26436505" providerId="LiveId" clId="{E3F91013-DE86-4AA4-9688-C34CF80A2844}" dt="2023-08-30T08:37:00.068" v="182"/>
              <pc2:cmMkLst xmlns:pc2="http://schemas.microsoft.com/office/powerpoint/2019/9/main/command">
                <pc:docMk/>
                <pc:sldMk cId="968092790" sldId="269"/>
                <pc2:cmMk id="{37FAB9C2-ACB3-4D97-A963-8B049ACD6C30}"/>
              </pc2:cmMkLst>
            </pc226:cmChg>
            <pc226:cmChg xmlns:pc226="http://schemas.microsoft.com/office/powerpoint/2022/06/main/command" chg="mod">
              <pc226:chgData name="UEDA TETSU" userId="151f42fa26436505" providerId="LiveId" clId="{E3F91013-DE86-4AA4-9688-C34CF80A2844}" dt="2023-08-30T08:35:43.285" v="179"/>
              <pc2:cmMkLst xmlns:pc2="http://schemas.microsoft.com/office/powerpoint/2019/9/main/command">
                <pc:docMk/>
                <pc:sldMk cId="968092790" sldId="269"/>
                <pc2:cmMk id="{97A881CF-2E1E-4711-BD92-FB72649D49D7}"/>
              </pc2:cmMkLst>
            </pc226:cmChg>
          </p:ext>
        </pc:extLst>
      </pc:sldChg>
      <pc:sldChg chg="addSp delSp modSp mod modCm">
        <pc:chgData name="UEDA TETSU" userId="151f42fa26436505" providerId="LiveId" clId="{E3F91013-DE86-4AA4-9688-C34CF80A2844}" dt="2023-08-30T08:24:56.676" v="178" actId="1036"/>
        <pc:sldMkLst>
          <pc:docMk/>
          <pc:sldMk cId="2999134814" sldId="270"/>
        </pc:sldMkLst>
        <pc:spChg chg="add del mod">
          <ac:chgData name="UEDA TETSU" userId="151f42fa26436505" providerId="LiveId" clId="{E3F91013-DE86-4AA4-9688-C34CF80A2844}" dt="2023-08-30T08:24:36.192" v="8"/>
          <ac:spMkLst>
            <pc:docMk/>
            <pc:sldMk cId="2999134814" sldId="270"/>
            <ac:spMk id="14" creationId="{045DABA7-DD17-02F1-058E-6D7A081CD9C4}"/>
          </ac:spMkLst>
        </pc:spChg>
        <pc:spChg chg="add del mod">
          <ac:chgData name="UEDA TETSU" userId="151f42fa26436505" providerId="LiveId" clId="{E3F91013-DE86-4AA4-9688-C34CF80A2844}" dt="2023-08-30T08:24:36.192" v="8"/>
          <ac:spMkLst>
            <pc:docMk/>
            <pc:sldMk cId="2999134814" sldId="270"/>
            <ac:spMk id="16" creationId="{32BAF36B-2090-B0DD-24D6-13CB31BBAB63}"/>
          </ac:spMkLst>
        </pc:spChg>
        <pc:spChg chg="del">
          <ac:chgData name="UEDA TETSU" userId="151f42fa26436505" providerId="LiveId" clId="{E3F91013-DE86-4AA4-9688-C34CF80A2844}" dt="2023-08-30T08:24:37.688" v="9" actId="478"/>
          <ac:spMkLst>
            <pc:docMk/>
            <pc:sldMk cId="2999134814" sldId="270"/>
            <ac:spMk id="22" creationId="{D9DBCA54-E1F2-E1C4-8B0C-F981010BF2F7}"/>
          </ac:spMkLst>
        </pc:spChg>
        <pc:spChg chg="del">
          <ac:chgData name="UEDA TETSU" userId="151f42fa26436505" providerId="LiveId" clId="{E3F91013-DE86-4AA4-9688-C34CF80A2844}" dt="2023-08-30T08:24:37.688" v="9" actId="478"/>
          <ac:spMkLst>
            <pc:docMk/>
            <pc:sldMk cId="2999134814" sldId="270"/>
            <ac:spMk id="24" creationId="{3E28E12C-FA5E-8EEE-9CD4-5C71B25B628C}"/>
          </ac:spMkLst>
        </pc:spChg>
        <pc:spChg chg="del">
          <ac:chgData name="UEDA TETSU" userId="151f42fa26436505" providerId="LiveId" clId="{E3F91013-DE86-4AA4-9688-C34CF80A2844}" dt="2023-08-30T08:24:37.688" v="9" actId="478"/>
          <ac:spMkLst>
            <pc:docMk/>
            <pc:sldMk cId="2999134814" sldId="270"/>
            <ac:spMk id="25" creationId="{61973B30-CA7C-D52B-84DB-8C6196ED5DFE}"/>
          </ac:spMkLst>
        </pc:spChg>
        <pc:spChg chg="del">
          <ac:chgData name="UEDA TETSU" userId="151f42fa26436505" providerId="LiveId" clId="{E3F91013-DE86-4AA4-9688-C34CF80A2844}" dt="2023-08-30T08:24:37.688" v="9" actId="478"/>
          <ac:spMkLst>
            <pc:docMk/>
            <pc:sldMk cId="2999134814" sldId="270"/>
            <ac:spMk id="26" creationId="{DC930B0E-900F-2B9D-FE24-FEE26B1545A6}"/>
          </ac:spMkLst>
        </pc:spChg>
        <pc:spChg chg="add del mod">
          <ac:chgData name="UEDA TETSU" userId="151f42fa26436505" providerId="LiveId" clId="{E3F91013-DE86-4AA4-9688-C34CF80A2844}" dt="2023-08-30T08:24:36.192" v="8"/>
          <ac:spMkLst>
            <pc:docMk/>
            <pc:sldMk cId="2999134814" sldId="270"/>
            <ac:spMk id="39" creationId="{C0410EA0-F8FC-0BC1-54B1-FCB36F556B53}"/>
          </ac:spMkLst>
        </pc:spChg>
        <pc:spChg chg="add del mod">
          <ac:chgData name="UEDA TETSU" userId="151f42fa26436505" providerId="LiveId" clId="{E3F91013-DE86-4AA4-9688-C34CF80A2844}" dt="2023-08-30T08:24:36.192" v="8"/>
          <ac:spMkLst>
            <pc:docMk/>
            <pc:sldMk cId="2999134814" sldId="270"/>
            <ac:spMk id="44" creationId="{0A81440E-4D87-C5EA-6179-1D297E0CB44B}"/>
          </ac:spMkLst>
        </pc:spChg>
        <pc:spChg chg="add mod">
          <ac:chgData name="UEDA TETSU" userId="151f42fa26436505" providerId="LiveId" clId="{E3F91013-DE86-4AA4-9688-C34CF80A2844}" dt="2023-08-30T08:24:56.676" v="178" actId="1036"/>
          <ac:spMkLst>
            <pc:docMk/>
            <pc:sldMk cId="2999134814" sldId="270"/>
            <ac:spMk id="45" creationId="{F6C149D4-B6D0-CF5D-6987-EFD9EC53E6D9}"/>
          </ac:spMkLst>
        </pc:spChg>
        <pc:spChg chg="add mod">
          <ac:chgData name="UEDA TETSU" userId="151f42fa26436505" providerId="LiveId" clId="{E3F91013-DE86-4AA4-9688-C34CF80A2844}" dt="2023-08-30T08:24:56.676" v="178" actId="1036"/>
          <ac:spMkLst>
            <pc:docMk/>
            <pc:sldMk cId="2999134814" sldId="270"/>
            <ac:spMk id="50" creationId="{30FD12E7-3DDA-E04B-9ACF-98B8EFDEC6DC}"/>
          </ac:spMkLst>
        </pc:spChg>
        <pc:spChg chg="add mod">
          <ac:chgData name="UEDA TETSU" userId="151f42fa26436505" providerId="LiveId" clId="{E3F91013-DE86-4AA4-9688-C34CF80A2844}" dt="2023-08-30T08:24:56.676" v="178" actId="1036"/>
          <ac:spMkLst>
            <pc:docMk/>
            <pc:sldMk cId="2999134814" sldId="270"/>
            <ac:spMk id="51" creationId="{DCA9B769-095A-BBBC-77D5-FBD3B02CC73D}"/>
          </ac:spMkLst>
        </pc:spChg>
        <pc:spChg chg="add mod">
          <ac:chgData name="UEDA TETSU" userId="151f42fa26436505" providerId="LiveId" clId="{E3F91013-DE86-4AA4-9688-C34CF80A2844}" dt="2023-08-30T08:24:56.676" v="178" actId="1036"/>
          <ac:spMkLst>
            <pc:docMk/>
            <pc:sldMk cId="2999134814" sldId="270"/>
            <ac:spMk id="61" creationId="{061AAB59-6BC3-4957-49C7-E85B37E56544}"/>
          </ac:spMkLst>
        </pc:spChg>
        <pc:extLst>
          <p:ext xmlns:p="http://schemas.openxmlformats.org/presentationml/2006/main" uri="{D6D511B9-2390-475A-947B-AFAB55BFBCF1}">
            <pc226:cmChg xmlns:pc226="http://schemas.microsoft.com/office/powerpoint/2022/06/main/command" chg="mod">
              <pc226:chgData name="UEDA TETSU" userId="151f42fa26436505" providerId="LiveId" clId="{E3F91013-DE86-4AA4-9688-C34CF80A2844}" dt="2023-08-30T08:24:37.690" v="10" actId="2056"/>
              <pc2:cmMkLst xmlns:pc2="http://schemas.microsoft.com/office/powerpoint/2019/9/main/command">
                <pc:docMk/>
                <pc:sldMk cId="2999134814" sldId="270"/>
                <pc2:cmMk id="{43686528-2929-4167-B2B2-C57201BD508A}"/>
              </pc2:cmMkLst>
            </pc226:cmChg>
          </p:ext>
        </pc:extLst>
      </pc:sldChg>
      <pc:sldChg chg="modSp mod">
        <pc:chgData name="UEDA TETSU" userId="151f42fa26436505" providerId="LiveId" clId="{E3F91013-DE86-4AA4-9688-C34CF80A2844}" dt="2023-08-30T14:28:51.434" v="196" actId="1076"/>
        <pc:sldMkLst>
          <pc:docMk/>
          <pc:sldMk cId="3281635471" sldId="307"/>
        </pc:sldMkLst>
        <pc:spChg chg="mod">
          <ac:chgData name="UEDA TETSU" userId="151f42fa26436505" providerId="LiveId" clId="{E3F91013-DE86-4AA4-9688-C34CF80A2844}" dt="2023-08-30T14:28:51.434" v="196" actId="1076"/>
          <ac:spMkLst>
            <pc:docMk/>
            <pc:sldMk cId="3281635471" sldId="307"/>
            <ac:spMk id="3" creationId="{63FE066D-5FFE-57A4-DF3C-369CA4D63EFB}"/>
          </ac:spMkLst>
        </pc:spChg>
        <pc:graphicFrameChg chg="modGraphic">
          <ac:chgData name="UEDA TETSU" userId="151f42fa26436505" providerId="LiveId" clId="{E3F91013-DE86-4AA4-9688-C34CF80A2844}" dt="2023-08-30T14:28:45.990" v="195" actId="207"/>
          <ac:graphicFrameMkLst>
            <pc:docMk/>
            <pc:sldMk cId="3281635471" sldId="307"/>
            <ac:graphicFrameMk id="6" creationId="{2F973593-043F-5A8C-6F70-23446CD74731}"/>
          </ac:graphicFrameMkLst>
        </pc:graphicFrameChg>
      </pc:sldChg>
    </pc:docChg>
  </pc:docChgLst>
</pc:chgInfo>
</file>

<file path=ppt/comments/modernComment_10B_891828D0.xml><?xml version="1.0" encoding="utf-8"?>
<p188:cmLst xmlns:a="http://schemas.openxmlformats.org/drawingml/2006/main" xmlns:r="http://schemas.openxmlformats.org/officeDocument/2006/relationships" xmlns:p188="http://schemas.microsoft.com/office/powerpoint/2018/8/main">
  <p188:cm id="{C032AEB9-618C-4690-A6F6-6CC1EA243F6A}" authorId="{05A5DBAB-CC44-F3D0-14FF-A8DAEA069143}" created="2023-08-22T03:48:15.890">
    <ac:txMkLst xmlns:ac="http://schemas.microsoft.com/office/drawing/2013/main/command">
      <pc:docMk xmlns:pc="http://schemas.microsoft.com/office/powerpoint/2013/main/command"/>
      <pc:sldMk xmlns:pc="http://schemas.microsoft.com/office/powerpoint/2013/main/command" cId="2300061904" sldId="267"/>
      <ac:spMk id="2109" creationId="{5AE1CBC7-25CE-4DD2-1338-FE2CFA52619B}"/>
      <ac:txMk cp="132" len="3">
        <ac:context len="144" hash="1397169268"/>
      </ac:txMk>
    </ac:txMkLst>
    <p188:pos x="4570910" y="470129"/>
    <p188:txBody>
      <a:bodyPr/>
      <a:lstStyle/>
      <a:p>
        <a:r>
          <a:rPr lang="ja-JP" altLang="en-US"/>
          <a:t>2-3-0へリンク</a:t>
        </a:r>
      </a:p>
    </p188:txBody>
  </p188:cm>
  <p188:cm id="{9251B480-2E0A-4FE2-B65B-C62149281E47}" authorId="{3381B4B8-C602-FE46-FAF4-4D906EB6D526}" created="2023-08-27T07:38:28.847">
    <ac:deMkLst xmlns:ac="http://schemas.microsoft.com/office/drawing/2013/main/command">
      <pc:docMk xmlns:pc="http://schemas.microsoft.com/office/powerpoint/2013/main/command"/>
      <pc:sldMk xmlns:pc="http://schemas.microsoft.com/office/powerpoint/2013/main/command" cId="2300061904" sldId="267"/>
      <ac:spMk id="3" creationId="{3E02C004-AD32-4D29-459A-A03FD342E8A4}"/>
    </ac:deMkLst>
    <p188:txBody>
      <a:bodyPr/>
      <a:lstStyle/>
      <a:p>
        <a:r>
          <a:rPr lang="ja-JP" altLang="en-US"/>
          <a:t>表記を訂正しました。</a:t>
        </a:r>
      </a:p>
    </p188:txBody>
  </p188:cm>
  <p188:cm id="{DC3EBD9A-F256-48B0-85D9-7C6750486CE7}" authorId="{3381B4B8-C602-FE46-FAF4-4D906EB6D526}" created="2023-08-27T12:30:51.872">
    <ac:txMkLst xmlns:ac="http://schemas.microsoft.com/office/drawing/2013/main/command">
      <pc:docMk xmlns:pc="http://schemas.microsoft.com/office/powerpoint/2013/main/command"/>
      <pc:sldMk xmlns:pc="http://schemas.microsoft.com/office/powerpoint/2013/main/command" cId="2300061904" sldId="267"/>
      <ac:spMk id="2099" creationId="{1EE460E8-C1C7-353A-B48A-7319B6B29C0F}"/>
      <ac:txMk cp="0">
        <ac:context len="25" hash="2825861024"/>
      </ac:txMk>
    </ac:txMkLst>
    <p188:pos x="1211063" y="173688"/>
    <p188:txBody>
      <a:bodyPr/>
      <a:lstStyle/>
      <a:p>
        <a:r>
          <a:rPr lang="ja-JP" altLang="en-US"/>
          <a:t>無料で最新の補聴器を2週間お試しいただけます。</a:t>
        </a:r>
      </a:p>
    </p188:txBody>
  </p188:cm>
</p188:cmLst>
</file>

<file path=ppt/comments/modernComment_10C_276DAD0A.xml><?xml version="1.0" encoding="utf-8"?>
<p188:cmLst xmlns:a="http://schemas.openxmlformats.org/drawingml/2006/main" xmlns:r="http://schemas.openxmlformats.org/officeDocument/2006/relationships" xmlns:p188="http://schemas.microsoft.com/office/powerpoint/2018/8/main">
  <p188:cm id="{5BCE8711-C5C0-46F7-B989-0826A9E83FB6}" authorId="{3381B4B8-C602-FE46-FAF4-4D906EB6D526}" created="2023-08-12T23:39:28.913">
    <ac:txMkLst xmlns:ac="http://schemas.microsoft.com/office/drawing/2013/main/command">
      <pc:docMk xmlns:pc="http://schemas.microsoft.com/office/powerpoint/2013/main/command"/>
      <pc:sldMk xmlns:pc="http://schemas.microsoft.com/office/powerpoint/2013/main/command" cId="661499146" sldId="268"/>
      <ac:spMk id="1053" creationId="{5BAF0719-D036-CB8D-8106-504D99E5FA14}"/>
      <ac:txMk cp="3">
        <ac:context len="25" hash="2825861024"/>
      </ac:txMk>
    </ac:txMkLst>
    <p188:pos x="1299597" y="164617"/>
    <p188:replyLst>
      <p188:reply id="{91F440F0-333A-48A8-B6C0-C6A1122485CB}" authorId="{05A5DBAB-CC44-F3D0-14FF-A8DAEA069143}" created="2023-08-22T01:39:25.464">
        <p188:txBody>
          <a:bodyPr/>
          <a:lstStyle/>
          <a:p>
            <a:r>
              <a:rPr lang="ja-JP" altLang="en-US"/>
              <a:t>「無料で最新の補聴器を2週間ご利用いただけます。」にコピーを変更しました</a:t>
            </a:r>
          </a:p>
        </p188:txBody>
      </p188:reply>
      <p188:reply id="{6F91D972-4D6E-4BC3-8D55-55166771F2BC}" authorId="{3381B4B8-C602-FE46-FAF4-4D906EB6D526}" created="2023-08-27T12:27:52.865">
        <p188:txBody>
          <a:bodyPr/>
          <a:lstStyle/>
          <a:p>
            <a:r>
              <a:rPr lang="ja-JP" altLang="en-US"/>
              <a:t>「無料で最新の補聴器を2週間お試しいただけます」としてください</a:t>
            </a:r>
          </a:p>
        </p188:txBody>
      </p188:reply>
    </p188:replyLst>
    <p188:txBody>
      <a:bodyPr/>
      <a:lstStyle/>
      <a:p>
        <a:r>
          <a:rPr lang="ja-JP" altLang="en-US"/>
          <a:t>今は期間に関わらず返金保証を謳う制度なし。　購入前の無料試聴を促し、補聴器になれることで購入後の返品を防ぐほうが双方にとってベスト。</a:t>
        </a:r>
      </a:p>
    </p188:txBody>
  </p188:cm>
</p188:cmLst>
</file>

<file path=ppt/comments/modernComment_10D_39B3EC76.xml><?xml version="1.0" encoding="utf-8"?>
<p188:cmLst xmlns:a="http://schemas.openxmlformats.org/drawingml/2006/main" xmlns:r="http://schemas.openxmlformats.org/officeDocument/2006/relationships" xmlns:p188="http://schemas.microsoft.com/office/powerpoint/2018/8/main">
  <p188:cm id="{0584438D-F540-43C1-B056-C6A46C88F998}" authorId="{3381B4B8-C602-FE46-FAF4-4D906EB6D526}" created="2023-08-19T08:27:54.199">
    <pc:sldMkLst xmlns:pc="http://schemas.microsoft.com/office/powerpoint/2013/main/command">
      <pc:docMk/>
      <pc:sldMk cId="968092790" sldId="269"/>
    </pc:sldMkLst>
    <p188:replyLst>
      <p188:reply id="{626A9E12-6F57-44DB-B322-F0875FF93BEC}" authorId="{05A5DBAB-CC44-F3D0-14FF-A8DAEA069143}" created="2023-08-22T07:45:44.805">
        <p188:txBody>
          <a:bodyPr/>
          <a:lstStyle/>
          <a:p>
            <a:r>
              <a:rPr lang="ja-JP" altLang="en-US"/>
              <a:t>「無料で最新の補聴器を2週間ご利用いただけます。」にコピーを変更しました</a:t>
            </a:r>
          </a:p>
        </p188:txBody>
      </p188:reply>
      <p188:reply id="{01C307A0-13B3-43DC-B51A-350C922BB9E4}" authorId="{3381B4B8-C602-FE46-FAF4-4D906EB6D526}" created="2023-08-27T12:33:11.561">
        <p188:txBody>
          <a:bodyPr/>
          <a:lstStyle/>
          <a:p>
            <a:r>
              <a:rPr lang="ja-JP" altLang="en-US"/>
              <a:t>「無料で最新の補聴器を2週間お試しいただけます。」</a:t>
            </a:r>
          </a:p>
        </p188:txBody>
      </p188:reply>
    </p188:replyLst>
    <p188:txBody>
      <a:bodyPr/>
      <a:lstStyle/>
      <a:p>
        <a:r>
          <a:rPr lang="ja-JP" altLang="en-US"/>
          <a:t>１-0-⑤と同じコメント</a:t>
        </a:r>
      </a:p>
    </p188:txBody>
  </p188:cm>
  <p188:cm id="{37FAB9C2-ACB3-4D97-A963-8B049ACD6C30}" authorId="{3381B4B8-C602-FE46-FAF4-4D906EB6D526}" created="2023-08-27T12:34:49.170">
    <ac:txMkLst xmlns:ac="http://schemas.microsoft.com/office/drawing/2013/main/command">
      <pc:docMk xmlns:pc="http://schemas.microsoft.com/office/powerpoint/2013/main/command"/>
      <pc:sldMk xmlns:pc="http://schemas.microsoft.com/office/powerpoint/2013/main/command" cId="968092790" sldId="269"/>
      <ac:spMk id="30" creationId="{24079F0C-D97A-5758-8263-07C26D3E99EB}"/>
      <ac:txMk cp="0">
        <ac:context len="42" hash="102377900"/>
      </ac:txMk>
    </ac:txMkLst>
    <p188:pos x="1140644" y="173442"/>
    <p188:txBody>
      <a:bodyPr/>
      <a:lstStyle/>
      <a:p>
        <a:r>
          <a:rPr lang="ja-JP" altLang="en-US"/>
          <a:t>「お近くの新日本補聴器グループ販売店で無料の聴力測定を予約してください」</a:t>
        </a:r>
      </a:p>
    </p188:txBody>
  </p188:cm>
  <p188:cm id="{97A881CF-2E1E-4711-BD92-FB72649D49D7}" authorId="{3381B4B8-C602-FE46-FAF4-4D906EB6D526}" created="2023-08-27T12:36:57.555">
    <ac:txMkLst xmlns:ac="http://schemas.microsoft.com/office/drawing/2013/main/command">
      <pc:docMk xmlns:pc="http://schemas.microsoft.com/office/powerpoint/2013/main/command"/>
      <pc:sldMk xmlns:pc="http://schemas.microsoft.com/office/powerpoint/2013/main/command" cId="968092790" sldId="269"/>
      <ac:spMk id="61" creationId="{0B1628EF-9E2C-8E70-AA93-64F3972CE6D7}"/>
      <ac:txMk cp="19">
        <ac:context len="45" hash="2918692373"/>
      </ac:txMk>
    </ac:txMkLst>
    <p188:pos x="3767449" y="176079"/>
    <p188:txBody>
      <a:bodyPr/>
      <a:lstStyle/>
      <a:p>
        <a:r>
          <a:rPr lang="ja-JP" altLang="en-US"/>
          <a:t>多くの利点をもたらすことが明らかになっています。</a:t>
        </a:r>
      </a:p>
    </p188:txBody>
  </p188:cm>
  <p188:cm id="{435A8E79-A4EE-4C7B-807C-F8733438194E}" authorId="{3381B4B8-C602-FE46-FAF4-4D906EB6D526}" created="2023-08-27T12:40:02.659">
    <ac:deMkLst xmlns:ac="http://schemas.microsoft.com/office/drawing/2013/main/command">
      <pc:docMk xmlns:pc="http://schemas.microsoft.com/office/powerpoint/2013/main/command"/>
      <pc:sldMk xmlns:pc="http://schemas.microsoft.com/office/powerpoint/2013/main/command" cId="968092790" sldId="269"/>
      <ac:spMk id="73" creationId="{81C08FF3-9803-55AD-6DDE-F23053FFA73B}"/>
    </ac:deMkLst>
    <p188:txBody>
      <a:bodyPr/>
      <a:lstStyle/>
      <a:p>
        <a:r>
          <a:rPr lang="ja-JP" altLang="en-US"/>
          <a:t>「したがって自然治癒は期待できないと考えてください。」</a:t>
        </a:r>
      </a:p>
    </p188:txBody>
  </p188:cm>
</p188:cmLst>
</file>

<file path=ppt/comments/modernComment_10E_B2C32A5E.xml><?xml version="1.0" encoding="utf-8"?>
<p188:cmLst xmlns:a="http://schemas.openxmlformats.org/drawingml/2006/main" xmlns:r="http://schemas.openxmlformats.org/officeDocument/2006/relationships" xmlns:p188="http://schemas.microsoft.com/office/powerpoint/2018/8/main">
  <p188:cm id="{43686528-2929-4167-B2B2-C57201BD508A}" authorId="{3381B4B8-C602-FE46-FAF4-4D906EB6D526}" created="2023-08-20T09:53:14.381">
    <ac:txMkLst xmlns:ac="http://schemas.microsoft.com/office/drawing/2013/main/command">
      <pc:docMk xmlns:pc="http://schemas.microsoft.com/office/powerpoint/2013/main/command"/>
      <pc:sldMk xmlns:pc="http://schemas.microsoft.com/office/powerpoint/2013/main/command" cId="2999134814" sldId="270"/>
      <ac:spMk id="26" creationId="{DC930B0E-900F-2B9D-FE24-FEE26B1545A6}"/>
      <ac:txMk cp="0" len="2">
        <ac:context len="28" hash="1929187510"/>
      </ac:txMk>
    </ac:txMkLst>
    <p188:replyLst>
      <p188:reply id="{74A9E553-7BD7-49DD-8F92-4D1CF967ADBE}" authorId="{05A5DBAB-CC44-F3D0-14FF-A8DAEA069143}" created="2023-08-22T07:45:54.465">
        <p188:txBody>
          <a:bodyPr/>
          <a:lstStyle/>
          <a:p>
            <a:r>
              <a:rPr lang="ja-JP" altLang="en-US"/>
              <a:t>「無料で最新の補聴器を2週間ご利用いただけます。」にコピーを変更しました</a:t>
            </a:r>
          </a:p>
        </p188:txBody>
      </p188:reply>
    </p188:replyLst>
    <p188:txBody>
      <a:bodyPr/>
      <a:lstStyle/>
      <a:p>
        <a:r>
          <a:rPr lang="ja-JP" altLang="en-US"/>
          <a:t>他の箇所と同じく「60日の返金保証」に代わる新日本補聴器が提供するメリットを記載する</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6EFB7A-200B-43A4-B3B5-00444BB36F5D}" type="datetimeFigureOut">
              <a:rPr kumimoji="1" lang="ja-JP" altLang="en-US" smtClean="0"/>
              <a:t>2023/8/30</a:t>
            </a:fld>
            <a:endParaRPr kumimoji="1" lang="ja-JP" altLang="en-US"/>
          </a:p>
        </p:txBody>
      </p:sp>
      <p:sp>
        <p:nvSpPr>
          <p:cNvPr id="4" name="スライド イメージ プレースホルダー 3"/>
          <p:cNvSpPr>
            <a:spLocks noGrp="1" noRot="1" noChangeAspect="1"/>
          </p:cNvSpPr>
          <p:nvPr>
            <p:ph type="sldImg" idx="2"/>
          </p:nvPr>
        </p:nvSpPr>
        <p:spPr>
          <a:xfrm>
            <a:off x="3062288" y="1143000"/>
            <a:ext cx="733425"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4412B9-3C9B-4442-AC5C-9A8359BEB4F5}" type="slidenum">
              <a:rPr kumimoji="1" lang="ja-JP" altLang="en-US" smtClean="0"/>
              <a:t>‹#›</a:t>
            </a:fld>
            <a:endParaRPr kumimoji="1" lang="ja-JP" altLang="en-US"/>
          </a:p>
        </p:txBody>
      </p:sp>
    </p:spTree>
    <p:extLst>
      <p:ext uri="{BB962C8B-B14F-4D97-AF65-F5344CB8AC3E}">
        <p14:creationId xmlns:p14="http://schemas.microsoft.com/office/powerpoint/2010/main" val="4842585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4713405"/>
            <a:ext cx="5829300" cy="10026815"/>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15126892"/>
            <a:ext cx="5143500" cy="6953434"/>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8D1BBF3-BB22-42E2-8FD9-D58468E427C5}" type="datetime1">
              <a:rPr kumimoji="1" lang="ja-JP" altLang="en-US" smtClean="0"/>
              <a:t>2023/8/30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2525993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B2EB326-1D53-4702-A9DC-79D0AF51ECDE}" type="datetime1">
              <a:rPr kumimoji="1" lang="ja-JP" altLang="en-US" smtClean="0"/>
              <a:t>2023/8/30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2072179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1533356"/>
            <a:ext cx="1478756" cy="2440702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1533356"/>
            <a:ext cx="4350544" cy="2440702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81D8D8C-2290-4A8A-B79B-DE3DCF92F159}" type="datetime1">
              <a:rPr kumimoji="1" lang="ja-JP" altLang="en-US" smtClean="0"/>
              <a:t>2023/8/30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2664972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224D68E-D7A7-470B-8596-E6A8C264D614}" type="datetime1">
              <a:rPr kumimoji="1" lang="ja-JP" altLang="en-US" smtClean="0"/>
              <a:t>2023/8/30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461382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7180114"/>
            <a:ext cx="5915025" cy="11980175"/>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19273626"/>
            <a:ext cx="5915025" cy="6300091"/>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20554B2-A77C-4802-AC82-3EB055305F90}" type="datetime1">
              <a:rPr kumimoji="1" lang="ja-JP" altLang="en-US" smtClean="0"/>
              <a:t>2023/8/30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2153875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7666780"/>
            <a:ext cx="2914650" cy="1827360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7666780"/>
            <a:ext cx="2914650" cy="1827360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63E234E-65AE-41D9-AA32-224D1C1183EF}" type="datetime1">
              <a:rPr kumimoji="1" lang="ja-JP" altLang="en-US" smtClean="0"/>
              <a:t>2023/8/30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3734918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1533362"/>
            <a:ext cx="5915025" cy="5566751"/>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7060106"/>
            <a:ext cx="2901255" cy="34600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10520155"/>
            <a:ext cx="2901255" cy="1547356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7060106"/>
            <a:ext cx="2915543" cy="34600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10520155"/>
            <a:ext cx="2915543" cy="1547356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1B6CF01-4F54-4C7F-B961-5FC2E2ECC38C}" type="datetime1">
              <a:rPr kumimoji="1" lang="ja-JP" altLang="en-US" smtClean="0"/>
              <a:t>2023/8/30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4012492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F053810-E4A9-4396-BC41-387438975885}" type="datetime1">
              <a:rPr kumimoji="1" lang="ja-JP" altLang="en-US" smtClean="0"/>
              <a:t>2023/8/30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3610236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F4B518-3F76-471B-8818-08E11A6FE45F}" type="datetime1">
              <a:rPr kumimoji="1" lang="ja-JP" altLang="en-US" smtClean="0"/>
              <a:t>2023/8/30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2724439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1920028"/>
            <a:ext cx="2211884" cy="6720099"/>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4146734"/>
            <a:ext cx="3471863" cy="2046696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8640127"/>
            <a:ext cx="2211884" cy="16006905"/>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00BF120-4133-4C08-8991-A3B1506647BD}" type="datetime1">
              <a:rPr kumimoji="1" lang="ja-JP" altLang="en-US" smtClean="0"/>
              <a:t>2023/8/30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1286885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1920028"/>
            <a:ext cx="2211884" cy="6720099"/>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4146734"/>
            <a:ext cx="3471863" cy="2046696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8640127"/>
            <a:ext cx="2211884" cy="16006905"/>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E7B8673-1089-40AE-8B82-F9BD8CC882E0}" type="datetime1">
              <a:rPr kumimoji="1" lang="ja-JP" altLang="en-US" smtClean="0"/>
              <a:t>2023/8/30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1313065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1533362"/>
            <a:ext cx="5915025" cy="5566751"/>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7666780"/>
            <a:ext cx="5915025" cy="18273605"/>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26693734"/>
            <a:ext cx="1543050" cy="1533356"/>
          </a:xfrm>
          <a:prstGeom prst="rect">
            <a:avLst/>
          </a:prstGeom>
        </p:spPr>
        <p:txBody>
          <a:bodyPr vert="horz" lIns="91440" tIns="45720" rIns="91440" bIns="45720" rtlCol="0" anchor="ctr"/>
          <a:lstStyle>
            <a:lvl1pPr algn="l">
              <a:defRPr sz="900">
                <a:solidFill>
                  <a:schemeClr val="tx1">
                    <a:tint val="75000"/>
                  </a:schemeClr>
                </a:solidFill>
              </a:defRPr>
            </a:lvl1pPr>
          </a:lstStyle>
          <a:p>
            <a:fld id="{EF32F7CA-6FD6-4971-AB2D-7961C9B5B9C4}" type="datetime1">
              <a:rPr kumimoji="1" lang="ja-JP" altLang="en-US" smtClean="0"/>
              <a:t>2023/8/30</a:t>
            </a:fld>
            <a:endParaRPr kumimoji="1" lang="ja-JP" altLang="en-US"/>
          </a:p>
        </p:txBody>
      </p:sp>
      <p:sp>
        <p:nvSpPr>
          <p:cNvPr id="5" name="Footer Placeholder 4"/>
          <p:cNvSpPr>
            <a:spLocks noGrp="1"/>
          </p:cNvSpPr>
          <p:nvPr>
            <p:ph type="ftr" sz="quarter" idx="3"/>
          </p:nvPr>
        </p:nvSpPr>
        <p:spPr>
          <a:xfrm>
            <a:off x="2271713" y="26693734"/>
            <a:ext cx="2314575" cy="1533356"/>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26693734"/>
            <a:ext cx="1543050" cy="1533356"/>
          </a:xfrm>
          <a:prstGeom prst="rect">
            <a:avLst/>
          </a:prstGeom>
        </p:spPr>
        <p:txBody>
          <a:bodyPr vert="horz" lIns="91440" tIns="45720" rIns="91440" bIns="45720" rtlCol="0" anchor="ctr"/>
          <a:lstStyle>
            <a:lvl1pPr algn="r">
              <a:defRPr sz="900">
                <a:solidFill>
                  <a:schemeClr val="tx1">
                    <a:tint val="75000"/>
                  </a:schemeClr>
                </a:solidFill>
              </a:defRPr>
            </a:lvl1p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32528520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audika.com.au/hearing-loss/signs" TargetMode="External"/><Relationship Id="rId2" Type="http://schemas.openxmlformats.org/officeDocument/2006/relationships/hyperlink" Target="https://www.audika.com.au/hearing-loss" TargetMode="External"/><Relationship Id="rId1" Type="http://schemas.openxmlformats.org/officeDocument/2006/relationships/slideLayout" Target="../slideLayouts/slideLayout2.xml"/><Relationship Id="rId5" Type="http://schemas.openxmlformats.org/officeDocument/2006/relationships/hyperlink" Target="https://www.audika.com.au/hearing-loss/consequences-of-untreated-hearing-loss" TargetMode="External"/><Relationship Id="rId4" Type="http://schemas.openxmlformats.org/officeDocument/2006/relationships/hyperlink" Target="https://www.audika.com.au/hearing-loss/treatment"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microsoft.com/office/2018/10/relationships/comments" Target="../comments/modernComment_10C_276DAD0A.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_rels/slide3.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9.jpeg"/><Relationship Id="rId7" Type="http://schemas.openxmlformats.org/officeDocument/2006/relationships/image" Target="../media/image4.jpeg"/><Relationship Id="rId2" Type="http://schemas.microsoft.com/office/2018/10/relationships/comments" Target="../comments/modernComment_10B_891828D0.xml"/><Relationship Id="rId1" Type="http://schemas.openxmlformats.org/officeDocument/2006/relationships/slideLayout" Target="../slideLayouts/slideLayout2.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10.jpeg"/><Relationship Id="rId4" Type="http://schemas.openxmlformats.org/officeDocument/2006/relationships/image" Target="../media/image1.jpeg"/><Relationship Id="rId9" Type="http://schemas.openxmlformats.org/officeDocument/2006/relationships/image" Target="../media/image6.jpeg"/></Relationships>
</file>

<file path=ppt/slides/_rels/slide4.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9.jpeg"/><Relationship Id="rId7" Type="http://schemas.openxmlformats.org/officeDocument/2006/relationships/image" Target="../media/image11.jpg"/><Relationship Id="rId2" Type="http://schemas.microsoft.com/office/2018/10/relationships/comments" Target="../comments/modernComment_10D_39B3EC76.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hyperlink" Target="https://www.audika.com.au/sitecore/service/notfound.aspx?item=web%3a%7bC80AF43F-9689-40CC-B44D-15C5E2BCFD9C%7d%40en-AU" TargetMode="External"/><Relationship Id="rId4" Type="http://schemas.openxmlformats.org/officeDocument/2006/relationships/hyperlink" Target="https://www.audika.com.au/hearing-loss/types/conductive" TargetMode="External"/><Relationship Id="rId9" Type="http://schemas.openxmlformats.org/officeDocument/2006/relationships/hyperlink" Target="https://www.audika.com.au/hearing-aids/models/oticon/more"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3.jpeg"/><Relationship Id="rId7" Type="http://schemas.openxmlformats.org/officeDocument/2006/relationships/image" Target="../media/image16.jpeg"/><Relationship Id="rId2" Type="http://schemas.microsoft.com/office/2018/10/relationships/comments" Target="../comments/modernComment_10E_B2C32A5E.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15.jpeg"/><Relationship Id="rId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2F973593-043F-5A8C-6F70-23446CD74731}"/>
              </a:ext>
            </a:extLst>
          </p:cNvPr>
          <p:cNvGraphicFramePr>
            <a:graphicFrameLocks noGrp="1"/>
          </p:cNvGraphicFramePr>
          <p:nvPr>
            <p:extLst>
              <p:ext uri="{D42A27DB-BD31-4B8C-83A1-F6EECF244321}">
                <p14:modId xmlns:p14="http://schemas.microsoft.com/office/powerpoint/2010/main" val="1176057935"/>
              </p:ext>
            </p:extLst>
          </p:nvPr>
        </p:nvGraphicFramePr>
        <p:xfrm>
          <a:off x="242888" y="993783"/>
          <a:ext cx="6372224" cy="10252140"/>
        </p:xfrm>
        <a:graphic>
          <a:graphicData uri="http://schemas.openxmlformats.org/drawingml/2006/table">
            <a:tbl>
              <a:tblPr firstRow="1" firstCol="1" bandRow="1">
                <a:tableStyleId>{5C22544A-7EE6-4342-B048-85BDC9FD1C3A}</a:tableStyleId>
              </a:tblPr>
              <a:tblGrid>
                <a:gridCol w="683326">
                  <a:extLst>
                    <a:ext uri="{9D8B030D-6E8A-4147-A177-3AD203B41FA5}">
                      <a16:colId xmlns:a16="http://schemas.microsoft.com/office/drawing/2014/main" val="2454966416"/>
                    </a:ext>
                  </a:extLst>
                </a:gridCol>
                <a:gridCol w="1896234">
                  <a:extLst>
                    <a:ext uri="{9D8B030D-6E8A-4147-A177-3AD203B41FA5}">
                      <a16:colId xmlns:a16="http://schemas.microsoft.com/office/drawing/2014/main" val="3132664952"/>
                    </a:ext>
                  </a:extLst>
                </a:gridCol>
                <a:gridCol w="3792664">
                  <a:extLst>
                    <a:ext uri="{9D8B030D-6E8A-4147-A177-3AD203B41FA5}">
                      <a16:colId xmlns:a16="http://schemas.microsoft.com/office/drawing/2014/main" val="3889787016"/>
                    </a:ext>
                  </a:extLst>
                </a:gridCol>
              </a:tblGrid>
              <a:tr h="201360">
                <a:tc>
                  <a:txBody>
                    <a:bodyPr/>
                    <a:lstStyle/>
                    <a:p>
                      <a:pPr algn="l"/>
                      <a:endParaRPr lang="en-US" altLang="ja-JP" sz="800" kern="0" dirty="0">
                        <a:effectLst/>
                        <a:latin typeface="+mn-ea"/>
                        <a:ea typeface="+mn-ea"/>
                      </a:endParaRPr>
                    </a:p>
                  </a:txBody>
                  <a:tcPr marL="28575" marR="28575" marT="19050" marB="19050" anchor="b">
                    <a:solidFill>
                      <a:schemeClr val="bg1">
                        <a:lumMod val="65000"/>
                      </a:schemeClr>
                    </a:solidFill>
                  </a:tcPr>
                </a:tc>
                <a:tc>
                  <a:txBody>
                    <a:bodyPr/>
                    <a:lstStyle/>
                    <a:p>
                      <a:pPr algn="ctr"/>
                      <a:r>
                        <a:rPr lang="ja-JP" altLang="en-US" sz="800" kern="100" dirty="0">
                          <a:effectLst/>
                          <a:latin typeface="+mn-ea"/>
                          <a:ea typeface="+mn-ea"/>
                        </a:rPr>
                        <a:t>テーマ</a:t>
                      </a:r>
                      <a:endParaRPr lang="en-US" altLang="ja-JP" sz="800" kern="100" dirty="0">
                        <a:effectLst/>
                        <a:latin typeface="+mn-ea"/>
                        <a:ea typeface="+mn-ea"/>
                      </a:endParaRPr>
                    </a:p>
                  </a:txBody>
                  <a:tcPr marL="28575" marR="28575" marT="19050" marB="19050" anchor="b">
                    <a:solidFill>
                      <a:schemeClr val="bg1">
                        <a:lumMod val="65000"/>
                      </a:schemeClr>
                    </a:solidFill>
                  </a:tcPr>
                </a:tc>
                <a:tc>
                  <a:txBody>
                    <a:bodyPr/>
                    <a:lstStyle/>
                    <a:p>
                      <a:pPr algn="ctr"/>
                      <a:r>
                        <a:rPr lang="ja-JP" altLang="en-US" sz="800" kern="100" dirty="0">
                          <a:effectLst/>
                          <a:latin typeface="+mn-ea"/>
                          <a:ea typeface="+mn-ea"/>
                        </a:rPr>
                        <a:t>内　容</a:t>
                      </a:r>
                      <a:endParaRPr lang="en-US" altLang="ja-JP" sz="800" kern="100" dirty="0">
                        <a:effectLst/>
                        <a:latin typeface="+mn-ea"/>
                        <a:ea typeface="+mn-ea"/>
                      </a:endParaRPr>
                    </a:p>
                  </a:txBody>
                  <a:tcPr marL="28575" marR="28575" marT="19050" marB="19050" anchor="b">
                    <a:solidFill>
                      <a:schemeClr val="bg1">
                        <a:lumMod val="65000"/>
                      </a:schemeClr>
                    </a:solidFill>
                  </a:tcPr>
                </a:tc>
                <a:extLst>
                  <a:ext uri="{0D108BD9-81ED-4DB2-BD59-A6C34878D82A}">
                    <a16:rowId xmlns:a16="http://schemas.microsoft.com/office/drawing/2014/main" val="1324895207"/>
                  </a:ext>
                </a:extLst>
              </a:tr>
              <a:tr h="0">
                <a:tc>
                  <a:txBody>
                    <a:bodyPr/>
                    <a:lstStyle/>
                    <a:p>
                      <a:pPr algn="ctr"/>
                      <a:r>
                        <a:rPr lang="en-US" altLang="ja-JP" sz="800" kern="100" dirty="0">
                          <a:effectLst/>
                          <a:latin typeface="+mn-ea"/>
                          <a:ea typeface="+mn-ea"/>
                        </a:rPr>
                        <a:t>1-0</a:t>
                      </a:r>
                    </a:p>
                    <a:p>
                      <a:pPr algn="ctr"/>
                      <a:endParaRPr lang="en-US" altLang="ja-JP" sz="800" kern="100" dirty="0">
                        <a:effectLst/>
                        <a:latin typeface="+mn-ea"/>
                        <a:ea typeface="+mn-ea"/>
                      </a:endParaRPr>
                    </a:p>
                    <a:p>
                      <a:pPr algn="ctr"/>
                      <a:endParaRPr lang="en-US" altLang="ja-JP" sz="800" kern="100" dirty="0">
                        <a:effectLst/>
                        <a:latin typeface="+mn-ea"/>
                        <a:ea typeface="+mn-ea"/>
                      </a:endParaRPr>
                    </a:p>
                    <a:p>
                      <a:pPr algn="ctr"/>
                      <a:endParaRPr lang="en-US" altLang="ja-JP" sz="800" kern="100" dirty="0">
                        <a:effectLst/>
                        <a:latin typeface="+mn-ea"/>
                        <a:ea typeface="+mn-ea"/>
                      </a:endParaRPr>
                    </a:p>
                  </a:txBody>
                  <a:tcPr marL="28575" marR="28575" marT="19050" marB="19050" anchor="b">
                    <a:solidFill>
                      <a:schemeClr val="bg1">
                        <a:lumMod val="65000"/>
                      </a:schemeClr>
                    </a:solidFill>
                  </a:tcPr>
                </a:tc>
                <a:tc>
                  <a:txBody>
                    <a:bodyPr/>
                    <a:lstStyle/>
                    <a:p>
                      <a:endParaRPr kumimoji="1" lang="en-US" altLang="ja-JP" sz="800" b="0" i="0" u="none" strike="noStrike" kern="1200" dirty="0">
                        <a:solidFill>
                          <a:schemeClr val="dk1"/>
                        </a:solidFill>
                        <a:effectLst/>
                        <a:latin typeface="+mn-lt"/>
                        <a:ea typeface="+mn-ea"/>
                        <a:cs typeface="+mn-cs"/>
                        <a:hlinkClick r:id="rId2"/>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800" b="1" kern="100" dirty="0">
                          <a:effectLst/>
                          <a:latin typeface="+mn-ea"/>
                          <a:ea typeface="+mn-ea"/>
                        </a:rPr>
                        <a:t>難聴を知る</a:t>
                      </a:r>
                      <a:endParaRPr kumimoji="1" lang="en-US" altLang="ja-JP" sz="800" b="1" i="0" u="none" strike="noStrike" kern="1200" dirty="0">
                        <a:solidFill>
                          <a:schemeClr val="dk1"/>
                        </a:solidFill>
                        <a:effectLst/>
                        <a:latin typeface="+mn-lt"/>
                        <a:ea typeface="+mn-ea"/>
                        <a:cs typeface="+mn-cs"/>
                        <a:hlinkClick r:id="" action="ppaction://noaction"/>
                      </a:endParaRPr>
                    </a:p>
                    <a:p>
                      <a:r>
                        <a:rPr kumimoji="1" lang="en-US" altLang="ja-JP" sz="800" b="0" i="0" u="none" strike="noStrike" kern="1200" dirty="0">
                          <a:solidFill>
                            <a:schemeClr val="dk1"/>
                          </a:solidFill>
                          <a:effectLst/>
                          <a:latin typeface="+mn-lt"/>
                          <a:ea typeface="+mn-ea"/>
                          <a:cs typeface="+mn-cs"/>
                          <a:hlinkClick r:id="" action="ppaction://noaction"/>
                        </a:rPr>
                        <a:t>Hearing loss</a:t>
                      </a:r>
                    </a:p>
                    <a:p>
                      <a:endParaRPr kumimoji="1" lang="en-US" altLang="ja-JP" sz="800" b="0" i="0" u="none" strike="noStrike" kern="1200" dirty="0">
                        <a:solidFill>
                          <a:schemeClr val="dk1"/>
                        </a:solidFill>
                        <a:effectLst/>
                        <a:latin typeface="+mn-lt"/>
                        <a:ea typeface="+mn-ea"/>
                        <a:cs typeface="+mn-cs"/>
                        <a:hlinkClick r:id="" action="ppaction://noaction"/>
                      </a:endParaRPr>
                    </a:p>
                    <a:p>
                      <a:endParaRPr kumimoji="1" lang="en-US" altLang="ja-JP" sz="800" b="0" i="0" u="none" strike="noStrike" kern="1200" dirty="0">
                        <a:solidFill>
                          <a:schemeClr val="dk1"/>
                        </a:solidFill>
                        <a:effectLst/>
                        <a:latin typeface="+mn-lt"/>
                        <a:ea typeface="+mn-ea"/>
                        <a:cs typeface="+mn-cs"/>
                        <a:hlinkClick r:id="" action="ppaction://noaction"/>
                      </a:endParaRPr>
                    </a:p>
                    <a:p>
                      <a:endParaRPr kumimoji="1" lang="en-US" altLang="ja-JP" sz="800" b="0" i="0" u="none" strike="noStrike" kern="1200" dirty="0">
                        <a:solidFill>
                          <a:schemeClr val="dk1"/>
                        </a:solidFill>
                        <a:effectLst/>
                        <a:latin typeface="+mn-lt"/>
                        <a:ea typeface="+mn-ea"/>
                        <a:cs typeface="+mn-cs"/>
                        <a:hlinkClick r:id="" action="ppaction://noaction"/>
                      </a:endParaRPr>
                    </a:p>
                  </a:txBody>
                  <a:tcPr marL="28575" marR="28575" marT="19050" marB="19050" anchor="b">
                    <a:solidFill>
                      <a:schemeClr val="bg1">
                        <a:lumMod val="8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800" b="0" dirty="0">
                          <a:latin typeface="+mn-ea"/>
                        </a:rPr>
                        <a:t>1-0-</a:t>
                      </a:r>
                      <a:r>
                        <a:rPr lang="ja-JP" altLang="en-US" sz="800" b="0" dirty="0">
                          <a:latin typeface="+mn-ea"/>
                        </a:rPr>
                        <a:t>① </a:t>
                      </a:r>
                      <a:r>
                        <a:rPr lang="ja-JP" altLang="en-US" sz="800" b="0" dirty="0">
                          <a:latin typeface="+mn-ea"/>
                          <a:ea typeface="+mn-ea"/>
                        </a:rPr>
                        <a:t>難聴の</a:t>
                      </a:r>
                      <a:r>
                        <a:rPr lang="en-US" altLang="ja-JP" sz="800" b="0" dirty="0">
                          <a:latin typeface="+mn-ea"/>
                          <a:ea typeface="+mn-ea"/>
                        </a:rPr>
                        <a:t>6</a:t>
                      </a:r>
                      <a:r>
                        <a:rPr lang="ja-JP" altLang="en-US" sz="800" b="0" dirty="0">
                          <a:latin typeface="+mn-ea"/>
                          <a:ea typeface="+mn-ea"/>
                        </a:rPr>
                        <a:t>つの兆候と症状</a:t>
                      </a:r>
                      <a:endParaRPr lang="en-US" altLang="ja-JP" sz="800" b="0" dirty="0">
                        <a:latin typeface="+mn-ea"/>
                        <a:ea typeface="+mn-ea"/>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800" b="0" dirty="0">
                          <a:latin typeface="+mn-ea"/>
                        </a:rPr>
                        <a:t>1-0-</a:t>
                      </a:r>
                      <a:r>
                        <a:rPr lang="ja-JP" altLang="en-US" sz="800" b="0" dirty="0">
                          <a:latin typeface="+mn-ea"/>
                          <a:ea typeface="+mn-ea"/>
                        </a:rPr>
                        <a:t>② 難聴の程度について知る</a:t>
                      </a:r>
                      <a:endParaRPr lang="en-US" altLang="ja-JP" sz="800" b="0" dirty="0">
                        <a:latin typeface="+mn-ea"/>
                        <a:ea typeface="+mn-ea"/>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800" b="0" dirty="0">
                          <a:latin typeface="+mn-ea"/>
                        </a:rPr>
                        <a:t>1-0-</a:t>
                      </a:r>
                      <a:r>
                        <a:rPr lang="ja-JP" altLang="en-US" sz="800" b="0" dirty="0">
                          <a:latin typeface="+mn-ea"/>
                          <a:ea typeface="+mn-ea"/>
                        </a:rPr>
                        <a:t>③ </a:t>
                      </a:r>
                      <a:r>
                        <a:rPr kumimoji="1" lang="ja-JP" altLang="en-US" sz="800" b="0" i="0" kern="1200" dirty="0">
                          <a:effectLst/>
                          <a:latin typeface="+mn-lt"/>
                          <a:ea typeface="+mn-ea"/>
                          <a:cs typeface="+mn-cs"/>
                        </a:rPr>
                        <a:t>難聴の種類を知る</a:t>
                      </a:r>
                      <a:endParaRPr lang="en-US" altLang="ja-JP" sz="800" b="0" dirty="0">
                        <a:latin typeface="+mn-ea"/>
                        <a:ea typeface="+mn-ea"/>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800" b="0" dirty="0">
                          <a:latin typeface="+mn-ea"/>
                        </a:rPr>
                        <a:t>1-0-</a:t>
                      </a:r>
                      <a:r>
                        <a:rPr lang="ja-JP" altLang="en-US" sz="800" b="0" dirty="0">
                          <a:latin typeface="+mn-ea"/>
                          <a:ea typeface="+mn-ea"/>
                        </a:rPr>
                        <a:t>④ </a:t>
                      </a:r>
                      <a:r>
                        <a:rPr kumimoji="1" lang="ja-JP" altLang="en-US" sz="800" b="0" i="0" kern="1200" dirty="0">
                          <a:effectLst/>
                          <a:latin typeface="+mn-lt"/>
                          <a:ea typeface="+mn-ea"/>
                          <a:cs typeface="+mn-cs"/>
                        </a:rPr>
                        <a:t>難聴の原因を知る</a:t>
                      </a:r>
                      <a:endParaRPr lang="en-US" altLang="ja-JP" sz="800" b="0" dirty="0">
                        <a:latin typeface="+mn-ea"/>
                        <a:ea typeface="+mn-ea"/>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800" b="0" dirty="0">
                          <a:solidFill>
                            <a:srgbClr val="0070C0"/>
                          </a:solidFill>
                          <a:latin typeface="+mn-ea"/>
                          <a:ea typeface="+mn-ea"/>
                        </a:rPr>
                        <a:t>　　　 難聴への対処（</a:t>
                      </a:r>
                      <a:r>
                        <a:rPr lang="en-US" altLang="ja-JP" sz="800" b="0" dirty="0">
                          <a:solidFill>
                            <a:srgbClr val="0070C0"/>
                          </a:solidFill>
                          <a:latin typeface="+mn-ea"/>
                          <a:ea typeface="+mn-ea"/>
                        </a:rPr>
                        <a:t>call to action)</a:t>
                      </a:r>
                      <a:endParaRPr lang="ja-JP" altLang="en-US" sz="800" b="0" dirty="0">
                        <a:solidFill>
                          <a:srgbClr val="0070C0"/>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800" b="0" dirty="0">
                          <a:latin typeface="+mn-ea"/>
                        </a:rPr>
                        <a:t>1-0-</a:t>
                      </a:r>
                      <a:r>
                        <a:rPr lang="ja-JP" altLang="en-US" sz="800" b="0" dirty="0">
                          <a:latin typeface="+mn-ea"/>
                        </a:rPr>
                        <a:t>⑤</a:t>
                      </a:r>
                      <a:r>
                        <a:rPr lang="ja-JP" altLang="en-US" sz="800" b="0" dirty="0">
                          <a:latin typeface="+mn-ea"/>
                          <a:ea typeface="+mn-ea"/>
                        </a:rPr>
                        <a:t>聴力を改善するための</a:t>
                      </a:r>
                      <a:r>
                        <a:rPr lang="en-US" altLang="ja-JP" sz="800" b="0" dirty="0">
                          <a:latin typeface="+mn-ea"/>
                          <a:ea typeface="+mn-ea"/>
                        </a:rPr>
                        <a:t>4</a:t>
                      </a:r>
                      <a:r>
                        <a:rPr lang="ja-JP" altLang="en-US" sz="800" b="0" dirty="0">
                          <a:latin typeface="+mn-ea"/>
                          <a:ea typeface="+mn-ea"/>
                        </a:rPr>
                        <a:t>つのステップ</a:t>
                      </a:r>
                      <a:endParaRPr lang="ja-JP" altLang="en-US" sz="800" b="0" dirty="0"/>
                    </a:p>
                  </a:txBody>
                  <a:tcPr marL="28575" marR="28575" marT="19050" marB="19050" anchor="b">
                    <a:solidFill>
                      <a:schemeClr val="bg1">
                        <a:lumMod val="85000"/>
                      </a:schemeClr>
                    </a:solidFill>
                  </a:tcPr>
                </a:tc>
                <a:extLst>
                  <a:ext uri="{0D108BD9-81ED-4DB2-BD59-A6C34878D82A}">
                    <a16:rowId xmlns:a16="http://schemas.microsoft.com/office/drawing/2014/main" val="1071578478"/>
                  </a:ext>
                </a:extLst>
              </a:tr>
              <a:tr h="798077">
                <a:tc>
                  <a:txBody>
                    <a:bodyPr/>
                    <a:lstStyle/>
                    <a:p>
                      <a:pPr algn="ctr"/>
                      <a:r>
                        <a:rPr lang="en-US" altLang="ja-JP" sz="800" kern="100" dirty="0">
                          <a:effectLst/>
                          <a:latin typeface="+mn-ea"/>
                          <a:ea typeface="+mn-ea"/>
                        </a:rPr>
                        <a:t>1-1</a:t>
                      </a:r>
                    </a:p>
                    <a:p>
                      <a:pPr algn="ctr"/>
                      <a:endParaRPr lang="en-US" altLang="ja-JP" sz="800" kern="100" dirty="0">
                        <a:effectLst/>
                        <a:latin typeface="+mn-ea"/>
                        <a:ea typeface="+mn-ea"/>
                      </a:endParaRPr>
                    </a:p>
                    <a:p>
                      <a:pPr algn="ctr"/>
                      <a:endParaRPr lang="en-US" altLang="ja-JP" sz="800" kern="100" dirty="0">
                        <a:effectLst/>
                        <a:latin typeface="+mn-ea"/>
                        <a:ea typeface="+mn-ea"/>
                      </a:endParaRPr>
                    </a:p>
                    <a:p>
                      <a:pPr algn="ctr"/>
                      <a:endParaRPr lang="ja-JP" sz="800" kern="100" dirty="0">
                        <a:effectLst/>
                        <a:latin typeface="+mn-ea"/>
                        <a:ea typeface="+mn-ea"/>
                      </a:endParaRPr>
                    </a:p>
                  </a:txBody>
                  <a:tcPr marL="28575" marR="28575" marT="19050" marB="19050" anchor="b">
                    <a:solidFill>
                      <a:schemeClr val="bg1">
                        <a:lumMod val="6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800" b="1" kern="100">
                          <a:effectLst/>
                          <a:latin typeface="+mn-ea"/>
                          <a:ea typeface="+mn-ea"/>
                        </a:rPr>
                        <a:t>難聴に気づくには</a:t>
                      </a:r>
                      <a:endParaRPr lang="en-US" altLang="ja-JP" sz="800" b="1" kern="100" dirty="0">
                        <a:effectLst/>
                        <a:latin typeface="+mn-ea"/>
                        <a:ea typeface="+mn-ea"/>
                      </a:endParaRPr>
                    </a:p>
                    <a:p>
                      <a:r>
                        <a:rPr kumimoji="1" lang="en-US" altLang="ja-JP" sz="800" b="0" i="0" u="none" strike="noStrike" kern="1200" dirty="0">
                          <a:solidFill>
                            <a:schemeClr val="dk1"/>
                          </a:solidFill>
                          <a:effectLst/>
                          <a:latin typeface="+mn-lt"/>
                          <a:ea typeface="+mn-ea"/>
                          <a:cs typeface="+mn-cs"/>
                          <a:hlinkClick r:id="rId3"/>
                        </a:rPr>
                        <a:t>Signs of hearing loss</a:t>
                      </a:r>
                      <a:endParaRPr kumimoji="1" lang="en-US" altLang="ja-JP" sz="800" b="0" i="0" u="none" strike="noStrike" kern="1200" dirty="0">
                        <a:solidFill>
                          <a:schemeClr val="dk1"/>
                        </a:solidFill>
                        <a:effectLst/>
                        <a:latin typeface="+mn-lt"/>
                        <a:ea typeface="+mn-ea"/>
                        <a:cs typeface="+mn-cs"/>
                      </a:endParaRPr>
                    </a:p>
                    <a:p>
                      <a:endParaRPr kumimoji="1" lang="en-US" altLang="ja-JP" sz="800" b="0" i="0" u="none" strike="noStrike" kern="1200" dirty="0">
                        <a:solidFill>
                          <a:schemeClr val="dk1"/>
                        </a:solidFill>
                        <a:effectLst/>
                        <a:latin typeface="+mn-lt"/>
                        <a:ea typeface="+mn-ea"/>
                        <a:cs typeface="+mn-cs"/>
                      </a:endParaRPr>
                    </a:p>
                    <a:p>
                      <a:endParaRPr kumimoji="1" lang="en-US" altLang="ja-JP" sz="800" b="0" i="0" u="none" strike="noStrike" kern="1200" dirty="0">
                        <a:solidFill>
                          <a:schemeClr val="dk1"/>
                        </a:solidFill>
                        <a:effectLst/>
                        <a:latin typeface="+mn-lt"/>
                        <a:ea typeface="+mn-ea"/>
                        <a:cs typeface="+mn-cs"/>
                      </a:endParaRPr>
                    </a:p>
                    <a:p>
                      <a:endParaRPr kumimoji="1" lang="en-US" altLang="ja-JP" sz="800" b="0" i="0" kern="1200" dirty="0">
                        <a:solidFill>
                          <a:schemeClr val="dk1"/>
                        </a:solidFill>
                        <a:effectLst/>
                        <a:latin typeface="+mn-lt"/>
                        <a:ea typeface="+mn-ea"/>
                        <a:cs typeface="+mn-cs"/>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ja-JP" altLang="ja-JP" sz="800" kern="100" dirty="0">
                        <a:effectLst/>
                        <a:latin typeface="+mn-ea"/>
                        <a:ea typeface="+mn-ea"/>
                        <a:cs typeface="Times New Roman" panose="02020603050405020304" pitchFamily="18" charset="0"/>
                      </a:endParaRPr>
                    </a:p>
                  </a:txBody>
                  <a:tcPr marL="28575" marR="28575" marT="19050" marB="19050" anchor="b">
                    <a:solidFill>
                      <a:schemeClr val="bg1">
                        <a:lumMod val="85000"/>
                      </a:schemeClr>
                    </a:solidFill>
                  </a:tcPr>
                </a:tc>
                <a:tc>
                  <a:txBody>
                    <a:bodyPr/>
                    <a:lstStyle/>
                    <a:p>
                      <a:pPr defTabSz="843952">
                        <a:defRPr/>
                      </a:pPr>
                      <a:r>
                        <a:rPr lang="en-US" altLang="ja-JP" sz="800" b="0" dirty="0">
                          <a:latin typeface="+mn-ea"/>
                        </a:rPr>
                        <a:t>1-1-</a:t>
                      </a:r>
                      <a:r>
                        <a:rPr lang="ja-JP" altLang="en-US" sz="800" b="0" dirty="0">
                          <a:latin typeface="+mn-ea"/>
                        </a:rPr>
                        <a:t>① </a:t>
                      </a:r>
                      <a:r>
                        <a:rPr lang="ja-JP" altLang="en-US" sz="800" b="0" dirty="0">
                          <a:latin typeface="+mn-ea"/>
                          <a:ea typeface="+mn-ea"/>
                        </a:rPr>
                        <a:t>難聴の</a:t>
                      </a:r>
                      <a:r>
                        <a:rPr lang="en-US" altLang="ja-JP" sz="800" b="0" dirty="0">
                          <a:latin typeface="+mn-ea"/>
                          <a:ea typeface="+mn-ea"/>
                        </a:rPr>
                        <a:t>6</a:t>
                      </a:r>
                      <a:r>
                        <a:rPr lang="ja-JP" altLang="en-US" sz="800" b="0" dirty="0">
                          <a:latin typeface="+mn-ea"/>
                          <a:ea typeface="+mn-ea"/>
                        </a:rPr>
                        <a:t>つの兆候と症状</a:t>
                      </a:r>
                      <a:r>
                        <a:rPr lang="ja-JP" altLang="en-US" sz="800" b="0" dirty="0">
                          <a:latin typeface="+mn-ea"/>
                        </a:rPr>
                        <a:t>　</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800" b="0" dirty="0">
                          <a:solidFill>
                            <a:srgbClr val="0070C0"/>
                          </a:solidFill>
                          <a:latin typeface="+mn-ea"/>
                        </a:rPr>
                        <a:t>　　　 </a:t>
                      </a:r>
                      <a:r>
                        <a:rPr lang="ja-JP" altLang="en-US" sz="800" b="0" dirty="0">
                          <a:solidFill>
                            <a:srgbClr val="0070C0"/>
                          </a:solidFill>
                          <a:latin typeface="+mn-ea"/>
                          <a:ea typeface="+mn-ea"/>
                        </a:rPr>
                        <a:t>難聴があるか確認しましょう（</a:t>
                      </a:r>
                      <a:r>
                        <a:rPr lang="en-US" altLang="ja-JP" sz="800" b="0" dirty="0">
                          <a:solidFill>
                            <a:srgbClr val="0070C0"/>
                          </a:solidFill>
                          <a:latin typeface="+mn-ea"/>
                          <a:ea typeface="+mn-ea"/>
                        </a:rPr>
                        <a:t>call to action)</a:t>
                      </a: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latin typeface="+mn-ea"/>
                        </a:rPr>
                        <a:t>1-1-</a:t>
                      </a:r>
                      <a:r>
                        <a:rPr lang="ja-JP" altLang="en-US" sz="800" b="0" dirty="0">
                          <a:latin typeface="+mn-ea"/>
                        </a:rPr>
                        <a:t>② </a:t>
                      </a:r>
                      <a:r>
                        <a:rPr lang="ja-JP" altLang="en-US" sz="800" b="0" dirty="0">
                          <a:solidFill>
                            <a:schemeClr val="tx1"/>
                          </a:solidFill>
                          <a:latin typeface="+mn-ea"/>
                          <a:ea typeface="+mn-ea"/>
                        </a:rPr>
                        <a:t>難聴の初期症状に注意</a:t>
                      </a:r>
                      <a:endParaRPr lang="en-US" altLang="ja-JP" sz="800" b="0" dirty="0">
                        <a:solidFill>
                          <a:schemeClr val="tx1"/>
                        </a:solidFill>
                        <a:latin typeface="+mn-ea"/>
                        <a:ea typeface="+mn-ea"/>
                      </a:endParaRPr>
                    </a:p>
                    <a:p>
                      <a:r>
                        <a:rPr lang="ja-JP" altLang="en-US" sz="800" b="0" dirty="0">
                          <a:solidFill>
                            <a:srgbClr val="0070C0"/>
                          </a:solidFill>
                          <a:latin typeface="+mn-ea"/>
                        </a:rPr>
                        <a:t>　　　</a:t>
                      </a:r>
                      <a:r>
                        <a:rPr lang="ja-JP" altLang="en-US" sz="800" b="0" dirty="0">
                          <a:solidFill>
                            <a:srgbClr val="0070C0"/>
                          </a:solidFill>
                        </a:rPr>
                        <a:t> 早期発見により生活の質が向上する可能性があります</a:t>
                      </a:r>
                      <a:r>
                        <a:rPr lang="ja-JP" altLang="en-US" sz="800" b="0" dirty="0">
                          <a:solidFill>
                            <a:srgbClr val="0070C0"/>
                          </a:solidFill>
                          <a:latin typeface="+mn-ea"/>
                          <a:ea typeface="+mn-ea"/>
                        </a:rPr>
                        <a:t>（</a:t>
                      </a:r>
                      <a:r>
                        <a:rPr lang="en-US" altLang="ja-JP" sz="800" b="0" dirty="0">
                          <a:solidFill>
                            <a:srgbClr val="0070C0"/>
                          </a:solidFill>
                          <a:latin typeface="+mn-ea"/>
                          <a:ea typeface="+mn-ea"/>
                        </a:rPr>
                        <a:t>call to action)</a:t>
                      </a:r>
                      <a:endParaRPr lang="ja-JP" altLang="en-US" sz="800" b="0" dirty="0">
                        <a:solidFill>
                          <a:srgbClr val="0070C0"/>
                        </a:solidFill>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latin typeface="+mn-ea"/>
                        </a:rPr>
                        <a:t>1-1-</a:t>
                      </a:r>
                      <a:r>
                        <a:rPr lang="ja-JP" altLang="en-US" sz="800" b="0" dirty="0">
                          <a:latin typeface="+mn-ea"/>
                          <a:ea typeface="+mn-ea"/>
                        </a:rPr>
                        <a:t>③ 難聴の種類別の兆候と症状</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latin typeface="+mn-ea"/>
                        </a:rPr>
                        <a:t>1-1-</a:t>
                      </a:r>
                      <a:r>
                        <a:rPr lang="ja-JP" altLang="en-US" sz="800" b="0" dirty="0">
                          <a:latin typeface="+mn-ea"/>
                        </a:rPr>
                        <a:t>④ </a:t>
                      </a:r>
                      <a:r>
                        <a:rPr lang="ja-JP" altLang="en-US" sz="800" b="0" dirty="0">
                          <a:latin typeface="+mn-ea"/>
                          <a:ea typeface="+mn-ea"/>
                        </a:rPr>
                        <a:t>難聴の程度について知る</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latin typeface="+mn-ea"/>
                        </a:rPr>
                        <a:t>1-1-</a:t>
                      </a:r>
                      <a:r>
                        <a:rPr lang="ja-JP" altLang="en-US" sz="800" b="0" dirty="0">
                          <a:latin typeface="+mn-ea"/>
                        </a:rPr>
                        <a:t>⑤ </a:t>
                      </a:r>
                      <a:r>
                        <a:rPr lang="ja-JP" altLang="en-US" sz="800" b="0" dirty="0">
                          <a:latin typeface="+mn-ea"/>
                          <a:ea typeface="+mn-ea"/>
                        </a:rPr>
                        <a:t>難聴への対処オプション</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latin typeface="+mn-ea"/>
                        </a:rPr>
                        <a:t>1-1-</a:t>
                      </a:r>
                      <a:r>
                        <a:rPr lang="ja-JP" altLang="en-US" sz="800" b="0" dirty="0">
                          <a:latin typeface="+mn-ea"/>
                        </a:rPr>
                        <a:t>⑥ </a:t>
                      </a:r>
                      <a:r>
                        <a:rPr lang="ja-JP" altLang="en-US" sz="800" b="0" dirty="0">
                          <a:latin typeface="+mn-ea"/>
                          <a:ea typeface="+mn-ea"/>
                        </a:rPr>
                        <a:t>難聴を改善するための</a:t>
                      </a:r>
                      <a:r>
                        <a:rPr lang="en-US" altLang="ja-JP" sz="800" b="0" dirty="0">
                          <a:latin typeface="+mn-ea"/>
                          <a:ea typeface="+mn-ea"/>
                        </a:rPr>
                        <a:t>4</a:t>
                      </a:r>
                      <a:r>
                        <a:rPr lang="ja-JP" altLang="en-US" sz="800" b="0" dirty="0">
                          <a:latin typeface="+mn-ea"/>
                          <a:ea typeface="+mn-ea"/>
                        </a:rPr>
                        <a:t>つのステップ</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800" b="0" dirty="0">
                          <a:solidFill>
                            <a:srgbClr val="0070C0"/>
                          </a:solidFill>
                          <a:latin typeface="+mn-ea"/>
                          <a:ea typeface="+mn-ea"/>
                        </a:rPr>
                        <a:t>　　　ご存じでしたか？（</a:t>
                      </a:r>
                      <a:r>
                        <a:rPr lang="en-US" altLang="ja-JP" sz="800" b="0" dirty="0">
                          <a:solidFill>
                            <a:srgbClr val="0070C0"/>
                          </a:solidFill>
                          <a:latin typeface="+mn-ea"/>
                          <a:ea typeface="+mn-ea"/>
                        </a:rPr>
                        <a:t>call to action)</a:t>
                      </a: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latin typeface="+mn-ea"/>
                        </a:rPr>
                        <a:t>1-1-</a:t>
                      </a:r>
                      <a:r>
                        <a:rPr lang="ja-JP" altLang="en-US" sz="800" b="0" dirty="0">
                          <a:solidFill>
                            <a:schemeClr val="tx1"/>
                          </a:solidFill>
                          <a:latin typeface="+mn-ea"/>
                          <a:ea typeface="+mn-ea"/>
                        </a:rPr>
                        <a:t>⑦難聴の兆候と症状に関するよくある質問</a:t>
                      </a:r>
                      <a:endParaRPr lang="ja-JP" altLang="en-US" sz="800" b="0" dirty="0"/>
                    </a:p>
                  </a:txBody>
                  <a:tcPr marL="28575" marR="28575" marT="19050" marB="19050" anchor="b">
                    <a:solidFill>
                      <a:schemeClr val="bg1">
                        <a:lumMod val="85000"/>
                      </a:schemeClr>
                    </a:solidFill>
                  </a:tcPr>
                </a:tc>
                <a:extLst>
                  <a:ext uri="{0D108BD9-81ED-4DB2-BD59-A6C34878D82A}">
                    <a16:rowId xmlns:a16="http://schemas.microsoft.com/office/drawing/2014/main" val="964024152"/>
                  </a:ext>
                </a:extLst>
              </a:tr>
              <a:tr h="798077">
                <a:tc>
                  <a:txBody>
                    <a:bodyPr/>
                    <a:lstStyle/>
                    <a:p>
                      <a:pPr algn="ctr"/>
                      <a:r>
                        <a:rPr lang="en-US" altLang="ja-JP" sz="800" kern="100" dirty="0">
                          <a:effectLst/>
                          <a:latin typeface="+mn-ea"/>
                          <a:ea typeface="+mn-ea"/>
                        </a:rPr>
                        <a:t>1-2</a:t>
                      </a:r>
                    </a:p>
                    <a:p>
                      <a:pPr algn="ctr"/>
                      <a:endParaRPr lang="en-US" altLang="ja-JP" sz="800" kern="100" dirty="0">
                        <a:effectLst/>
                        <a:latin typeface="+mn-ea"/>
                        <a:ea typeface="+mn-ea"/>
                      </a:endParaRPr>
                    </a:p>
                    <a:p>
                      <a:pPr algn="ctr"/>
                      <a:endParaRPr lang="en-US" altLang="ja-JP" sz="800" kern="100" dirty="0">
                        <a:effectLst/>
                        <a:latin typeface="+mn-ea"/>
                        <a:ea typeface="+mn-ea"/>
                      </a:endParaRPr>
                    </a:p>
                    <a:p>
                      <a:pPr algn="ctr"/>
                      <a:endParaRPr lang="ja-JP" sz="800" kern="100" dirty="0">
                        <a:effectLst/>
                        <a:latin typeface="+mn-ea"/>
                        <a:ea typeface="+mn-ea"/>
                      </a:endParaRPr>
                    </a:p>
                  </a:txBody>
                  <a:tcPr marL="28575" marR="28575" marT="19050" marB="19050" anchor="b">
                    <a:solidFill>
                      <a:schemeClr val="bg1">
                        <a:lumMod val="6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800" b="1" kern="100" dirty="0">
                          <a:effectLst/>
                          <a:latin typeface="+mn-ea"/>
                          <a:ea typeface="+mn-ea"/>
                        </a:rPr>
                        <a:t>難聴への対処</a:t>
                      </a:r>
                      <a:endParaRPr lang="en-US" altLang="ja-JP" sz="800" b="1" kern="100" dirty="0">
                        <a:effectLst/>
                        <a:latin typeface="+mn-ea"/>
                        <a:ea typeface="+mn-ea"/>
                      </a:endParaRPr>
                    </a:p>
                    <a:p>
                      <a:r>
                        <a:rPr kumimoji="1" lang="en-US" altLang="ja-JP" sz="800" b="0" i="0" u="none" strike="noStrike" kern="1200" dirty="0">
                          <a:solidFill>
                            <a:schemeClr val="dk1"/>
                          </a:solidFill>
                          <a:effectLst/>
                          <a:latin typeface="+mn-lt"/>
                          <a:ea typeface="+mn-ea"/>
                          <a:cs typeface="+mn-cs"/>
                          <a:hlinkClick r:id="rId4"/>
                        </a:rPr>
                        <a:t>Treating hearing loss</a:t>
                      </a:r>
                      <a:endParaRPr kumimoji="1" lang="en-US" altLang="ja-JP" sz="800" b="0" i="0" kern="1200" dirty="0">
                        <a:solidFill>
                          <a:schemeClr val="dk1"/>
                        </a:solidFill>
                        <a:effectLst/>
                        <a:latin typeface="+mn-lt"/>
                        <a:ea typeface="+mn-ea"/>
                        <a:cs typeface="+mn-cs"/>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800" kern="0" dirty="0">
                        <a:effectLst/>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800" kern="0" dirty="0">
                        <a:effectLst/>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ja-JP" altLang="ja-JP" sz="800" kern="100" dirty="0">
                        <a:effectLst/>
                        <a:latin typeface="+mn-ea"/>
                        <a:ea typeface="+mn-ea"/>
                        <a:cs typeface="Times New Roman" panose="02020603050405020304" pitchFamily="18" charset="0"/>
                      </a:endParaRPr>
                    </a:p>
                  </a:txBody>
                  <a:tcPr marL="28575" marR="28575" marT="19050" marB="19050" anchor="b">
                    <a:solidFill>
                      <a:schemeClr val="bg1">
                        <a:lumMod val="85000"/>
                      </a:schemeClr>
                    </a:solidFill>
                  </a:tcPr>
                </a:tc>
                <a:tc>
                  <a:txBody>
                    <a:bodyPr/>
                    <a:lstStyle/>
                    <a:p>
                      <a:pPr defTabSz="843952">
                        <a:defRPr/>
                      </a:pPr>
                      <a:r>
                        <a:rPr lang="en-US" altLang="ja-JP" sz="800" b="0" dirty="0">
                          <a:latin typeface="+mn-ea"/>
                        </a:rPr>
                        <a:t>1-2-</a:t>
                      </a:r>
                      <a:r>
                        <a:rPr lang="ja-JP" altLang="en-US" sz="800" b="0" dirty="0">
                          <a:latin typeface="+mn-ea"/>
                        </a:rPr>
                        <a:t>① </a:t>
                      </a:r>
                      <a:r>
                        <a:rPr lang="ja-JP" altLang="en-US" sz="800" b="0" dirty="0">
                          <a:latin typeface="+mn-ea"/>
                          <a:ea typeface="+mn-ea"/>
                        </a:rPr>
                        <a:t>難聴への対処法</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latin typeface="+mn-ea"/>
                        </a:rPr>
                        <a:t>1-2-</a:t>
                      </a:r>
                      <a:r>
                        <a:rPr lang="ja-JP" altLang="en-US" sz="800" b="0" dirty="0">
                          <a:latin typeface="+mn-ea"/>
                        </a:rPr>
                        <a:t>② </a:t>
                      </a:r>
                      <a:r>
                        <a:rPr lang="ja-JP" altLang="en-US" sz="800" b="0" dirty="0">
                          <a:latin typeface="+mn-ea"/>
                          <a:ea typeface="+mn-ea"/>
                        </a:rPr>
                        <a:t>難聴を改善するための</a:t>
                      </a:r>
                      <a:r>
                        <a:rPr lang="en-US" altLang="ja-JP" sz="800" b="0" dirty="0">
                          <a:latin typeface="+mn-ea"/>
                          <a:ea typeface="+mn-ea"/>
                        </a:rPr>
                        <a:t>4</a:t>
                      </a:r>
                      <a:r>
                        <a:rPr lang="ja-JP" altLang="en-US" sz="800" b="0" dirty="0">
                          <a:latin typeface="+mn-ea"/>
                          <a:ea typeface="+mn-ea"/>
                        </a:rPr>
                        <a:t>つのステップ</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latin typeface="+mn-ea"/>
                        </a:rPr>
                        <a:t>1-2-</a:t>
                      </a:r>
                      <a:r>
                        <a:rPr lang="ja-JP" altLang="en-US" sz="800" b="0" dirty="0">
                          <a:latin typeface="+mn-ea"/>
                        </a:rPr>
                        <a:t>③ </a:t>
                      </a:r>
                      <a:r>
                        <a:rPr lang="ja-JP" altLang="en-US" sz="800" b="0" dirty="0">
                          <a:latin typeface="+mn-ea"/>
                          <a:ea typeface="+mn-ea"/>
                        </a:rPr>
                        <a:t>難聴対処の選択肢</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latin typeface="+mn-ea"/>
                        </a:rPr>
                        <a:t>1-2-</a:t>
                      </a:r>
                      <a:r>
                        <a:rPr lang="ja-JP" altLang="en-US" sz="800" b="0" dirty="0">
                          <a:latin typeface="+mn-ea"/>
                        </a:rPr>
                        <a:t>④ </a:t>
                      </a:r>
                      <a:r>
                        <a:rPr lang="ja-JP" altLang="en-US" sz="800" b="0" dirty="0">
                          <a:latin typeface="+mn-ea"/>
                          <a:ea typeface="+mn-ea"/>
                        </a:rPr>
                        <a:t>難聴のタイプ別対処法</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800" b="0" dirty="0">
                          <a:solidFill>
                            <a:srgbClr val="0070C0"/>
                          </a:solidFill>
                          <a:latin typeface="+mn-ea"/>
                          <a:ea typeface="+mn-ea"/>
                        </a:rPr>
                        <a:t>　　　 難聴に対処するメリット（</a:t>
                      </a:r>
                      <a:r>
                        <a:rPr lang="en-US" altLang="ja-JP" sz="800" b="0" dirty="0">
                          <a:solidFill>
                            <a:srgbClr val="0070C0"/>
                          </a:solidFill>
                          <a:latin typeface="+mn-ea"/>
                          <a:ea typeface="+mn-ea"/>
                        </a:rPr>
                        <a:t>call to action)</a:t>
                      </a: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latin typeface="+mn-ea"/>
                        </a:rPr>
                        <a:t>1-2-</a:t>
                      </a:r>
                      <a:r>
                        <a:rPr lang="ja-JP" altLang="en-US" sz="800" b="0" dirty="0">
                          <a:latin typeface="+mn-ea"/>
                        </a:rPr>
                        <a:t>⑤</a:t>
                      </a:r>
                      <a:r>
                        <a:rPr lang="ja-JP" altLang="en-US" sz="800" b="0" dirty="0">
                          <a:latin typeface="+mn-ea"/>
                          <a:ea typeface="+mn-ea"/>
                        </a:rPr>
                        <a:t> 難聴の程度に合った補聴器を見つける</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800" b="0" dirty="0">
                          <a:solidFill>
                            <a:srgbClr val="0070C0"/>
                          </a:solidFill>
                          <a:latin typeface="+mn-ea"/>
                          <a:ea typeface="+mn-ea"/>
                        </a:rPr>
                        <a:t>　　　オーティコン補聴器のご紹介（</a:t>
                      </a:r>
                      <a:r>
                        <a:rPr lang="en-US" altLang="ja-JP" sz="800" b="0" dirty="0">
                          <a:solidFill>
                            <a:srgbClr val="0070C0"/>
                          </a:solidFill>
                          <a:latin typeface="+mn-ea"/>
                          <a:ea typeface="+mn-ea"/>
                        </a:rPr>
                        <a:t>call to action)</a:t>
                      </a: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latin typeface="+mn-ea"/>
                        </a:rPr>
                        <a:t>1-2-</a:t>
                      </a:r>
                      <a:r>
                        <a:rPr lang="ja-JP" altLang="en-US" sz="800" b="0" dirty="0">
                          <a:solidFill>
                            <a:schemeClr val="tx1"/>
                          </a:solidFill>
                          <a:latin typeface="+mn-ea"/>
                          <a:ea typeface="+mn-ea"/>
                        </a:rPr>
                        <a:t>⑥</a:t>
                      </a:r>
                      <a:r>
                        <a:rPr lang="ja-JP" altLang="en-US" sz="800" b="0" dirty="0">
                          <a:latin typeface="+mn-ea"/>
                        </a:rPr>
                        <a:t> 難聴の対処に関するよくある質問</a:t>
                      </a:r>
                      <a:endParaRPr lang="en-US" altLang="ja-JP" sz="800" b="0" dirty="0">
                        <a:latin typeface="+mn-ea"/>
                        <a:ea typeface="+mn-ea"/>
                      </a:endParaRPr>
                    </a:p>
                  </a:txBody>
                  <a:tcPr marL="28575" marR="28575" marT="19050" marB="19050" anchor="b">
                    <a:solidFill>
                      <a:schemeClr val="bg1">
                        <a:lumMod val="85000"/>
                      </a:schemeClr>
                    </a:solidFill>
                  </a:tcPr>
                </a:tc>
                <a:extLst>
                  <a:ext uri="{0D108BD9-81ED-4DB2-BD59-A6C34878D82A}">
                    <a16:rowId xmlns:a16="http://schemas.microsoft.com/office/drawing/2014/main" val="223167786"/>
                  </a:ext>
                </a:extLst>
              </a:tr>
              <a:tr h="0">
                <a:tc>
                  <a:txBody>
                    <a:bodyPr/>
                    <a:lstStyle/>
                    <a:p>
                      <a:pPr algn="ctr"/>
                      <a:r>
                        <a:rPr lang="en-US" altLang="ja-JP" sz="800" kern="100" dirty="0">
                          <a:effectLst/>
                          <a:latin typeface="+mn-ea"/>
                          <a:ea typeface="+mn-ea"/>
                        </a:rPr>
                        <a:t>1-3</a:t>
                      </a:r>
                    </a:p>
                    <a:p>
                      <a:pPr algn="ctr"/>
                      <a:endParaRPr lang="en-US" altLang="ja-JP" sz="800" kern="100" dirty="0">
                        <a:effectLst/>
                        <a:latin typeface="+mn-ea"/>
                        <a:ea typeface="+mn-ea"/>
                      </a:endParaRPr>
                    </a:p>
                    <a:p>
                      <a:pPr algn="ctr"/>
                      <a:endParaRPr lang="en-US" altLang="ja-JP" sz="800" kern="100" dirty="0">
                        <a:effectLst/>
                        <a:latin typeface="+mn-ea"/>
                        <a:ea typeface="+mn-ea"/>
                      </a:endParaRPr>
                    </a:p>
                  </a:txBody>
                  <a:tcPr marL="28575" marR="28575" marT="19050" marB="19050" anchor="b">
                    <a:solidFill>
                      <a:schemeClr val="bg1">
                        <a:lumMod val="6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800" b="1" kern="100" dirty="0">
                          <a:effectLst/>
                          <a:latin typeface="+mn-ea"/>
                          <a:ea typeface="+mn-ea"/>
                        </a:rPr>
                        <a:t>難聴を放置するリスク</a:t>
                      </a:r>
                      <a:endParaRPr lang="en-US" altLang="ja-JP" sz="800" b="1" kern="100" dirty="0">
                        <a:effectLst/>
                        <a:latin typeface="+mn-ea"/>
                        <a:ea typeface="+mn-ea"/>
                      </a:endParaRPr>
                    </a:p>
                    <a:p>
                      <a:r>
                        <a:rPr kumimoji="1" lang="en-US" altLang="ja-JP" sz="800" b="0" i="0" u="none" strike="noStrike" kern="1200" dirty="0">
                          <a:solidFill>
                            <a:schemeClr val="dk1"/>
                          </a:solidFill>
                          <a:effectLst/>
                          <a:latin typeface="+mn-lt"/>
                          <a:ea typeface="+mn-ea"/>
                          <a:cs typeface="+mn-cs"/>
                          <a:hlinkClick r:id="rId5"/>
                        </a:rPr>
                        <a:t>Untreated hearing loss</a:t>
                      </a:r>
                      <a:endParaRPr kumimoji="1" lang="en-US" altLang="ja-JP" sz="800" b="0" i="0" kern="1200" dirty="0">
                        <a:solidFill>
                          <a:schemeClr val="dk1"/>
                        </a:solidFill>
                        <a:effectLst/>
                        <a:latin typeface="+mn-lt"/>
                        <a:ea typeface="+mn-ea"/>
                        <a:cs typeface="+mn-cs"/>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800" kern="0" dirty="0">
                        <a:effectLst/>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800" kern="0" dirty="0">
                        <a:effectLst/>
                        <a:latin typeface="+mn-ea"/>
                        <a:ea typeface="+mn-ea"/>
                      </a:endParaRPr>
                    </a:p>
                  </a:txBody>
                  <a:tcPr marL="28575" marR="28575" marT="19050" marB="19050" anchor="b">
                    <a:solidFill>
                      <a:schemeClr val="bg1">
                        <a:lumMod val="8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800" b="0" dirty="0">
                          <a:latin typeface="+mn-ea"/>
                        </a:rPr>
                        <a:t>1-3-</a:t>
                      </a:r>
                      <a:r>
                        <a:rPr lang="ja-JP" altLang="en-US" sz="800" b="0" kern="100" dirty="0">
                          <a:solidFill>
                            <a:schemeClr val="tx1"/>
                          </a:solidFill>
                          <a:effectLst/>
                          <a:latin typeface="+mn-ea"/>
                          <a:ea typeface="+mn-ea"/>
                        </a:rPr>
                        <a:t>① 難聴を放置すると</a:t>
                      </a:r>
                      <a:endParaRPr lang="en-US" altLang="ja-JP" sz="800" b="0" kern="100" dirty="0">
                        <a:solidFill>
                          <a:schemeClr val="tx1"/>
                        </a:solidFill>
                        <a:effectLst/>
                        <a:latin typeface="+mn-ea"/>
                        <a:ea typeface="+mn-ea"/>
                      </a:endParaRPr>
                    </a:p>
                    <a:p>
                      <a:r>
                        <a:rPr lang="en-US" altLang="ja-JP" sz="800" b="0" dirty="0">
                          <a:latin typeface="+mn-ea"/>
                        </a:rPr>
                        <a:t>1-3-</a:t>
                      </a:r>
                      <a:r>
                        <a:rPr lang="ja-JP" altLang="en-US" sz="800" b="0" kern="100" dirty="0">
                          <a:solidFill>
                            <a:schemeClr val="tx1"/>
                          </a:solidFill>
                          <a:effectLst/>
                          <a:latin typeface="+mn-ea"/>
                          <a:ea typeface="+mn-ea"/>
                        </a:rPr>
                        <a:t>② 難聴の７つの影響</a:t>
                      </a:r>
                      <a:endParaRPr lang="en-US" altLang="ja-JP" sz="800" b="0" kern="100" dirty="0">
                        <a:solidFill>
                          <a:schemeClr val="tx1"/>
                        </a:solidFill>
                        <a:effectLst/>
                        <a:latin typeface="+mn-ea"/>
                        <a:ea typeface="+mn-ea"/>
                      </a:endParaRPr>
                    </a:p>
                    <a:p>
                      <a:pPr algn="l"/>
                      <a:r>
                        <a:rPr lang="en-US" altLang="ja-JP" sz="800" b="0" dirty="0">
                          <a:latin typeface="+mn-ea"/>
                        </a:rPr>
                        <a:t>1-3-</a:t>
                      </a:r>
                      <a:r>
                        <a:rPr lang="ja-JP" altLang="en-US" sz="800" b="0" kern="100" dirty="0">
                          <a:latin typeface="+mn-ea"/>
                        </a:rPr>
                        <a:t>③ </a:t>
                      </a:r>
                      <a:r>
                        <a:rPr lang="ja-JP" altLang="en-US" sz="800" b="0" kern="100" dirty="0">
                          <a:effectLst/>
                          <a:latin typeface="+mn-ea"/>
                          <a:ea typeface="+mn-ea"/>
                        </a:rPr>
                        <a:t>聴力を改善するための</a:t>
                      </a:r>
                      <a:r>
                        <a:rPr lang="en-US" altLang="ja-JP" sz="800" b="0" kern="100" dirty="0">
                          <a:effectLst/>
                          <a:latin typeface="+mn-ea"/>
                          <a:ea typeface="+mn-ea"/>
                        </a:rPr>
                        <a:t>4</a:t>
                      </a:r>
                      <a:r>
                        <a:rPr lang="ja-JP" altLang="en-US" sz="800" b="0" kern="100" dirty="0">
                          <a:effectLst/>
                          <a:latin typeface="+mn-ea"/>
                          <a:ea typeface="+mn-ea"/>
                        </a:rPr>
                        <a:t>つのステップ</a:t>
                      </a:r>
                      <a:endParaRPr lang="ja-JP" altLang="en-US" sz="800" b="0" dirty="0"/>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800" b="0" dirty="0">
                          <a:solidFill>
                            <a:srgbClr val="FF0000"/>
                          </a:solidFill>
                          <a:latin typeface="+mn-ea"/>
                        </a:rPr>
                        <a:t>1-3-</a:t>
                      </a:r>
                      <a:r>
                        <a:rPr lang="ja-JP" altLang="en-US" sz="800" b="1" dirty="0">
                          <a:solidFill>
                            <a:srgbClr val="FF0000"/>
                          </a:solidFill>
                          <a:latin typeface="+mn-ea"/>
                        </a:rPr>
                        <a:t>④</a:t>
                      </a:r>
                      <a:r>
                        <a:rPr lang="ja-JP" altLang="en-US" sz="800" b="1" dirty="0">
                          <a:solidFill>
                            <a:srgbClr val="FF0000"/>
                          </a:solidFill>
                        </a:rPr>
                        <a:t> 脳に十分な音の情報が届かないと（新規）</a:t>
                      </a:r>
                    </a:p>
                    <a:p>
                      <a:r>
                        <a:rPr lang="en-US" altLang="ja-JP" sz="800" b="0" dirty="0">
                          <a:solidFill>
                            <a:srgbClr val="FF0000"/>
                          </a:solidFill>
                          <a:latin typeface="+mn-ea"/>
                        </a:rPr>
                        <a:t>1-3-</a:t>
                      </a:r>
                      <a:r>
                        <a:rPr lang="ja-JP" altLang="en-US" sz="800" b="1" dirty="0">
                          <a:solidFill>
                            <a:srgbClr val="FF0000"/>
                          </a:solidFill>
                          <a:latin typeface="+mn-ea"/>
                        </a:rPr>
                        <a:t>⑤</a:t>
                      </a:r>
                      <a:r>
                        <a:rPr lang="ja-JP" altLang="en-US" sz="800" b="1" dirty="0">
                          <a:solidFill>
                            <a:srgbClr val="FF0000"/>
                          </a:solidFill>
                        </a:rPr>
                        <a:t> 難聴で大切な人生の時間を損なっているかもしれません（新規）</a:t>
                      </a:r>
                    </a:p>
                    <a:p>
                      <a:r>
                        <a:rPr lang="en-US" altLang="ja-JP" sz="800" b="0" dirty="0">
                          <a:solidFill>
                            <a:srgbClr val="FF0000"/>
                          </a:solidFill>
                          <a:latin typeface="+mn-ea"/>
                        </a:rPr>
                        <a:t>1-3-</a:t>
                      </a:r>
                      <a:r>
                        <a:rPr lang="ja-JP" altLang="en-US" sz="800" b="1" dirty="0">
                          <a:solidFill>
                            <a:srgbClr val="FF0000"/>
                          </a:solidFill>
                          <a:latin typeface="+mn-ea"/>
                        </a:rPr>
                        <a:t>⑥</a:t>
                      </a:r>
                      <a:r>
                        <a:rPr lang="ja-JP" altLang="en-US" sz="800" b="1" dirty="0">
                          <a:solidFill>
                            <a:srgbClr val="FF0000"/>
                          </a:solidFill>
                        </a:rPr>
                        <a:t> 医師や聴覚の</a:t>
                      </a:r>
                      <a:r>
                        <a:rPr lang="ja-JP" altLang="en-US" sz="800" b="1" i="0" dirty="0">
                          <a:solidFill>
                            <a:srgbClr val="FF0000"/>
                          </a:solidFill>
                          <a:effectLst/>
                          <a:latin typeface="Soho Gothic W01 Bold"/>
                        </a:rPr>
                        <a:t>専門家からアドバイスを受けてください（新規）</a:t>
                      </a:r>
                      <a:endParaRPr lang="en-US" altLang="ja-JP" sz="800" b="1" i="0">
                        <a:solidFill>
                          <a:srgbClr val="FF0000"/>
                        </a:solidFill>
                        <a:effectLst/>
                        <a:latin typeface="Soho Gothic W01 Bold"/>
                      </a:endParaRPr>
                    </a:p>
                    <a:p>
                      <a:endParaRPr lang="en-US" altLang="ja-JP" sz="800" b="1" i="0" dirty="0">
                        <a:solidFill>
                          <a:srgbClr val="FF0000"/>
                        </a:solidFill>
                        <a:effectLst/>
                        <a:latin typeface="Soho Gothic W01 Bold"/>
                      </a:endParaRPr>
                    </a:p>
                  </a:txBody>
                  <a:tcPr marL="28575" marR="28575" marT="19050" marB="19050" anchor="b">
                    <a:solidFill>
                      <a:schemeClr val="bg1">
                        <a:lumMod val="85000"/>
                      </a:schemeClr>
                    </a:solidFill>
                  </a:tcPr>
                </a:tc>
                <a:extLst>
                  <a:ext uri="{0D108BD9-81ED-4DB2-BD59-A6C34878D82A}">
                    <a16:rowId xmlns:a16="http://schemas.microsoft.com/office/drawing/2014/main" val="4096621824"/>
                  </a:ext>
                </a:extLst>
              </a:tr>
              <a:tr h="195258">
                <a:tc>
                  <a:txBody>
                    <a:bodyPr/>
                    <a:lstStyle/>
                    <a:p>
                      <a:pPr algn="ctr"/>
                      <a:r>
                        <a:rPr lang="en-US" altLang="ja-JP" sz="800" kern="100" dirty="0">
                          <a:effectLst/>
                          <a:latin typeface="+mn-ea"/>
                          <a:ea typeface="+mn-ea"/>
                        </a:rPr>
                        <a:t>2-0</a:t>
                      </a:r>
                    </a:p>
                    <a:p>
                      <a:pPr algn="ctr"/>
                      <a:endParaRPr lang="en-US" altLang="ja-JP" sz="800" kern="100" dirty="0">
                        <a:effectLst/>
                        <a:latin typeface="+mn-ea"/>
                        <a:ea typeface="+mn-ea"/>
                      </a:endParaRPr>
                    </a:p>
                    <a:p>
                      <a:pPr algn="ctr"/>
                      <a:endParaRPr lang="en-US" altLang="ja-JP" sz="800" kern="100" dirty="0">
                        <a:effectLst/>
                        <a:latin typeface="+mn-ea"/>
                        <a:ea typeface="+mn-ea"/>
                      </a:endParaRPr>
                    </a:p>
                  </a:txBody>
                  <a:tcPr marL="28575" marR="28575" marT="19050" marB="19050" anchor="b">
                    <a:solidFill>
                      <a:schemeClr val="bg1">
                        <a:lumMod val="65000"/>
                      </a:schemeClr>
                    </a:solidFill>
                  </a:tcPr>
                </a:tc>
                <a:tc>
                  <a:txBody>
                    <a:bodyPr/>
                    <a:lstStyle/>
                    <a:p>
                      <a:r>
                        <a:rPr lang="ja-JP" altLang="en-US" sz="800" b="1" kern="100" dirty="0">
                          <a:effectLst/>
                          <a:latin typeface="+mn-ea"/>
                          <a:ea typeface="+mn-ea"/>
                        </a:rPr>
                        <a:t>難聴の種類</a:t>
                      </a:r>
                      <a:endParaRPr kumimoji="1" lang="en-US" altLang="ja-JP" sz="800" b="1" i="0" u="sng" kern="1200" dirty="0">
                        <a:solidFill>
                          <a:schemeClr val="dk1"/>
                        </a:solidFill>
                        <a:effectLst/>
                        <a:latin typeface="+mn-lt"/>
                        <a:ea typeface="+mn-ea"/>
                        <a:cs typeface="+mn-cs"/>
                        <a:hlinkClick r:id="" action="ppaction://noaction"/>
                      </a:endParaRPr>
                    </a:p>
                    <a:p>
                      <a:r>
                        <a:rPr kumimoji="1" lang="en-US" altLang="ja-JP" sz="800" b="0" i="0" u="sng" kern="1200" dirty="0">
                          <a:solidFill>
                            <a:schemeClr val="dk1"/>
                          </a:solidFill>
                          <a:effectLst/>
                          <a:latin typeface="+mn-lt"/>
                          <a:ea typeface="+mn-ea"/>
                          <a:cs typeface="+mn-cs"/>
                          <a:hlinkClick r:id="" action="ppaction://noaction"/>
                        </a:rPr>
                        <a:t>Types of hearing loss</a:t>
                      </a:r>
                    </a:p>
                    <a:p>
                      <a:endParaRPr kumimoji="1" lang="en-US" altLang="ja-JP" sz="800" b="0" i="0" u="sng" kern="1200" dirty="0">
                        <a:solidFill>
                          <a:schemeClr val="dk1"/>
                        </a:solidFill>
                        <a:effectLst/>
                        <a:latin typeface="+mn-lt"/>
                        <a:ea typeface="+mn-ea"/>
                        <a:cs typeface="+mn-cs"/>
                        <a:hlinkClick r:id="" action="ppaction://noaction"/>
                      </a:endParaRPr>
                    </a:p>
                    <a:p>
                      <a:endParaRPr kumimoji="1" lang="en-US" altLang="ja-JP" sz="800" b="0" i="0" u="sng" kern="1200" dirty="0">
                        <a:solidFill>
                          <a:schemeClr val="dk1"/>
                        </a:solidFill>
                        <a:effectLst/>
                        <a:latin typeface="+mn-lt"/>
                        <a:ea typeface="+mn-ea"/>
                        <a:cs typeface="+mn-cs"/>
                        <a:hlinkClick r:id="" action="ppaction://noaction"/>
                      </a:endParaRPr>
                    </a:p>
                  </a:txBody>
                  <a:tcPr marL="28575" marR="28575" marT="19050" marB="19050" anchor="b">
                    <a:solidFill>
                      <a:schemeClr val="bg1">
                        <a:lumMod val="85000"/>
                      </a:schemeClr>
                    </a:solidFill>
                  </a:tcPr>
                </a:tc>
                <a:tc>
                  <a:txBody>
                    <a:bodyPr/>
                    <a:lstStyle/>
                    <a:p>
                      <a:r>
                        <a:rPr lang="en-US" altLang="ja-JP" sz="800" b="0" dirty="0">
                          <a:solidFill>
                            <a:schemeClr val="tx1"/>
                          </a:solidFill>
                        </a:rPr>
                        <a:t>2-0-</a:t>
                      </a:r>
                      <a:r>
                        <a:rPr lang="ja-JP" altLang="en-US" sz="800" b="0" dirty="0">
                          <a:solidFill>
                            <a:schemeClr val="tx1"/>
                          </a:solidFill>
                        </a:rPr>
                        <a:t>①  </a:t>
                      </a:r>
                      <a:r>
                        <a:rPr lang="ja-JP" altLang="en-US" sz="800" b="0" dirty="0"/>
                        <a:t>難聴にはどのような種類がありますか？</a:t>
                      </a:r>
                      <a:endParaRPr lang="ja-JP" altLang="en-US" sz="800" b="0" dirty="0">
                        <a:solidFill>
                          <a:schemeClr val="tx1"/>
                        </a:solidFill>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800" b="0" dirty="0">
                          <a:solidFill>
                            <a:srgbClr val="0070C0"/>
                          </a:solidFill>
                          <a:latin typeface="+mn-ea"/>
                        </a:rPr>
                        <a:t>　　    </a:t>
                      </a:r>
                      <a:r>
                        <a:rPr lang="ja-JP" altLang="en-US" sz="800" b="0" dirty="0">
                          <a:solidFill>
                            <a:srgbClr val="0070C0"/>
                          </a:solidFill>
                          <a:latin typeface="+mn-ea"/>
                          <a:ea typeface="+mn-ea"/>
                        </a:rPr>
                        <a:t>検査が必要かを判断する（</a:t>
                      </a:r>
                      <a:r>
                        <a:rPr lang="en-US" altLang="ja-JP" sz="800" b="0" dirty="0">
                          <a:solidFill>
                            <a:srgbClr val="0070C0"/>
                          </a:solidFill>
                          <a:latin typeface="+mn-ea"/>
                          <a:ea typeface="+mn-ea"/>
                        </a:rPr>
                        <a:t>call to action)</a:t>
                      </a: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solidFill>
                            <a:schemeClr val="tx1"/>
                          </a:solidFill>
                        </a:rPr>
                        <a:t>2-0-</a:t>
                      </a:r>
                      <a:r>
                        <a:rPr lang="ja-JP" altLang="en-US" sz="800" b="0" dirty="0">
                          <a:latin typeface="+mn-ea"/>
                        </a:rPr>
                        <a:t>② </a:t>
                      </a:r>
                      <a:r>
                        <a:rPr lang="ja-JP" altLang="en-US" sz="800" b="0" dirty="0">
                          <a:latin typeface="+mn-ea"/>
                          <a:ea typeface="+mn-ea"/>
                        </a:rPr>
                        <a:t>感音性難聴とは</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solidFill>
                            <a:schemeClr val="tx1"/>
                          </a:solidFill>
                        </a:rPr>
                        <a:t>2-0-</a:t>
                      </a:r>
                      <a:r>
                        <a:rPr lang="ja-JP" altLang="en-US" sz="800" b="0" dirty="0">
                          <a:latin typeface="+mn-ea"/>
                          <a:ea typeface="+mn-ea"/>
                        </a:rPr>
                        <a:t>③ 伝音性難聴とは</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800" b="0" dirty="0">
                          <a:solidFill>
                            <a:schemeClr val="tx1"/>
                          </a:solidFill>
                          <a:latin typeface="+mn-ea"/>
                          <a:ea typeface="+mn-ea"/>
                        </a:rPr>
                        <a:t>　　  </a:t>
                      </a:r>
                      <a:r>
                        <a:rPr lang="ja-JP" altLang="en-US" sz="800" b="0" dirty="0">
                          <a:latin typeface="+mn-ea"/>
                          <a:ea typeface="+mn-ea"/>
                        </a:rPr>
                        <a:t> </a:t>
                      </a:r>
                      <a:r>
                        <a:rPr lang="ja-JP" altLang="en-US" sz="800" b="0" dirty="0">
                          <a:solidFill>
                            <a:srgbClr val="0070C0"/>
                          </a:solidFill>
                          <a:latin typeface="+mn-ea"/>
                          <a:ea typeface="+mn-ea"/>
                        </a:rPr>
                        <a:t>お客様の声（</a:t>
                      </a:r>
                      <a:r>
                        <a:rPr lang="en-US" altLang="ja-JP" sz="800" b="0" dirty="0">
                          <a:solidFill>
                            <a:srgbClr val="0070C0"/>
                          </a:solidFill>
                          <a:latin typeface="+mn-ea"/>
                          <a:ea typeface="+mn-ea"/>
                        </a:rPr>
                        <a:t>call to action)</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solidFill>
                            <a:schemeClr val="tx1"/>
                          </a:solidFill>
                        </a:rPr>
                        <a:t>2-0-</a:t>
                      </a:r>
                      <a:r>
                        <a:rPr lang="ja-JP" altLang="en-US" sz="800" b="0" dirty="0">
                          <a:latin typeface="+mn-ea"/>
                        </a:rPr>
                        <a:t>④ </a:t>
                      </a:r>
                      <a:r>
                        <a:rPr lang="ja-JP" altLang="en-US" sz="800" b="0" dirty="0">
                          <a:latin typeface="+mn-ea"/>
                          <a:ea typeface="+mn-ea"/>
                        </a:rPr>
                        <a:t>難聴をどう説明するか？</a:t>
                      </a:r>
                      <a:endParaRPr lang="en-US" altLang="ja-JP" sz="800" b="0" dirty="0">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en-US" altLang="ja-JP" sz="800" b="0" dirty="0">
                          <a:solidFill>
                            <a:schemeClr val="tx1"/>
                          </a:solidFill>
                        </a:rPr>
                        <a:t>2-0-</a:t>
                      </a:r>
                      <a:r>
                        <a:rPr lang="ja-JP" altLang="en-US" sz="800" b="0" dirty="0">
                          <a:latin typeface="+mn-ea"/>
                        </a:rPr>
                        <a:t>⑤ </a:t>
                      </a:r>
                      <a:r>
                        <a:rPr lang="ja-JP" altLang="en-US" sz="800" b="0" dirty="0">
                          <a:latin typeface="+mn-ea"/>
                          <a:ea typeface="+mn-ea"/>
                        </a:rPr>
                        <a:t>耳鳴りについて</a:t>
                      </a:r>
                      <a:endParaRPr lang="en-US" altLang="ja-JP" sz="800" b="0" dirty="0">
                        <a:latin typeface="+mn-ea"/>
                        <a:ea typeface="+mn-ea"/>
                      </a:endParaRPr>
                    </a:p>
                  </a:txBody>
                  <a:tcPr marL="28575" marR="28575" marT="19050" marB="19050" anchor="b">
                    <a:solidFill>
                      <a:schemeClr val="bg1">
                        <a:lumMod val="85000"/>
                      </a:schemeClr>
                    </a:solidFill>
                  </a:tcPr>
                </a:tc>
                <a:extLst>
                  <a:ext uri="{0D108BD9-81ED-4DB2-BD59-A6C34878D82A}">
                    <a16:rowId xmlns:a16="http://schemas.microsoft.com/office/drawing/2014/main" val="60119185"/>
                  </a:ext>
                </a:extLst>
              </a:tr>
              <a:tr h="195264">
                <a:tc>
                  <a:txBody>
                    <a:bodyPr/>
                    <a:lstStyle/>
                    <a:p>
                      <a:pPr algn="ctr"/>
                      <a:r>
                        <a:rPr lang="en-US" altLang="ja-JP" sz="800" kern="100" dirty="0">
                          <a:effectLst/>
                          <a:latin typeface="+mn-ea"/>
                          <a:ea typeface="+mn-ea"/>
                        </a:rPr>
                        <a:t>2-1</a:t>
                      </a:r>
                    </a:p>
                    <a:p>
                      <a:pPr algn="ctr"/>
                      <a:endParaRPr lang="en-US" altLang="ja-JP" sz="800" kern="100" dirty="0">
                        <a:effectLst/>
                        <a:latin typeface="+mn-ea"/>
                        <a:ea typeface="+mn-ea"/>
                      </a:endParaRPr>
                    </a:p>
                    <a:p>
                      <a:pPr algn="ctr"/>
                      <a:endParaRPr lang="en-US" altLang="ja-JP" sz="800" kern="100" dirty="0">
                        <a:effectLst/>
                        <a:latin typeface="+mn-ea"/>
                        <a:ea typeface="+mn-ea"/>
                      </a:endParaRPr>
                    </a:p>
                  </a:txBody>
                  <a:tcPr marL="28575" marR="28575" marT="19050" marB="19050" anchor="b">
                    <a:solidFill>
                      <a:schemeClr val="bg1">
                        <a:lumMod val="65000"/>
                      </a:schemeClr>
                    </a:solidFill>
                  </a:tcPr>
                </a:tc>
                <a:tc>
                  <a:txBody>
                    <a:bodyPr/>
                    <a:lstStyle/>
                    <a:p>
                      <a:r>
                        <a:rPr lang="ja-JP" altLang="en-US" sz="800" kern="100" dirty="0">
                          <a:effectLst/>
                          <a:latin typeface="+mn-ea"/>
                          <a:ea typeface="+mn-ea"/>
                        </a:rPr>
                        <a:t>難聴の原因</a:t>
                      </a:r>
                      <a:endParaRPr lang="en-US" altLang="ja-JP" sz="800" kern="100" dirty="0">
                        <a:effectLst/>
                        <a:latin typeface="+mn-ea"/>
                        <a:ea typeface="+mn-ea"/>
                      </a:endParaRPr>
                    </a:p>
                    <a:p>
                      <a:r>
                        <a:rPr kumimoji="1" lang="en-US" altLang="ja-JP" sz="800" b="0" i="0" u="none" strike="noStrike" kern="1200" dirty="0">
                          <a:solidFill>
                            <a:schemeClr val="dk1"/>
                          </a:solidFill>
                          <a:effectLst/>
                          <a:latin typeface="+mn-lt"/>
                          <a:ea typeface="+mn-ea"/>
                          <a:cs typeface="+mn-cs"/>
                          <a:hlinkClick r:id="" action="ppaction://noaction"/>
                        </a:rPr>
                        <a:t>Causes of hearing loss</a:t>
                      </a:r>
                      <a:endParaRPr kumimoji="1" lang="en-US" altLang="ja-JP" sz="800" b="0" i="0" kern="1200" dirty="0">
                        <a:solidFill>
                          <a:schemeClr val="dk1"/>
                        </a:solidFill>
                        <a:effectLst/>
                        <a:latin typeface="+mn-lt"/>
                        <a:ea typeface="+mn-ea"/>
                        <a:cs typeface="+mn-cs"/>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800" kern="0" dirty="0">
                        <a:effectLst/>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800" kern="100" dirty="0">
                        <a:effectLst/>
                        <a:latin typeface="+mn-ea"/>
                        <a:ea typeface="+mn-ea"/>
                        <a:cs typeface="Times New Roman" panose="02020603050405020304" pitchFamily="18" charset="0"/>
                      </a:endParaRPr>
                    </a:p>
                  </a:txBody>
                  <a:tcPr marL="28575" marR="28575" marT="19050" marB="19050" anchor="b">
                    <a:solidFill>
                      <a:schemeClr val="bg1">
                        <a:lumMod val="85000"/>
                      </a:schemeClr>
                    </a:solidFill>
                  </a:tcPr>
                </a:tc>
                <a:tc>
                  <a:txBody>
                    <a:bodyPr/>
                    <a:lstStyle/>
                    <a:p>
                      <a:r>
                        <a:rPr lang="en-US" altLang="ja-JP" sz="800" b="0" dirty="0">
                          <a:solidFill>
                            <a:schemeClr val="tx1"/>
                          </a:solidFill>
                        </a:rPr>
                        <a:t>2-1-</a:t>
                      </a:r>
                      <a:r>
                        <a:rPr lang="ja-JP" altLang="en-US" sz="800" b="0" dirty="0">
                          <a:solidFill>
                            <a:schemeClr val="tx1"/>
                          </a:solidFill>
                        </a:rPr>
                        <a:t>① </a:t>
                      </a:r>
                      <a:r>
                        <a:rPr lang="ja-JP" altLang="en-US" sz="800" b="0" dirty="0"/>
                        <a:t>成人の難聴の一般的な原因は何ですか？</a:t>
                      </a:r>
                      <a:endParaRPr lang="ja-JP" altLang="en-US" sz="800" b="0" dirty="0">
                        <a:solidFill>
                          <a:schemeClr val="tx1"/>
                        </a:solidFill>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800" b="0" dirty="0">
                          <a:solidFill>
                            <a:srgbClr val="0070C0"/>
                          </a:solidFill>
                          <a:latin typeface="+mn-ea"/>
                          <a:ea typeface="+mn-ea"/>
                        </a:rPr>
                        <a:t>　　   検査が必要かを判断する（</a:t>
                      </a:r>
                      <a:r>
                        <a:rPr lang="en-US" altLang="ja-JP" sz="800" b="0" dirty="0">
                          <a:solidFill>
                            <a:srgbClr val="0070C0"/>
                          </a:solidFill>
                          <a:latin typeface="+mn-ea"/>
                          <a:ea typeface="+mn-ea"/>
                        </a:rPr>
                        <a:t>call to action)</a:t>
                      </a:r>
                      <a:endParaRPr lang="en-US" altLang="ja-JP" sz="800" b="0" dirty="0">
                        <a:latin typeface="+mn-ea"/>
                        <a:ea typeface="+mn-ea"/>
                      </a:endParaRPr>
                    </a:p>
                    <a:p>
                      <a:r>
                        <a:rPr lang="en-US" altLang="ja-JP" sz="800" b="0" dirty="0">
                          <a:solidFill>
                            <a:schemeClr val="tx1"/>
                          </a:solidFill>
                        </a:rPr>
                        <a:t>2-1-</a:t>
                      </a:r>
                      <a:r>
                        <a:rPr lang="ja-JP" altLang="en-US" sz="800" b="0" dirty="0"/>
                        <a:t>② 加齢に伴なう難聴</a:t>
                      </a:r>
                      <a:endParaRPr lang="ja-JP" altLang="en-US" sz="800" b="0" dirty="0">
                        <a:solidFill>
                          <a:schemeClr val="tx1"/>
                        </a:solidFill>
                      </a:endParaRPr>
                    </a:p>
                    <a:p>
                      <a:r>
                        <a:rPr lang="en-US" altLang="ja-JP" sz="800" b="0" dirty="0">
                          <a:solidFill>
                            <a:schemeClr val="tx1"/>
                          </a:solidFill>
                        </a:rPr>
                        <a:t>2-1-</a:t>
                      </a:r>
                      <a:r>
                        <a:rPr lang="ja-JP" altLang="en-US" sz="800" b="0" dirty="0"/>
                        <a:t>③ 騒音性難聴</a:t>
                      </a:r>
                      <a:endParaRPr lang="ja-JP" altLang="en-US" sz="800" b="0" dirty="0">
                        <a:solidFill>
                          <a:schemeClr val="tx1"/>
                        </a:solidFill>
                      </a:endParaRPr>
                    </a:p>
                    <a:p>
                      <a:r>
                        <a:rPr lang="en-US" altLang="ja-JP" sz="800" b="0" dirty="0">
                          <a:solidFill>
                            <a:schemeClr val="tx1"/>
                          </a:solidFill>
                        </a:rPr>
                        <a:t>2-1-</a:t>
                      </a:r>
                      <a:r>
                        <a:rPr lang="ja-JP" altLang="en-US" sz="800" b="0" dirty="0"/>
                        <a:t>④ 騒々しい環境から耳を保護する</a:t>
                      </a:r>
                      <a:endParaRPr lang="ja-JP" altLang="en-US" sz="800" b="0" dirty="0">
                        <a:solidFill>
                          <a:schemeClr val="tx1"/>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800" b="0" dirty="0">
                          <a:solidFill>
                            <a:srgbClr val="0070C0"/>
                          </a:solidFill>
                        </a:rPr>
                        <a:t>             </a:t>
                      </a:r>
                      <a:r>
                        <a:rPr lang="ja-JP" altLang="en-US" sz="800" b="0" dirty="0">
                          <a:solidFill>
                            <a:srgbClr val="0070C0"/>
                          </a:solidFill>
                        </a:rPr>
                        <a:t>目立たない補聴器があることを知っていますか？</a:t>
                      </a:r>
                      <a:r>
                        <a:rPr lang="ja-JP" altLang="en-US" sz="800" b="0" dirty="0">
                          <a:solidFill>
                            <a:srgbClr val="0070C0"/>
                          </a:solidFill>
                          <a:latin typeface="+mn-ea"/>
                          <a:ea typeface="+mn-ea"/>
                        </a:rPr>
                        <a:t>（</a:t>
                      </a:r>
                      <a:r>
                        <a:rPr lang="en-US" altLang="ja-JP" sz="800" b="0" dirty="0">
                          <a:solidFill>
                            <a:srgbClr val="0070C0"/>
                          </a:solidFill>
                          <a:latin typeface="+mn-ea"/>
                          <a:ea typeface="+mn-ea"/>
                        </a:rPr>
                        <a:t>call to action)</a:t>
                      </a:r>
                      <a:endParaRPr lang="en-US" altLang="ja-JP" sz="800" b="0" dirty="0">
                        <a:latin typeface="+mn-ea"/>
                        <a:ea typeface="+mn-ea"/>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800" b="0" dirty="0">
                          <a:solidFill>
                            <a:srgbClr val="0070C0"/>
                          </a:solidFill>
                        </a:rPr>
                        <a:t>            </a:t>
                      </a:r>
                      <a:r>
                        <a:rPr lang="en-US" altLang="ja-JP" sz="800" b="0" dirty="0">
                          <a:solidFill>
                            <a:srgbClr val="0070C0"/>
                          </a:solidFill>
                        </a:rPr>
                        <a:t> </a:t>
                      </a:r>
                      <a:r>
                        <a:rPr lang="ja-JP" altLang="en-US" sz="800" b="0" dirty="0">
                          <a:solidFill>
                            <a:srgbClr val="0070C0"/>
                          </a:solidFill>
                        </a:rPr>
                        <a:t>難聴に対処するためのオプション</a:t>
                      </a:r>
                      <a:r>
                        <a:rPr lang="ja-JP" altLang="en-US" sz="800" b="0" dirty="0">
                          <a:solidFill>
                            <a:srgbClr val="0070C0"/>
                          </a:solidFill>
                          <a:latin typeface="+mn-ea"/>
                          <a:ea typeface="+mn-ea"/>
                        </a:rPr>
                        <a:t>（</a:t>
                      </a:r>
                      <a:r>
                        <a:rPr lang="en-US" altLang="ja-JP" sz="800" b="0" dirty="0">
                          <a:solidFill>
                            <a:srgbClr val="0070C0"/>
                          </a:solidFill>
                          <a:latin typeface="+mn-ea"/>
                          <a:ea typeface="+mn-ea"/>
                        </a:rPr>
                        <a:t>call to action)</a:t>
                      </a:r>
                      <a:endParaRPr lang="en-US" altLang="ja-JP" sz="800" b="0" dirty="0">
                        <a:latin typeface="+mn-ea"/>
                        <a:ea typeface="+mn-ea"/>
                      </a:endParaRPr>
                    </a:p>
                    <a:p>
                      <a:r>
                        <a:rPr lang="en-US" altLang="ja-JP" sz="800" b="0" dirty="0">
                          <a:solidFill>
                            <a:schemeClr val="tx1"/>
                          </a:solidFill>
                        </a:rPr>
                        <a:t>2-1-</a:t>
                      </a:r>
                      <a:r>
                        <a:rPr lang="ja-JP" altLang="en-US" sz="800" b="0" dirty="0"/>
                        <a:t>⑤ 難聴の原因に関するよくある質問</a:t>
                      </a:r>
                      <a:endParaRPr lang="ja-JP" altLang="en-US" sz="800" b="0" dirty="0">
                        <a:solidFill>
                          <a:schemeClr val="tx1"/>
                        </a:solidFill>
                      </a:endParaRPr>
                    </a:p>
                  </a:txBody>
                  <a:tcPr marL="28575" marR="28575" marT="19050" marB="19050" anchor="b">
                    <a:solidFill>
                      <a:schemeClr val="bg1">
                        <a:lumMod val="85000"/>
                      </a:schemeClr>
                    </a:solidFill>
                  </a:tcPr>
                </a:tc>
                <a:extLst>
                  <a:ext uri="{0D108BD9-81ED-4DB2-BD59-A6C34878D82A}">
                    <a16:rowId xmlns:a16="http://schemas.microsoft.com/office/drawing/2014/main" val="1115510452"/>
                  </a:ext>
                </a:extLst>
              </a:tr>
              <a:tr h="654606">
                <a:tc>
                  <a:txBody>
                    <a:bodyPr/>
                    <a:lstStyle/>
                    <a:p>
                      <a:pPr algn="ctr"/>
                      <a:r>
                        <a:rPr lang="en-US" altLang="ja-JP" sz="800" kern="100" dirty="0">
                          <a:effectLst/>
                          <a:latin typeface="+mn-ea"/>
                          <a:ea typeface="+mn-ea"/>
                        </a:rPr>
                        <a:t>2-2</a:t>
                      </a:r>
                    </a:p>
                    <a:p>
                      <a:pPr algn="ctr"/>
                      <a:endParaRPr lang="en-US" altLang="ja-JP" sz="800" kern="100" dirty="0">
                        <a:effectLst/>
                        <a:latin typeface="+mn-ea"/>
                        <a:ea typeface="+mn-ea"/>
                      </a:endParaRPr>
                    </a:p>
                  </a:txBody>
                  <a:tcPr marL="28575" marR="28575" marT="19050" marB="19050" anchor="b">
                    <a:solidFill>
                      <a:schemeClr val="bg1">
                        <a:lumMod val="65000"/>
                      </a:schemeClr>
                    </a:solidFill>
                  </a:tcPr>
                </a:tc>
                <a:tc>
                  <a:txBody>
                    <a:bodyPr/>
                    <a:lstStyle/>
                    <a:p>
                      <a:r>
                        <a:rPr lang="ja-JP" altLang="en-US" sz="800" kern="100" dirty="0">
                          <a:effectLst/>
                          <a:latin typeface="+mn-ea"/>
                          <a:ea typeface="+mn-ea"/>
                        </a:rPr>
                        <a:t>難聴のレベル</a:t>
                      </a:r>
                      <a:endParaRPr lang="en-US" altLang="ja-JP" sz="800" kern="100" dirty="0">
                        <a:effectLst/>
                        <a:latin typeface="+mn-ea"/>
                        <a:ea typeface="+mn-ea"/>
                      </a:endParaRPr>
                    </a:p>
                    <a:p>
                      <a:r>
                        <a:rPr kumimoji="1" lang="en-US" altLang="ja-JP" sz="800" b="0" i="0" u="none" strike="noStrike" kern="1200" dirty="0">
                          <a:solidFill>
                            <a:schemeClr val="dk1"/>
                          </a:solidFill>
                          <a:effectLst/>
                          <a:latin typeface="+mn-lt"/>
                          <a:ea typeface="+mn-ea"/>
                          <a:cs typeface="+mn-cs"/>
                          <a:hlinkClick r:id="" action="ppaction://noaction"/>
                        </a:rPr>
                        <a:t>Levels of hearing loss</a:t>
                      </a:r>
                      <a:endParaRPr kumimoji="1" lang="en-US" altLang="ja-JP" sz="800" b="0" i="0" kern="1200" dirty="0">
                        <a:solidFill>
                          <a:schemeClr val="dk1"/>
                        </a:solidFill>
                        <a:effectLst/>
                        <a:latin typeface="+mn-lt"/>
                        <a:ea typeface="+mn-ea"/>
                        <a:cs typeface="+mn-cs"/>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800" kern="0" dirty="0">
                        <a:effectLst/>
                        <a:latin typeface="+mn-ea"/>
                        <a:ea typeface="+mn-ea"/>
                      </a:endParaRPr>
                    </a:p>
                  </a:txBody>
                  <a:tcPr marL="28575" marR="28575" marT="19050" marB="19050" anchor="b">
                    <a:solidFill>
                      <a:schemeClr val="bg1">
                        <a:lumMod val="85000"/>
                      </a:schemeClr>
                    </a:solidFill>
                  </a:tcPr>
                </a:tc>
                <a:tc>
                  <a:txBody>
                    <a:bodyPr/>
                    <a:lstStyle/>
                    <a:p>
                      <a:r>
                        <a:rPr lang="en-US" altLang="ja-JP" sz="800" b="0" dirty="0">
                          <a:solidFill>
                            <a:schemeClr val="tx1"/>
                          </a:solidFill>
                        </a:rPr>
                        <a:t>2-2-</a:t>
                      </a:r>
                      <a:r>
                        <a:rPr lang="ja-JP" altLang="en-US" sz="800" b="0" dirty="0">
                          <a:solidFill>
                            <a:schemeClr val="tx1"/>
                          </a:solidFill>
                        </a:rPr>
                        <a:t>① </a:t>
                      </a:r>
                      <a:r>
                        <a:rPr lang="ja-JP" altLang="en-US" sz="800" b="0" dirty="0"/>
                        <a:t>難聴の程度を比較する</a:t>
                      </a:r>
                      <a:endParaRPr lang="ja-JP" altLang="en-US" sz="800" b="0" dirty="0">
                        <a:solidFill>
                          <a:schemeClr val="tx1"/>
                        </a:solidFill>
                      </a:endParaRPr>
                    </a:p>
                    <a:p>
                      <a:r>
                        <a:rPr lang="en-US" altLang="ja-JP" sz="800" b="0" dirty="0">
                          <a:solidFill>
                            <a:schemeClr val="tx1"/>
                          </a:solidFill>
                        </a:rPr>
                        <a:t>2-2-</a:t>
                      </a:r>
                      <a:r>
                        <a:rPr lang="ja-JP" altLang="en-US" sz="800" b="0" dirty="0"/>
                        <a:t>② 難聴の</a:t>
                      </a:r>
                      <a:r>
                        <a:rPr lang="ja-JP" altLang="en-US" sz="800" b="0" dirty="0">
                          <a:solidFill>
                            <a:srgbClr val="FF0000"/>
                          </a:solidFill>
                        </a:rPr>
                        <a:t>症状</a:t>
                      </a:r>
                      <a:r>
                        <a:rPr lang="ja-JP" altLang="en-US" sz="800" b="0" dirty="0"/>
                        <a:t>を理解する方法</a:t>
                      </a:r>
                      <a:endParaRPr lang="ja-JP" altLang="en-US" sz="800" b="0" dirty="0">
                        <a:solidFill>
                          <a:schemeClr val="tx1"/>
                        </a:solidFill>
                      </a:endParaRPr>
                    </a:p>
                    <a:p>
                      <a:r>
                        <a:rPr lang="en-US" altLang="ja-JP" sz="800" b="0" dirty="0">
                          <a:solidFill>
                            <a:schemeClr val="tx1"/>
                          </a:solidFill>
                        </a:rPr>
                        <a:t>2-2-</a:t>
                      </a:r>
                      <a:r>
                        <a:rPr lang="ja-JP" altLang="en-US" sz="800" b="0" dirty="0"/>
                        <a:t>③ 聴力図（オージオグラム）を読む</a:t>
                      </a:r>
                      <a:endParaRPr lang="ja-JP" altLang="en-US" sz="800" b="0" dirty="0">
                        <a:solidFill>
                          <a:schemeClr val="tx1"/>
                        </a:solidFill>
                      </a:endParaRPr>
                    </a:p>
                    <a:p>
                      <a:r>
                        <a:rPr lang="ja-JP" altLang="en-US" sz="800" b="0" dirty="0">
                          <a:solidFill>
                            <a:srgbClr val="0070C0"/>
                          </a:solidFill>
                        </a:rPr>
                        <a:t>　　    難聴は早めの治療を</a:t>
                      </a:r>
                      <a:r>
                        <a:rPr lang="ja-JP" altLang="en-US" sz="800" b="0" dirty="0">
                          <a:solidFill>
                            <a:srgbClr val="0070C0"/>
                          </a:solidFill>
                          <a:latin typeface="+mn-ea"/>
                          <a:ea typeface="+mn-ea"/>
                        </a:rPr>
                        <a:t>（</a:t>
                      </a:r>
                      <a:r>
                        <a:rPr lang="en-US" altLang="ja-JP" sz="800" b="0" dirty="0">
                          <a:solidFill>
                            <a:srgbClr val="0070C0"/>
                          </a:solidFill>
                          <a:latin typeface="+mn-ea"/>
                          <a:ea typeface="+mn-ea"/>
                        </a:rPr>
                        <a:t>call to action)</a:t>
                      </a:r>
                      <a:endParaRPr lang="ja-JP" altLang="en-US" sz="800" b="0" dirty="0">
                        <a:solidFill>
                          <a:srgbClr val="0070C0"/>
                        </a:solidFill>
                      </a:endParaRPr>
                    </a:p>
                    <a:p>
                      <a:pPr algn="l"/>
                      <a:r>
                        <a:rPr lang="en-US" altLang="ja-JP" sz="800" b="0" dirty="0">
                          <a:solidFill>
                            <a:schemeClr val="tx1"/>
                          </a:solidFill>
                        </a:rPr>
                        <a:t>2-2-</a:t>
                      </a:r>
                      <a:r>
                        <a:rPr lang="ja-JP" altLang="en-US" sz="800" b="0" kern="100" dirty="0">
                          <a:effectLst/>
                          <a:latin typeface="+mn-ea"/>
                          <a:ea typeface="+mn-ea"/>
                        </a:rPr>
                        <a:t>④ 聴力を改善するための</a:t>
                      </a:r>
                      <a:r>
                        <a:rPr lang="en-US" altLang="ja-JP" sz="800" b="0" kern="100" dirty="0">
                          <a:effectLst/>
                          <a:latin typeface="+mn-ea"/>
                          <a:ea typeface="+mn-ea"/>
                        </a:rPr>
                        <a:t>4</a:t>
                      </a:r>
                      <a:r>
                        <a:rPr lang="ja-JP" altLang="en-US" sz="800" b="0" kern="100" dirty="0">
                          <a:effectLst/>
                          <a:latin typeface="+mn-ea"/>
                          <a:ea typeface="+mn-ea"/>
                        </a:rPr>
                        <a:t>つのステップ</a:t>
                      </a:r>
                      <a:endParaRPr lang="ja-JP" altLang="en-US" sz="800" b="0" dirty="0"/>
                    </a:p>
                    <a:p>
                      <a:r>
                        <a:rPr lang="en-US" altLang="ja-JP" sz="800" b="0" dirty="0">
                          <a:solidFill>
                            <a:schemeClr val="tx1"/>
                          </a:solidFill>
                        </a:rPr>
                        <a:t>2-2-</a:t>
                      </a:r>
                      <a:r>
                        <a:rPr lang="ja-JP" altLang="en-US" sz="800" b="0" dirty="0">
                          <a:solidFill>
                            <a:schemeClr val="tx1"/>
                          </a:solidFill>
                        </a:rPr>
                        <a:t>⑤</a:t>
                      </a:r>
                      <a:r>
                        <a:rPr lang="ja-JP" altLang="en-US" sz="800" b="0" dirty="0"/>
                        <a:t> 難聴レベルに関するよくある質問</a:t>
                      </a:r>
                    </a:p>
                  </a:txBody>
                  <a:tcPr marL="28575" marR="28575" marT="19050" marB="19050" anchor="b">
                    <a:solidFill>
                      <a:schemeClr val="bg1">
                        <a:lumMod val="85000"/>
                      </a:schemeClr>
                    </a:solidFill>
                  </a:tcPr>
                </a:tc>
                <a:extLst>
                  <a:ext uri="{0D108BD9-81ED-4DB2-BD59-A6C34878D82A}">
                    <a16:rowId xmlns:a16="http://schemas.microsoft.com/office/drawing/2014/main" val="588069470"/>
                  </a:ext>
                </a:extLst>
              </a:tr>
              <a:tr h="0">
                <a:tc>
                  <a:txBody>
                    <a:bodyPr/>
                    <a:lstStyle/>
                    <a:p>
                      <a:pPr algn="ctr"/>
                      <a:r>
                        <a:rPr lang="en-US" altLang="ja-JP" sz="800" kern="100" dirty="0">
                          <a:effectLst/>
                          <a:latin typeface="+mn-ea"/>
                          <a:ea typeface="+mn-ea"/>
                        </a:rPr>
                        <a:t>3-0</a:t>
                      </a:r>
                    </a:p>
                    <a:p>
                      <a:pPr algn="ctr"/>
                      <a:endParaRPr lang="en-US" altLang="ja-JP" sz="800" kern="100" dirty="0">
                        <a:effectLst/>
                        <a:latin typeface="+mn-ea"/>
                        <a:ea typeface="+mn-ea"/>
                      </a:endParaRPr>
                    </a:p>
                  </a:txBody>
                  <a:tcPr marL="28575" marR="28575" marT="19050" marB="19050" anchor="b">
                    <a:solidFill>
                      <a:schemeClr val="bg1">
                        <a:lumMod val="65000"/>
                      </a:schemeClr>
                    </a:solidFill>
                  </a:tcPr>
                </a:tc>
                <a:tc>
                  <a:txBody>
                    <a:bodyPr/>
                    <a:lstStyle/>
                    <a:p>
                      <a:r>
                        <a:rPr lang="ja-JP" altLang="en-US" sz="800" b="1" kern="100" dirty="0">
                          <a:effectLst/>
                          <a:latin typeface="+mn-ea"/>
                          <a:ea typeface="+mn-ea"/>
                        </a:rPr>
                        <a:t>難聴とともに生きる</a:t>
                      </a:r>
                      <a:endParaRPr kumimoji="1" lang="en-US" altLang="ja-JP" sz="800" b="1" i="0" u="sng" kern="1200" dirty="0">
                        <a:solidFill>
                          <a:schemeClr val="dk1"/>
                        </a:solidFill>
                        <a:effectLst/>
                        <a:latin typeface="+mn-lt"/>
                        <a:ea typeface="+mn-ea"/>
                        <a:cs typeface="+mn-cs"/>
                        <a:hlinkClick r:id="" action="ppaction://noaction"/>
                      </a:endParaRPr>
                    </a:p>
                    <a:p>
                      <a:r>
                        <a:rPr kumimoji="1" lang="en-US" altLang="ja-JP" sz="800" b="0" i="0" u="sng" kern="1200" dirty="0">
                          <a:solidFill>
                            <a:schemeClr val="dk1"/>
                          </a:solidFill>
                          <a:effectLst/>
                          <a:latin typeface="+mn-lt"/>
                          <a:ea typeface="+mn-ea"/>
                          <a:cs typeface="+mn-cs"/>
                          <a:hlinkClick r:id="" action="ppaction://noaction"/>
                        </a:rPr>
                        <a:t>Living with hearing loss</a:t>
                      </a:r>
                    </a:p>
                    <a:p>
                      <a:endParaRPr kumimoji="1" lang="en-US" altLang="ja-JP" sz="800" b="0" i="0" u="sng" kern="1200" dirty="0">
                        <a:solidFill>
                          <a:schemeClr val="dk1"/>
                        </a:solidFill>
                        <a:effectLst/>
                        <a:latin typeface="+mn-lt"/>
                        <a:ea typeface="+mn-ea"/>
                        <a:cs typeface="+mn-cs"/>
                        <a:hlinkClick r:id="" action="ppaction://noaction"/>
                      </a:endParaRPr>
                    </a:p>
                    <a:p>
                      <a:endParaRPr kumimoji="1" lang="en-US" altLang="ja-JP" sz="800" b="0" i="0" u="sng" kern="1200" dirty="0">
                        <a:solidFill>
                          <a:schemeClr val="dk1"/>
                        </a:solidFill>
                        <a:effectLst/>
                        <a:latin typeface="+mn-lt"/>
                        <a:ea typeface="+mn-ea"/>
                        <a:cs typeface="+mn-cs"/>
                        <a:hlinkClick r:id="" action="ppaction://noaction"/>
                      </a:endParaRPr>
                    </a:p>
                  </a:txBody>
                  <a:tcPr marL="28575" marR="28575" marT="19050" marB="19050" anchor="b">
                    <a:solidFill>
                      <a:schemeClr val="bg1">
                        <a:lumMod val="85000"/>
                      </a:schemeClr>
                    </a:solidFill>
                  </a:tcPr>
                </a:tc>
                <a:tc>
                  <a:txBody>
                    <a:bodyPr/>
                    <a:lstStyle/>
                    <a:p>
                      <a:r>
                        <a:rPr lang="en-US" altLang="ja-JP" sz="800" b="0" dirty="0">
                          <a:solidFill>
                            <a:schemeClr val="tx1"/>
                          </a:solidFill>
                        </a:rPr>
                        <a:t>3-0-</a:t>
                      </a:r>
                      <a:r>
                        <a:rPr lang="ja-JP" altLang="en-US" sz="800" b="0" dirty="0">
                          <a:solidFill>
                            <a:schemeClr val="tx1"/>
                          </a:solidFill>
                        </a:rPr>
                        <a:t>① 難聴の兆候を意識する</a:t>
                      </a:r>
                    </a:p>
                    <a:p>
                      <a:r>
                        <a:rPr lang="en-US" altLang="ja-JP" sz="800" b="0" dirty="0">
                          <a:solidFill>
                            <a:schemeClr val="tx1"/>
                          </a:solidFill>
                        </a:rPr>
                        <a:t>3-0-</a:t>
                      </a:r>
                      <a:r>
                        <a:rPr lang="ja-JP" altLang="en-US" sz="800" b="0" dirty="0"/>
                        <a:t>② </a:t>
                      </a:r>
                      <a:r>
                        <a:rPr lang="ja-JP" altLang="en-US" sz="800" b="0" dirty="0">
                          <a:solidFill>
                            <a:schemeClr val="tx1"/>
                          </a:solidFill>
                        </a:rPr>
                        <a:t>難聴の症状にどう対処するか</a:t>
                      </a:r>
                      <a:endParaRPr lang="en-US" altLang="ja-JP" sz="800" b="0" dirty="0">
                        <a:solidFill>
                          <a:schemeClr val="tx1"/>
                        </a:solidFill>
                      </a:endParaRPr>
                    </a:p>
                    <a:p>
                      <a:r>
                        <a:rPr lang="en-US" altLang="ja-JP" sz="800" b="0" dirty="0">
                          <a:solidFill>
                            <a:schemeClr val="tx1"/>
                          </a:solidFill>
                        </a:rPr>
                        <a:t>3-0-</a:t>
                      </a:r>
                      <a:r>
                        <a:rPr lang="ja-JP" altLang="en-US" sz="800" b="0" dirty="0"/>
                        <a:t>③</a:t>
                      </a:r>
                      <a:r>
                        <a:rPr lang="ja-JP" altLang="en-US" sz="800" b="0" dirty="0">
                          <a:solidFill>
                            <a:schemeClr val="tx1"/>
                          </a:solidFill>
                        </a:rPr>
                        <a:t>聴力を改善するために動き出す</a:t>
                      </a: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800" b="0" dirty="0">
                          <a:solidFill>
                            <a:schemeClr val="tx1"/>
                          </a:solidFill>
                        </a:rPr>
                        <a:t>3-0-</a:t>
                      </a:r>
                      <a:r>
                        <a:rPr lang="ja-JP" altLang="en-US" sz="800" b="0" dirty="0">
                          <a:solidFill>
                            <a:schemeClr val="tx1"/>
                          </a:solidFill>
                        </a:rPr>
                        <a:t>④ 難聴の方へのアプローチ</a:t>
                      </a:r>
                      <a:endParaRPr lang="en-US" altLang="ja-JP" sz="800" b="0" dirty="0">
                        <a:solidFill>
                          <a:schemeClr val="tx1"/>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800" b="0" dirty="0">
                          <a:solidFill>
                            <a:schemeClr val="tx1"/>
                          </a:solidFill>
                        </a:rPr>
                        <a:t>3-0-</a:t>
                      </a:r>
                      <a:r>
                        <a:rPr lang="ja-JP" altLang="en-US" sz="800" b="0" dirty="0">
                          <a:solidFill>
                            <a:schemeClr val="tx1"/>
                          </a:solidFill>
                        </a:rPr>
                        <a:t>⑤ 補聴器で新しい生活が始まる</a:t>
                      </a:r>
                    </a:p>
                    <a:p>
                      <a:r>
                        <a:rPr lang="en-US" altLang="ja-JP" sz="800" b="0" dirty="0">
                          <a:solidFill>
                            <a:schemeClr val="tx1"/>
                          </a:solidFill>
                        </a:rPr>
                        <a:t>3-0-</a:t>
                      </a:r>
                      <a:r>
                        <a:rPr lang="ja-JP" altLang="en-US" sz="800" b="0" dirty="0">
                          <a:solidFill>
                            <a:schemeClr val="tx1"/>
                          </a:solidFill>
                        </a:rPr>
                        <a:t>⑥ 難聴の隠れたリスク</a:t>
                      </a:r>
                    </a:p>
                    <a:p>
                      <a:r>
                        <a:rPr lang="en-US" altLang="ja-JP" sz="800" b="0" dirty="0">
                          <a:solidFill>
                            <a:srgbClr val="FF0000"/>
                          </a:solidFill>
                        </a:rPr>
                        <a:t>3-0-</a:t>
                      </a:r>
                      <a:r>
                        <a:rPr lang="ja-JP" altLang="en-US" sz="800" b="1" dirty="0">
                          <a:solidFill>
                            <a:srgbClr val="FF0000"/>
                          </a:solidFill>
                        </a:rPr>
                        <a:t>⑦ 補聴器を利用するメリット（新規）</a:t>
                      </a:r>
                    </a:p>
                  </a:txBody>
                  <a:tcPr marL="28575" marR="28575" marT="19050" marB="19050" anchor="b">
                    <a:solidFill>
                      <a:schemeClr val="bg1">
                        <a:lumMod val="85000"/>
                      </a:schemeClr>
                    </a:solidFill>
                  </a:tcPr>
                </a:tc>
                <a:extLst>
                  <a:ext uri="{0D108BD9-81ED-4DB2-BD59-A6C34878D82A}">
                    <a16:rowId xmlns:a16="http://schemas.microsoft.com/office/drawing/2014/main" val="4083474816"/>
                  </a:ext>
                </a:extLst>
              </a:tr>
              <a:tr h="633081">
                <a:tc>
                  <a:txBody>
                    <a:bodyPr/>
                    <a:lstStyle/>
                    <a:p>
                      <a:pPr algn="ctr"/>
                      <a:r>
                        <a:rPr lang="en-US" altLang="ja-JP" sz="800" kern="100" dirty="0">
                          <a:effectLst/>
                          <a:latin typeface="+mn-ea"/>
                          <a:ea typeface="+mn-ea"/>
                        </a:rPr>
                        <a:t>3-1</a:t>
                      </a:r>
                    </a:p>
                    <a:p>
                      <a:pPr algn="ctr"/>
                      <a:endParaRPr lang="en-US" altLang="ja-JP" sz="800" kern="100" dirty="0">
                        <a:effectLst/>
                        <a:latin typeface="+mn-ea"/>
                        <a:ea typeface="+mn-ea"/>
                      </a:endParaRPr>
                    </a:p>
                  </a:txBody>
                  <a:tcPr marL="28575" marR="28575" marT="19050" marB="19050" anchor="b">
                    <a:solidFill>
                      <a:schemeClr val="bg1">
                        <a:lumMod val="65000"/>
                      </a:schemeClr>
                    </a:solidFill>
                  </a:tcPr>
                </a:tc>
                <a:tc>
                  <a:txBody>
                    <a:bodyPr/>
                    <a:lstStyle/>
                    <a:p>
                      <a:r>
                        <a:rPr lang="ja-JP" altLang="en-US" sz="800" kern="100" dirty="0">
                          <a:effectLst/>
                          <a:latin typeface="+mn-ea"/>
                          <a:ea typeface="+mn-ea"/>
                        </a:rPr>
                        <a:t>難聴に悩む人を支える</a:t>
                      </a:r>
                      <a:endParaRPr lang="en-US" altLang="ja-JP" sz="800" kern="100" dirty="0">
                        <a:effectLst/>
                        <a:latin typeface="+mn-ea"/>
                        <a:ea typeface="+mn-ea"/>
                      </a:endParaRPr>
                    </a:p>
                    <a:p>
                      <a:r>
                        <a:rPr kumimoji="1" lang="en-US" altLang="ja-JP" sz="800" b="0" i="0" u="none" strike="noStrike" kern="1200" dirty="0">
                          <a:solidFill>
                            <a:schemeClr val="dk1"/>
                          </a:solidFill>
                          <a:effectLst/>
                          <a:latin typeface="+mn-lt"/>
                          <a:ea typeface="+mn-ea"/>
                          <a:cs typeface="+mn-cs"/>
                          <a:hlinkClick r:id="" action="ppaction://noaction"/>
                        </a:rPr>
                        <a:t>Help someone with hearing loss</a:t>
                      </a:r>
                      <a:endParaRPr kumimoji="1" lang="en-US" altLang="ja-JP" sz="800" b="0" i="0" u="none" strike="noStrike" kern="1200" dirty="0">
                        <a:solidFill>
                          <a:schemeClr val="dk1"/>
                        </a:solidFill>
                        <a:effectLst/>
                        <a:latin typeface="+mn-lt"/>
                        <a:ea typeface="+mn-ea"/>
                        <a:cs typeface="+mn-cs"/>
                      </a:endParaRPr>
                    </a:p>
                    <a:p>
                      <a:endParaRPr kumimoji="1" lang="en-US" altLang="ja-JP" sz="800" b="0" i="0" u="none" strike="noStrike" kern="1200" dirty="0">
                        <a:solidFill>
                          <a:schemeClr val="dk1"/>
                        </a:solidFill>
                        <a:effectLst/>
                        <a:latin typeface="+mn-lt"/>
                        <a:ea typeface="+mn-ea"/>
                        <a:cs typeface="+mn-cs"/>
                      </a:endParaRPr>
                    </a:p>
                    <a:p>
                      <a:endParaRPr kumimoji="1" lang="en-US" altLang="ja-JP" sz="800" b="0" i="0" u="none" strike="noStrike" kern="1200" dirty="0">
                        <a:solidFill>
                          <a:schemeClr val="dk1"/>
                        </a:solidFill>
                        <a:effectLst/>
                        <a:latin typeface="+mn-lt"/>
                        <a:ea typeface="+mn-ea"/>
                        <a:cs typeface="+mn-cs"/>
                      </a:endParaRPr>
                    </a:p>
                  </a:txBody>
                  <a:tcPr marL="28575" marR="28575" marT="19050" marB="19050" anchor="b">
                    <a:solidFill>
                      <a:schemeClr val="bg1">
                        <a:lumMod val="8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800" b="0" dirty="0">
                          <a:solidFill>
                            <a:schemeClr val="tx1"/>
                          </a:solidFill>
                        </a:rPr>
                        <a:t>3-1- </a:t>
                      </a:r>
                      <a:r>
                        <a:rPr lang="ja-JP" altLang="en-US" sz="800" b="0" dirty="0">
                          <a:solidFill>
                            <a:schemeClr val="tx1"/>
                          </a:solidFill>
                        </a:rPr>
                        <a:t>① 難聴のある人を支えるには</a:t>
                      </a:r>
                    </a:p>
                    <a:p>
                      <a:r>
                        <a:rPr lang="en-US" altLang="ja-JP" sz="800" b="0" dirty="0">
                          <a:solidFill>
                            <a:schemeClr val="tx1"/>
                          </a:solidFill>
                        </a:rPr>
                        <a:t>3-1-</a:t>
                      </a:r>
                      <a:r>
                        <a:rPr lang="ja-JP" altLang="en-US" sz="800" b="0" dirty="0">
                          <a:solidFill>
                            <a:schemeClr val="tx1"/>
                          </a:solidFill>
                        </a:rPr>
                        <a:t>② あなたの愛する人が難聴である</a:t>
                      </a:r>
                      <a:r>
                        <a:rPr lang="en-US" altLang="ja-JP" sz="800" b="0" dirty="0">
                          <a:solidFill>
                            <a:schemeClr val="tx1"/>
                          </a:solidFill>
                        </a:rPr>
                        <a:t>6</a:t>
                      </a:r>
                      <a:r>
                        <a:rPr lang="ja-JP" altLang="en-US" sz="800" b="0" dirty="0">
                          <a:solidFill>
                            <a:schemeClr val="tx1"/>
                          </a:solidFill>
                        </a:rPr>
                        <a:t>つの兆候</a:t>
                      </a:r>
                    </a:p>
                    <a:p>
                      <a:r>
                        <a:rPr lang="en-US" altLang="ja-JP" sz="800" b="0" dirty="0">
                          <a:solidFill>
                            <a:schemeClr val="tx1"/>
                          </a:solidFill>
                        </a:rPr>
                        <a:t>3-1-</a:t>
                      </a:r>
                      <a:r>
                        <a:rPr lang="ja-JP" altLang="en-US" sz="800" b="0" dirty="0">
                          <a:solidFill>
                            <a:schemeClr val="tx1"/>
                          </a:solidFill>
                        </a:rPr>
                        <a:t>③ 行動の変化は難聴の兆候かもしれない</a:t>
                      </a:r>
                    </a:p>
                    <a:p>
                      <a:r>
                        <a:rPr lang="en-US" altLang="ja-JP" sz="800" b="0" dirty="0">
                          <a:solidFill>
                            <a:schemeClr val="tx1"/>
                          </a:solidFill>
                        </a:rPr>
                        <a:t>3-1-</a:t>
                      </a:r>
                      <a:r>
                        <a:rPr lang="ja-JP" altLang="en-US" sz="800" b="0" dirty="0">
                          <a:solidFill>
                            <a:schemeClr val="tx1"/>
                          </a:solidFill>
                        </a:rPr>
                        <a:t>④ </a:t>
                      </a:r>
                      <a:r>
                        <a:rPr lang="ja-JP" altLang="en-US" sz="800" b="0" i="0" dirty="0">
                          <a:solidFill>
                            <a:schemeClr val="tx1"/>
                          </a:solidFill>
                          <a:effectLst/>
                          <a:latin typeface="Proxima Nova"/>
                        </a:rPr>
                        <a:t>難聴を放置する影響</a:t>
                      </a:r>
                    </a:p>
                    <a:p>
                      <a:r>
                        <a:rPr lang="en-US" altLang="ja-JP" sz="800" b="0" dirty="0">
                          <a:solidFill>
                            <a:schemeClr val="tx1"/>
                          </a:solidFill>
                        </a:rPr>
                        <a:t>3-1-</a:t>
                      </a:r>
                      <a:r>
                        <a:rPr lang="ja-JP" altLang="en-US" sz="800" b="0" i="0" dirty="0">
                          <a:solidFill>
                            <a:schemeClr val="tx1"/>
                          </a:solidFill>
                          <a:effectLst/>
                          <a:latin typeface="Proxima Nova"/>
                        </a:rPr>
                        <a:t>⑤ 難聴を改善する</a:t>
                      </a:r>
                      <a:r>
                        <a:rPr lang="en-US" altLang="ja-JP" sz="800" b="0" i="0" dirty="0">
                          <a:solidFill>
                            <a:schemeClr val="tx1"/>
                          </a:solidFill>
                          <a:effectLst/>
                          <a:latin typeface="Proxima Nova"/>
                        </a:rPr>
                        <a:t>6</a:t>
                      </a:r>
                      <a:r>
                        <a:rPr lang="ja-JP" altLang="en-US" sz="800" b="0" i="0" dirty="0">
                          <a:solidFill>
                            <a:schemeClr val="tx1"/>
                          </a:solidFill>
                          <a:effectLst/>
                          <a:latin typeface="Proxima Nova"/>
                        </a:rPr>
                        <a:t>つのメリット</a:t>
                      </a:r>
                    </a:p>
                    <a:p>
                      <a:r>
                        <a:rPr lang="en-US" altLang="ja-JP" sz="800" b="0" dirty="0">
                          <a:solidFill>
                            <a:schemeClr val="tx1"/>
                          </a:solidFill>
                        </a:rPr>
                        <a:t>3-1-</a:t>
                      </a:r>
                      <a:r>
                        <a:rPr lang="ja-JP" altLang="en-US" sz="800" b="0" dirty="0">
                          <a:solidFill>
                            <a:schemeClr val="tx1"/>
                          </a:solidFill>
                        </a:rPr>
                        <a:t>⑥ </a:t>
                      </a:r>
                      <a:r>
                        <a:rPr lang="ja-JP" altLang="en-US" sz="800" b="0" i="0" dirty="0">
                          <a:solidFill>
                            <a:schemeClr val="tx1"/>
                          </a:solidFill>
                          <a:effectLst/>
                          <a:latin typeface="Proxima Nova"/>
                        </a:rPr>
                        <a:t>良好なコミュニケーションのための</a:t>
                      </a:r>
                      <a:r>
                        <a:rPr lang="en-US" altLang="ja-JP" sz="800" b="0" i="0" dirty="0">
                          <a:solidFill>
                            <a:schemeClr val="tx1"/>
                          </a:solidFill>
                          <a:effectLst/>
                          <a:latin typeface="Proxima Nova"/>
                        </a:rPr>
                        <a:t>7</a:t>
                      </a:r>
                      <a:r>
                        <a:rPr lang="ja-JP" altLang="en-US" sz="800" b="0" i="0" dirty="0">
                          <a:solidFill>
                            <a:schemeClr val="tx1"/>
                          </a:solidFill>
                          <a:effectLst/>
                          <a:latin typeface="Proxima Nova"/>
                        </a:rPr>
                        <a:t>つの習慣</a:t>
                      </a:r>
                    </a:p>
                    <a:p>
                      <a:r>
                        <a:rPr lang="en-US" altLang="ja-JP" sz="800" b="0" dirty="0">
                          <a:solidFill>
                            <a:schemeClr val="tx1"/>
                          </a:solidFill>
                        </a:rPr>
                        <a:t>3-1-</a:t>
                      </a:r>
                      <a:r>
                        <a:rPr lang="ja-JP" altLang="en-US" sz="800" b="0" dirty="0">
                          <a:solidFill>
                            <a:schemeClr val="tx1"/>
                          </a:solidFill>
                        </a:rPr>
                        <a:t>⑦ 難聴について友人に話すときのヒント</a:t>
                      </a:r>
                    </a:p>
                  </a:txBody>
                  <a:tcPr marL="28575" marR="28575" marT="19050" marB="19050" anchor="b">
                    <a:solidFill>
                      <a:schemeClr val="bg1">
                        <a:lumMod val="85000"/>
                      </a:schemeClr>
                    </a:solidFill>
                  </a:tcPr>
                </a:tc>
                <a:extLst>
                  <a:ext uri="{0D108BD9-81ED-4DB2-BD59-A6C34878D82A}">
                    <a16:rowId xmlns:a16="http://schemas.microsoft.com/office/drawing/2014/main" val="3794785078"/>
                  </a:ext>
                </a:extLst>
              </a:tr>
              <a:tr h="607173">
                <a:tc>
                  <a:txBody>
                    <a:bodyPr/>
                    <a:lstStyle/>
                    <a:p>
                      <a:pPr algn="ctr"/>
                      <a:r>
                        <a:rPr lang="en-US" altLang="ja-JP" sz="800" kern="100" dirty="0">
                          <a:effectLst/>
                          <a:latin typeface="+mn-ea"/>
                          <a:ea typeface="+mn-ea"/>
                        </a:rPr>
                        <a:t>3-2</a:t>
                      </a:r>
                    </a:p>
                    <a:p>
                      <a:pPr algn="ctr"/>
                      <a:endParaRPr lang="en-US" altLang="ja-JP" sz="800" kern="100" dirty="0">
                        <a:effectLst/>
                        <a:latin typeface="+mn-ea"/>
                        <a:ea typeface="+mn-ea"/>
                      </a:endParaRPr>
                    </a:p>
                  </a:txBody>
                  <a:tcPr marL="28575" marR="28575" marT="19050" marB="19050" anchor="b">
                    <a:solidFill>
                      <a:schemeClr val="bg1">
                        <a:lumMod val="65000"/>
                      </a:schemeClr>
                    </a:solidFill>
                  </a:tcPr>
                </a:tc>
                <a:tc>
                  <a:txBody>
                    <a:bodyPr/>
                    <a:lstStyle/>
                    <a:p>
                      <a:r>
                        <a:rPr lang="ja-JP" altLang="en-US" sz="800" kern="100" dirty="0">
                          <a:effectLst/>
                          <a:latin typeface="+mn-ea"/>
                          <a:ea typeface="+mn-ea"/>
                        </a:rPr>
                        <a:t>難聴と認知症</a:t>
                      </a:r>
                      <a:endParaRPr lang="en-US" altLang="ja-JP" sz="800" kern="100" dirty="0">
                        <a:effectLst/>
                        <a:latin typeface="+mn-ea"/>
                        <a:ea typeface="+mn-ea"/>
                      </a:endParaRPr>
                    </a:p>
                    <a:p>
                      <a:r>
                        <a:rPr kumimoji="1" lang="en-US" altLang="ja-JP" sz="800" b="0" i="0" u="none" strike="noStrike" kern="1200" dirty="0">
                          <a:solidFill>
                            <a:schemeClr val="dk1"/>
                          </a:solidFill>
                          <a:effectLst/>
                          <a:latin typeface="+mn-lt"/>
                          <a:ea typeface="+mn-ea"/>
                          <a:cs typeface="+mn-cs"/>
                          <a:hlinkClick r:id="" action="ppaction://noaction"/>
                        </a:rPr>
                        <a:t>Hearing loss and dementia</a:t>
                      </a:r>
                      <a:endParaRPr kumimoji="1" lang="en-US" altLang="ja-JP" sz="800" b="0" i="0" u="none" strike="noStrike" kern="1200" dirty="0">
                        <a:solidFill>
                          <a:schemeClr val="dk1"/>
                        </a:solidFill>
                        <a:effectLst/>
                        <a:latin typeface="+mn-lt"/>
                        <a:ea typeface="+mn-ea"/>
                        <a:cs typeface="+mn-cs"/>
                      </a:endParaRPr>
                    </a:p>
                    <a:p>
                      <a:endParaRPr kumimoji="1" lang="en-US" altLang="ja-JP" sz="800" b="0" i="0" kern="1200" dirty="0">
                        <a:solidFill>
                          <a:schemeClr val="dk1"/>
                        </a:solidFill>
                        <a:effectLst/>
                        <a:latin typeface="+mn-lt"/>
                        <a:ea typeface="+mn-ea"/>
                        <a:cs typeface="+mn-cs"/>
                      </a:endParaRPr>
                    </a:p>
                  </a:txBody>
                  <a:tcPr marL="28575" marR="28575" marT="19050" marB="19050" anchor="b">
                    <a:solidFill>
                      <a:schemeClr val="bg1">
                        <a:lumMod val="85000"/>
                      </a:schemeClr>
                    </a:solidFill>
                  </a:tcPr>
                </a:tc>
                <a:tc>
                  <a:txBody>
                    <a:bodyPr/>
                    <a:lstStyle/>
                    <a:p>
                      <a:r>
                        <a:rPr lang="en-US" altLang="ja-JP" sz="800" b="0" dirty="0">
                          <a:solidFill>
                            <a:schemeClr val="tx1"/>
                          </a:solidFill>
                        </a:rPr>
                        <a:t>3-2-</a:t>
                      </a:r>
                      <a:r>
                        <a:rPr lang="ja-JP" altLang="en-US" sz="800" b="0" dirty="0">
                          <a:solidFill>
                            <a:schemeClr val="tx1"/>
                          </a:solidFill>
                        </a:rPr>
                        <a:t>① </a:t>
                      </a:r>
                      <a:r>
                        <a:rPr lang="ja-JP" altLang="en-US" sz="800" b="0" i="0" dirty="0">
                          <a:solidFill>
                            <a:schemeClr val="tx1"/>
                          </a:solidFill>
                          <a:effectLst/>
                          <a:latin typeface="Proxima Nova"/>
                        </a:rPr>
                        <a:t>難聴の改善は認知症の予防に役立つ可能性がある</a:t>
                      </a:r>
                      <a:endParaRPr lang="ja-JP" altLang="en-US" sz="800" b="0" dirty="0">
                        <a:solidFill>
                          <a:schemeClr val="tx1"/>
                        </a:solidFill>
                      </a:endParaRPr>
                    </a:p>
                    <a:p>
                      <a:r>
                        <a:rPr lang="en-US" altLang="ja-JP" sz="800" b="0" dirty="0">
                          <a:solidFill>
                            <a:schemeClr val="tx1"/>
                          </a:solidFill>
                        </a:rPr>
                        <a:t>3-2-</a:t>
                      </a:r>
                      <a:r>
                        <a:rPr lang="ja-JP" altLang="en-US" sz="800" b="0" i="0" dirty="0">
                          <a:solidFill>
                            <a:schemeClr val="tx1"/>
                          </a:solidFill>
                          <a:effectLst/>
                          <a:latin typeface="Proxima Nova"/>
                        </a:rPr>
                        <a:t>② 難聴と認知症の驚くべき関係</a:t>
                      </a:r>
                    </a:p>
                    <a:p>
                      <a:r>
                        <a:rPr lang="en-US" altLang="ja-JP" sz="800" b="0" dirty="0">
                          <a:solidFill>
                            <a:schemeClr val="tx1"/>
                          </a:solidFill>
                        </a:rPr>
                        <a:t>3-2-</a:t>
                      </a:r>
                      <a:r>
                        <a:rPr lang="ja-JP" altLang="en-US" sz="800" b="0" dirty="0">
                          <a:solidFill>
                            <a:schemeClr val="tx1"/>
                          </a:solidFill>
                          <a:latin typeface="Proxima Nova"/>
                        </a:rPr>
                        <a:t>③ </a:t>
                      </a:r>
                      <a:r>
                        <a:rPr lang="ja-JP" altLang="en-US" sz="800" b="0" i="0" dirty="0">
                          <a:solidFill>
                            <a:schemeClr val="tx1"/>
                          </a:solidFill>
                          <a:effectLst/>
                          <a:latin typeface="Proxima Nova"/>
                        </a:rPr>
                        <a:t>認知症のリスクを減らす方法</a:t>
                      </a:r>
                    </a:p>
                    <a:p>
                      <a:r>
                        <a:rPr lang="en-US" altLang="ja-JP" sz="800" b="0" dirty="0">
                          <a:solidFill>
                            <a:srgbClr val="FF0000"/>
                          </a:solidFill>
                        </a:rPr>
                        <a:t>3-2-</a:t>
                      </a:r>
                      <a:r>
                        <a:rPr lang="ja-JP" altLang="en-US" sz="800" b="1" dirty="0">
                          <a:solidFill>
                            <a:srgbClr val="FF0000"/>
                          </a:solidFill>
                        </a:rPr>
                        <a:t>④ 補聴器が耳と脳の関係を良好にする（新規）</a:t>
                      </a:r>
                    </a:p>
                    <a:p>
                      <a:r>
                        <a:rPr lang="en-US" altLang="ja-JP" sz="800" b="0" dirty="0">
                          <a:solidFill>
                            <a:schemeClr val="tx1"/>
                          </a:solidFill>
                        </a:rPr>
                        <a:t>3-2-</a:t>
                      </a:r>
                      <a:r>
                        <a:rPr lang="ja-JP" altLang="en-US" sz="800" b="0" i="0" dirty="0">
                          <a:solidFill>
                            <a:schemeClr val="tx1"/>
                          </a:solidFill>
                          <a:effectLst/>
                          <a:latin typeface="Proxima Nova"/>
                        </a:rPr>
                        <a:t>⑤ 認知症に関するよくある質問</a:t>
                      </a:r>
                    </a:p>
                  </a:txBody>
                  <a:tcPr marL="28575" marR="28575" marT="19050" marB="19050" anchor="b">
                    <a:solidFill>
                      <a:schemeClr val="bg1">
                        <a:lumMod val="85000"/>
                      </a:schemeClr>
                    </a:solidFill>
                  </a:tcPr>
                </a:tc>
                <a:extLst>
                  <a:ext uri="{0D108BD9-81ED-4DB2-BD59-A6C34878D82A}">
                    <a16:rowId xmlns:a16="http://schemas.microsoft.com/office/drawing/2014/main" val="493030776"/>
                  </a:ext>
                </a:extLst>
              </a:tr>
              <a:tr h="531071">
                <a:tc>
                  <a:txBody>
                    <a:bodyPr/>
                    <a:lstStyle/>
                    <a:p>
                      <a:pPr algn="ctr"/>
                      <a:r>
                        <a:rPr lang="en-US" altLang="ja-JP" sz="800" kern="100" dirty="0">
                          <a:effectLst/>
                          <a:latin typeface="+mn-ea"/>
                          <a:ea typeface="+mn-ea"/>
                        </a:rPr>
                        <a:t>3-3</a:t>
                      </a:r>
                    </a:p>
                    <a:p>
                      <a:pPr algn="ctr"/>
                      <a:endParaRPr lang="en-US" altLang="ja-JP" sz="800" kern="100" dirty="0">
                        <a:effectLst/>
                        <a:latin typeface="+mn-ea"/>
                        <a:ea typeface="+mn-ea"/>
                      </a:endParaRPr>
                    </a:p>
                    <a:p>
                      <a:pPr algn="ctr"/>
                      <a:endParaRPr lang="en-US" altLang="ja-JP" sz="800" kern="100" dirty="0">
                        <a:effectLst/>
                        <a:latin typeface="+mn-ea"/>
                        <a:ea typeface="+mn-ea"/>
                      </a:endParaRPr>
                    </a:p>
                    <a:p>
                      <a:pPr algn="ctr"/>
                      <a:endParaRPr lang="en-US" altLang="ja-JP" sz="800" kern="100" dirty="0">
                        <a:effectLst/>
                        <a:latin typeface="+mn-ea"/>
                        <a:ea typeface="+mn-ea"/>
                      </a:endParaRPr>
                    </a:p>
                  </a:txBody>
                  <a:tcPr marL="28575" marR="28575" marT="19050" marB="19050" anchor="b">
                    <a:solidFill>
                      <a:schemeClr val="bg1">
                        <a:lumMod val="6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800" kern="100" dirty="0">
                          <a:effectLst/>
                          <a:latin typeface="+mn-ea"/>
                          <a:ea typeface="+mn-ea"/>
                        </a:rPr>
                        <a:t>処置を求めるタイミング</a:t>
                      </a:r>
                      <a:endParaRPr lang="en-US" altLang="ja-JP" sz="800" kern="100" dirty="0">
                        <a:effectLst/>
                        <a:latin typeface="+mn-ea"/>
                        <a:ea typeface="+mn-ea"/>
                      </a:endParaRPr>
                    </a:p>
                    <a:p>
                      <a:r>
                        <a:rPr kumimoji="1" lang="en-US" altLang="ja-JP" sz="800" b="0" i="0" u="none" strike="noStrike" kern="1200" dirty="0">
                          <a:solidFill>
                            <a:schemeClr val="dk1"/>
                          </a:solidFill>
                          <a:effectLst/>
                          <a:latin typeface="+mn-lt"/>
                          <a:ea typeface="+mn-ea"/>
                          <a:cs typeface="+mn-cs"/>
                          <a:hlinkClick r:id="" action="ppaction://noaction"/>
                        </a:rPr>
                        <a:t>When to seek help</a:t>
                      </a:r>
                      <a:endParaRPr kumimoji="1" lang="en-US" altLang="ja-JP" sz="800" b="0" i="0" u="none" strike="noStrike" kern="1200" dirty="0">
                        <a:solidFill>
                          <a:schemeClr val="dk1"/>
                        </a:solidFill>
                        <a:effectLst/>
                        <a:latin typeface="+mn-lt"/>
                        <a:ea typeface="+mn-ea"/>
                        <a:cs typeface="+mn-cs"/>
                      </a:endParaRPr>
                    </a:p>
                    <a:p>
                      <a:endParaRPr kumimoji="1" lang="en-US" altLang="ja-JP" sz="800" b="0" i="0" u="none" strike="noStrike" kern="1200" dirty="0">
                        <a:solidFill>
                          <a:schemeClr val="dk1"/>
                        </a:solidFill>
                        <a:effectLst/>
                        <a:latin typeface="+mn-lt"/>
                        <a:ea typeface="+mn-ea"/>
                        <a:cs typeface="+mn-cs"/>
                      </a:endParaRPr>
                    </a:p>
                    <a:p>
                      <a:endParaRPr kumimoji="1" lang="en-US" altLang="ja-JP" sz="800" b="0" i="0" u="none" strike="noStrike" kern="1200" dirty="0">
                        <a:solidFill>
                          <a:schemeClr val="dk1"/>
                        </a:solidFill>
                        <a:effectLst/>
                        <a:latin typeface="+mn-lt"/>
                        <a:ea typeface="+mn-ea"/>
                        <a:cs typeface="+mn-cs"/>
                      </a:endParaRPr>
                    </a:p>
                    <a:p>
                      <a:endParaRPr kumimoji="1" lang="en-US" altLang="ja-JP" sz="800" b="0" i="0" kern="1200" dirty="0">
                        <a:solidFill>
                          <a:schemeClr val="dk1"/>
                        </a:solidFill>
                        <a:effectLst/>
                        <a:latin typeface="+mn-lt"/>
                        <a:ea typeface="+mn-ea"/>
                        <a:cs typeface="+mn-cs"/>
                      </a:endParaRPr>
                    </a:p>
                  </a:txBody>
                  <a:tcPr marL="28575" marR="28575" marT="19050" marB="19050" anchor="b">
                    <a:solidFill>
                      <a:schemeClr val="bg1">
                        <a:lumMod val="85000"/>
                      </a:schemeClr>
                    </a:solidFill>
                  </a:tcPr>
                </a:tc>
                <a:tc>
                  <a:txBody>
                    <a:bodyPr/>
                    <a:lstStyle/>
                    <a:p>
                      <a:r>
                        <a:rPr lang="en-US" altLang="ja-JP" sz="800" b="0" dirty="0">
                          <a:solidFill>
                            <a:schemeClr val="tx1"/>
                          </a:solidFill>
                        </a:rPr>
                        <a:t>3-3-</a:t>
                      </a:r>
                      <a:r>
                        <a:rPr lang="ja-JP" altLang="en-US" sz="800" b="0" dirty="0">
                          <a:solidFill>
                            <a:schemeClr val="tx1"/>
                          </a:solidFill>
                        </a:rPr>
                        <a:t>① </a:t>
                      </a:r>
                      <a:r>
                        <a:rPr lang="ja-JP" altLang="en-US" sz="800" b="0" i="0" dirty="0">
                          <a:solidFill>
                            <a:schemeClr val="tx1"/>
                          </a:solidFill>
                          <a:effectLst/>
                          <a:latin typeface="Proxima Nova"/>
                        </a:rPr>
                        <a:t>難聴についてサポートを求めるべき</a:t>
                      </a:r>
                      <a:r>
                        <a:rPr lang="en-US" altLang="ja-JP" sz="800" b="0" i="0" dirty="0">
                          <a:solidFill>
                            <a:schemeClr val="tx1"/>
                          </a:solidFill>
                          <a:effectLst/>
                          <a:latin typeface="Proxima Nova"/>
                        </a:rPr>
                        <a:t>6</a:t>
                      </a:r>
                      <a:r>
                        <a:rPr lang="ja-JP" altLang="en-US" sz="800" b="0" i="0" dirty="0">
                          <a:solidFill>
                            <a:schemeClr val="tx1"/>
                          </a:solidFill>
                          <a:effectLst/>
                          <a:latin typeface="Proxima Nova"/>
                        </a:rPr>
                        <a:t>つの兆候</a:t>
                      </a:r>
                      <a:endParaRPr lang="ja-JP" altLang="en-US" sz="800" b="0" dirty="0">
                        <a:solidFill>
                          <a:schemeClr val="tx1"/>
                        </a:solidFill>
                      </a:endParaRPr>
                    </a:p>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800" b="0" dirty="0">
                          <a:solidFill>
                            <a:srgbClr val="0070C0"/>
                          </a:solidFill>
                          <a:latin typeface="+mn-ea"/>
                          <a:ea typeface="+mn-ea"/>
                        </a:rPr>
                        <a:t>　　   検査が必要かを判断する（</a:t>
                      </a:r>
                      <a:r>
                        <a:rPr lang="en-US" altLang="ja-JP" sz="800" b="0" dirty="0">
                          <a:solidFill>
                            <a:srgbClr val="0070C0"/>
                          </a:solidFill>
                          <a:latin typeface="+mn-ea"/>
                          <a:ea typeface="+mn-ea"/>
                        </a:rPr>
                        <a:t>call to action)</a:t>
                      </a:r>
                    </a:p>
                    <a:p>
                      <a:pPr algn="l"/>
                      <a:r>
                        <a:rPr lang="ja-JP" altLang="en-US" sz="800" b="0" i="0" dirty="0">
                          <a:solidFill>
                            <a:srgbClr val="0070C0"/>
                          </a:solidFill>
                          <a:effectLst/>
                          <a:latin typeface="Proxima Nova"/>
                        </a:rPr>
                        <a:t>　　   難聴を放置するとどうなりますか</a:t>
                      </a:r>
                      <a:r>
                        <a:rPr lang="en-US" altLang="ja-JP" sz="800" b="0" i="0" dirty="0">
                          <a:solidFill>
                            <a:srgbClr val="0070C0"/>
                          </a:solidFill>
                          <a:effectLst/>
                          <a:latin typeface="Proxima Nova"/>
                        </a:rPr>
                        <a:t>?</a:t>
                      </a:r>
                      <a:r>
                        <a:rPr lang="ja-JP" altLang="en-US" sz="800" b="0" dirty="0">
                          <a:solidFill>
                            <a:srgbClr val="0070C0"/>
                          </a:solidFill>
                          <a:latin typeface="+mn-ea"/>
                          <a:ea typeface="+mn-ea"/>
                        </a:rPr>
                        <a:t> （</a:t>
                      </a:r>
                      <a:r>
                        <a:rPr lang="en-US" altLang="ja-JP" sz="800" b="0" dirty="0">
                          <a:solidFill>
                            <a:srgbClr val="0070C0"/>
                          </a:solidFill>
                          <a:latin typeface="+mn-ea"/>
                          <a:ea typeface="+mn-ea"/>
                        </a:rPr>
                        <a:t>call to action)</a:t>
                      </a:r>
                      <a:endParaRPr lang="ja-JP" altLang="en-US" sz="800" b="0" dirty="0">
                        <a:solidFill>
                          <a:srgbClr val="0070C0"/>
                        </a:solidFill>
                      </a:endParaRPr>
                    </a:p>
                    <a:p>
                      <a:r>
                        <a:rPr lang="en-US" altLang="ja-JP" sz="800" b="0" dirty="0">
                          <a:solidFill>
                            <a:schemeClr val="tx1"/>
                          </a:solidFill>
                        </a:rPr>
                        <a:t>3-3-</a:t>
                      </a:r>
                      <a:r>
                        <a:rPr lang="ja-JP" altLang="en-US" sz="800" b="0" i="0" dirty="0">
                          <a:solidFill>
                            <a:schemeClr val="tx1"/>
                          </a:solidFill>
                          <a:effectLst/>
                          <a:latin typeface="Proxima Nova"/>
                        </a:rPr>
                        <a:t>② 難聴を改善する</a:t>
                      </a:r>
                      <a:r>
                        <a:rPr lang="en-US" altLang="ja-JP" sz="800" b="0" i="0" dirty="0">
                          <a:solidFill>
                            <a:schemeClr val="tx1"/>
                          </a:solidFill>
                          <a:effectLst/>
                          <a:latin typeface="Proxima Nova"/>
                        </a:rPr>
                        <a:t>6</a:t>
                      </a:r>
                      <a:r>
                        <a:rPr lang="ja-JP" altLang="en-US" sz="800" b="0" i="0" dirty="0">
                          <a:solidFill>
                            <a:schemeClr val="tx1"/>
                          </a:solidFill>
                          <a:effectLst/>
                          <a:latin typeface="Proxima Nova"/>
                        </a:rPr>
                        <a:t>つのメリット</a:t>
                      </a:r>
                    </a:p>
                    <a:p>
                      <a:r>
                        <a:rPr lang="en-US" altLang="ja-JP" sz="800" b="0" dirty="0">
                          <a:solidFill>
                            <a:srgbClr val="FF0000"/>
                          </a:solidFill>
                        </a:rPr>
                        <a:t>3-3-</a:t>
                      </a:r>
                      <a:r>
                        <a:rPr lang="ja-JP" altLang="en-US" sz="800" b="1" dirty="0">
                          <a:solidFill>
                            <a:srgbClr val="FF0000"/>
                          </a:solidFill>
                        </a:rPr>
                        <a:t>③ 補聴器はお客様と販売店がいっしょにつくるもの（新規）</a:t>
                      </a:r>
                    </a:p>
                    <a:p>
                      <a:r>
                        <a:rPr lang="en-US" altLang="ja-JP" sz="800" b="0" dirty="0">
                          <a:solidFill>
                            <a:srgbClr val="FF0000"/>
                          </a:solidFill>
                        </a:rPr>
                        <a:t>3-3-</a:t>
                      </a:r>
                      <a:r>
                        <a:rPr lang="ja-JP" altLang="en-US" sz="800" b="1" dirty="0">
                          <a:solidFill>
                            <a:srgbClr val="FF0000"/>
                          </a:solidFill>
                        </a:rPr>
                        <a:t>④ 補聴器販売店へ行くときはご家族もご一緒に（新規）</a:t>
                      </a: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800" b="0" i="0" dirty="0">
                          <a:solidFill>
                            <a:srgbClr val="0070C0"/>
                          </a:solidFill>
                          <a:effectLst/>
                          <a:latin typeface="Proxima Nova"/>
                        </a:rPr>
                        <a:t>         </a:t>
                      </a:r>
                      <a:r>
                        <a:rPr lang="ja-JP" altLang="en-US" sz="800" b="0" i="0" dirty="0">
                          <a:solidFill>
                            <a:srgbClr val="0070C0"/>
                          </a:solidFill>
                          <a:effectLst/>
                          <a:latin typeface="Proxima Nova"/>
                        </a:rPr>
                        <a:t>難聴に関する </a:t>
                      </a:r>
                      <a:r>
                        <a:rPr lang="en-US" altLang="ja-JP" sz="800" b="0" i="0" dirty="0">
                          <a:solidFill>
                            <a:srgbClr val="0070C0"/>
                          </a:solidFill>
                          <a:effectLst/>
                          <a:latin typeface="Proxima Nova"/>
                        </a:rPr>
                        <a:t>4 </a:t>
                      </a:r>
                      <a:r>
                        <a:rPr lang="ja-JP" altLang="en-US" sz="800" b="0" i="0" dirty="0">
                          <a:solidFill>
                            <a:srgbClr val="0070C0"/>
                          </a:solidFill>
                          <a:effectLst/>
                          <a:latin typeface="Proxima Nova"/>
                        </a:rPr>
                        <a:t>つの誤解</a:t>
                      </a:r>
                      <a:r>
                        <a:rPr lang="ja-JP" altLang="en-US" sz="800" b="0" dirty="0">
                          <a:solidFill>
                            <a:srgbClr val="0070C0"/>
                          </a:solidFill>
                          <a:latin typeface="+mn-ea"/>
                          <a:ea typeface="+mn-ea"/>
                        </a:rPr>
                        <a:t>（</a:t>
                      </a:r>
                      <a:r>
                        <a:rPr lang="en-US" altLang="ja-JP" sz="800" b="0" dirty="0">
                          <a:solidFill>
                            <a:srgbClr val="0070C0"/>
                          </a:solidFill>
                          <a:latin typeface="+mn-ea"/>
                          <a:ea typeface="+mn-ea"/>
                        </a:rPr>
                        <a:t>call to action)</a:t>
                      </a:r>
                      <a:endParaRPr lang="en-US" altLang="ja-JP" sz="800" b="0" i="0" dirty="0">
                        <a:solidFill>
                          <a:srgbClr val="0070C0"/>
                        </a:solidFill>
                        <a:effectLst/>
                        <a:latin typeface="Proxima Nova"/>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800" b="0" dirty="0">
                          <a:solidFill>
                            <a:schemeClr val="tx1"/>
                          </a:solidFill>
                        </a:rPr>
                        <a:t>3-3</a:t>
                      </a:r>
                      <a:r>
                        <a:rPr lang="en-US" altLang="ja-JP" sz="800" b="0" i="0" dirty="0">
                          <a:solidFill>
                            <a:srgbClr val="000000"/>
                          </a:solidFill>
                          <a:effectLst/>
                          <a:latin typeface="Proxima Nova"/>
                        </a:rPr>
                        <a:t>-</a:t>
                      </a:r>
                      <a:r>
                        <a:rPr lang="ja-JP" altLang="en-US" sz="800" b="0" i="0" dirty="0">
                          <a:solidFill>
                            <a:srgbClr val="000000"/>
                          </a:solidFill>
                          <a:effectLst/>
                          <a:latin typeface="Proxima Nova"/>
                        </a:rPr>
                        <a:t>⑤すぐに処置を求めるべきとき </a:t>
                      </a:r>
                    </a:p>
                  </a:txBody>
                  <a:tcPr marL="28575" marR="28575" marT="19050" marB="19050" anchor="b">
                    <a:solidFill>
                      <a:schemeClr val="bg1">
                        <a:lumMod val="85000"/>
                      </a:schemeClr>
                    </a:solidFill>
                  </a:tcPr>
                </a:tc>
                <a:extLst>
                  <a:ext uri="{0D108BD9-81ED-4DB2-BD59-A6C34878D82A}">
                    <a16:rowId xmlns:a16="http://schemas.microsoft.com/office/drawing/2014/main" val="2735719235"/>
                  </a:ext>
                </a:extLst>
              </a:tr>
            </a:tbl>
          </a:graphicData>
        </a:graphic>
      </p:graphicFrame>
      <p:sp>
        <p:nvSpPr>
          <p:cNvPr id="4" name="テキスト ボックス 3">
            <a:extLst>
              <a:ext uri="{FF2B5EF4-FFF2-40B4-BE49-F238E27FC236}">
                <a16:creationId xmlns:a16="http://schemas.microsoft.com/office/drawing/2014/main" id="{F7209ABD-D468-8C85-0662-D512919FB0BA}"/>
              </a:ext>
            </a:extLst>
          </p:cNvPr>
          <p:cNvSpPr txBox="1"/>
          <p:nvPr/>
        </p:nvSpPr>
        <p:spPr>
          <a:xfrm>
            <a:off x="182880" y="11245923"/>
            <a:ext cx="6615112" cy="253916"/>
          </a:xfrm>
          <a:prstGeom prst="rect">
            <a:avLst/>
          </a:prstGeom>
          <a:noFill/>
        </p:spPr>
        <p:txBody>
          <a:bodyPr wrap="square">
            <a:spAutoFit/>
          </a:bodyPr>
          <a:lstStyle/>
          <a:p>
            <a:r>
              <a:rPr lang="en-US" altLang="ja-JP" sz="1050" b="1" dirty="0"/>
              <a:t>※</a:t>
            </a:r>
            <a:r>
              <a:rPr lang="ja-JP" altLang="en-US" sz="1050" b="1" dirty="0"/>
              <a:t>全体構成をご理解頂くため便宜上「1-0-①」のように合番を振っていますが掲載時には表示されません。</a:t>
            </a:r>
          </a:p>
        </p:txBody>
      </p:sp>
      <p:sp>
        <p:nvSpPr>
          <p:cNvPr id="7" name="スライド番号プレースホルダー 6">
            <a:extLst>
              <a:ext uri="{FF2B5EF4-FFF2-40B4-BE49-F238E27FC236}">
                <a16:creationId xmlns:a16="http://schemas.microsoft.com/office/drawing/2014/main" id="{B087E556-3830-1D51-5795-E9BCECC43C0C}"/>
              </a:ext>
            </a:extLst>
          </p:cNvPr>
          <p:cNvSpPr>
            <a:spLocks noGrp="1"/>
          </p:cNvSpPr>
          <p:nvPr>
            <p:ph type="sldNum" sz="quarter" idx="12"/>
          </p:nvPr>
        </p:nvSpPr>
        <p:spPr/>
        <p:txBody>
          <a:bodyPr/>
          <a:lstStyle/>
          <a:p>
            <a:fld id="{0659AD77-81C0-4957-82F6-3F9C795B8E95}" type="slidenum">
              <a:rPr kumimoji="1" lang="ja-JP" altLang="en-US" smtClean="0"/>
              <a:t>1</a:t>
            </a:fld>
            <a:endParaRPr kumimoji="1" lang="ja-JP" altLang="en-US"/>
          </a:p>
        </p:txBody>
      </p:sp>
      <p:sp>
        <p:nvSpPr>
          <p:cNvPr id="3" name="正方形/長方形 2">
            <a:extLst>
              <a:ext uri="{FF2B5EF4-FFF2-40B4-BE49-F238E27FC236}">
                <a16:creationId xmlns:a16="http://schemas.microsoft.com/office/drawing/2014/main" id="{63FE066D-5FFE-57A4-DF3C-369CA4D63EFB}"/>
              </a:ext>
            </a:extLst>
          </p:cNvPr>
          <p:cNvSpPr/>
          <p:nvPr/>
        </p:nvSpPr>
        <p:spPr>
          <a:xfrm>
            <a:off x="242888" y="5114654"/>
            <a:ext cx="6348948" cy="6110949"/>
          </a:xfrm>
          <a:prstGeom prst="rect">
            <a:avLst/>
          </a:prstGeom>
          <a:solidFill>
            <a:schemeClr val="tx1">
              <a:alpha val="25882"/>
            </a:schemeClr>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C7D2553E-B680-3935-2541-A2D523E0EF9D}"/>
              </a:ext>
            </a:extLst>
          </p:cNvPr>
          <p:cNvSpPr/>
          <p:nvPr/>
        </p:nvSpPr>
        <p:spPr>
          <a:xfrm>
            <a:off x="254526" y="1182848"/>
            <a:ext cx="6338106" cy="3911486"/>
          </a:xfrm>
          <a:prstGeom prst="rect">
            <a:avLst/>
          </a:prstGeom>
          <a:noFill/>
          <a:ln w="444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043EBEAE-88E8-2FD6-4EF2-857890176E15}"/>
              </a:ext>
            </a:extLst>
          </p:cNvPr>
          <p:cNvSpPr txBox="1"/>
          <p:nvPr/>
        </p:nvSpPr>
        <p:spPr>
          <a:xfrm>
            <a:off x="243685" y="306425"/>
            <a:ext cx="6371425" cy="338554"/>
          </a:xfrm>
          <a:prstGeom prst="rect">
            <a:avLst/>
          </a:prstGeom>
          <a:noFill/>
          <a:ln>
            <a:solidFill>
              <a:schemeClr val="tx1"/>
            </a:solidFill>
          </a:ln>
        </p:spPr>
        <p:txBody>
          <a:bodyPr wrap="square" rtlCol="0">
            <a:spAutoFit/>
          </a:bodyPr>
          <a:lstStyle/>
          <a:p>
            <a:r>
              <a:rPr lang="ja-JP" altLang="en-US" sz="1600"/>
              <a:t>コンテンツ一覧</a:t>
            </a:r>
            <a:endParaRPr lang="ja-JP" altLang="en-US" sz="1600" dirty="0"/>
          </a:p>
        </p:txBody>
      </p:sp>
    </p:spTree>
    <p:extLst>
      <p:ext uri="{BB962C8B-B14F-4D97-AF65-F5344CB8AC3E}">
        <p14:creationId xmlns:p14="http://schemas.microsoft.com/office/powerpoint/2010/main" val="32816354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F5044007-9361-6269-51BA-BD477AF8DD67}"/>
              </a:ext>
            </a:extLst>
          </p:cNvPr>
          <p:cNvSpPr/>
          <p:nvPr/>
        </p:nvSpPr>
        <p:spPr>
          <a:xfrm>
            <a:off x="249731" y="12863780"/>
            <a:ext cx="6365378" cy="2235112"/>
          </a:xfrm>
          <a:prstGeom prst="rect">
            <a:avLst/>
          </a:prstGeom>
          <a:solidFill>
            <a:srgbClr val="E0DAD3"/>
          </a:solidFill>
          <a:ln w="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DB821065-17A4-B905-BCF7-62F77F38037F}"/>
              </a:ext>
            </a:extLst>
          </p:cNvPr>
          <p:cNvSpPr/>
          <p:nvPr/>
        </p:nvSpPr>
        <p:spPr>
          <a:xfrm>
            <a:off x="249120" y="933752"/>
            <a:ext cx="6359149" cy="1876811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82F9F7AD-A05E-0F24-FDD7-BF611ACF643E}"/>
              </a:ext>
            </a:extLst>
          </p:cNvPr>
          <p:cNvSpPr txBox="1"/>
          <p:nvPr/>
        </p:nvSpPr>
        <p:spPr>
          <a:xfrm>
            <a:off x="513652" y="4155569"/>
            <a:ext cx="3429000" cy="276999"/>
          </a:xfrm>
          <a:prstGeom prst="rect">
            <a:avLst/>
          </a:prstGeom>
          <a:noFill/>
        </p:spPr>
        <p:txBody>
          <a:bodyPr wrap="square">
            <a:spAutoFit/>
          </a:bodyPr>
          <a:lstStyle/>
          <a:p>
            <a:pPr defTabSz="843952">
              <a:defRPr/>
            </a:pPr>
            <a:r>
              <a:rPr lang="en-US" altLang="ja-JP" sz="1200" b="1" dirty="0">
                <a:latin typeface="+mn-ea"/>
              </a:rPr>
              <a:t>1-0-</a:t>
            </a:r>
            <a:r>
              <a:rPr lang="ja-JP" altLang="en-US" sz="1200" b="1" dirty="0">
                <a:latin typeface="+mn-ea"/>
              </a:rPr>
              <a:t>① 難聴の</a:t>
            </a:r>
            <a:r>
              <a:rPr lang="en-US" altLang="ja-JP" sz="1200" b="1" dirty="0">
                <a:latin typeface="+mn-ea"/>
              </a:rPr>
              <a:t>6</a:t>
            </a:r>
            <a:r>
              <a:rPr lang="ja-JP" altLang="en-US" sz="1200" b="1" dirty="0">
                <a:latin typeface="+mn-ea"/>
              </a:rPr>
              <a:t>つの兆候と症状</a:t>
            </a:r>
            <a:endParaRPr lang="en-US" altLang="ja-JP" sz="1200" b="1" dirty="0">
              <a:latin typeface="+mn-ea"/>
            </a:endParaRPr>
          </a:p>
        </p:txBody>
      </p:sp>
      <p:sp>
        <p:nvSpPr>
          <p:cNvPr id="7" name="テキスト ボックス 6">
            <a:extLst>
              <a:ext uri="{FF2B5EF4-FFF2-40B4-BE49-F238E27FC236}">
                <a16:creationId xmlns:a16="http://schemas.microsoft.com/office/drawing/2014/main" id="{B405A241-13D4-71FE-6DCC-AD1115CC18EB}"/>
              </a:ext>
            </a:extLst>
          </p:cNvPr>
          <p:cNvSpPr txBox="1"/>
          <p:nvPr/>
        </p:nvSpPr>
        <p:spPr>
          <a:xfrm>
            <a:off x="400707" y="7128482"/>
            <a:ext cx="3429000" cy="276999"/>
          </a:xfrm>
          <a:prstGeom prst="rect">
            <a:avLst/>
          </a:prstGeom>
          <a:noFill/>
        </p:spPr>
        <p:txBody>
          <a:bodyPr wrap="square">
            <a:spAutoFit/>
          </a:bodyPr>
          <a:lstStyle/>
          <a:p>
            <a:pPr defTabSz="843952">
              <a:defRPr/>
            </a:pPr>
            <a:r>
              <a:rPr lang="en-US" altLang="ja-JP" sz="1200" b="1" dirty="0">
                <a:latin typeface="+mn-ea"/>
              </a:rPr>
              <a:t>1-0-</a:t>
            </a:r>
            <a:r>
              <a:rPr lang="ja-JP" altLang="en-US" sz="1200" b="1" dirty="0">
                <a:latin typeface="+mn-ea"/>
              </a:rPr>
              <a:t>② 難聴の程度について知る</a:t>
            </a:r>
            <a:endParaRPr lang="en-US" altLang="ja-JP" sz="1200" b="1" dirty="0">
              <a:latin typeface="+mn-ea"/>
            </a:endParaRPr>
          </a:p>
        </p:txBody>
      </p:sp>
      <p:sp>
        <p:nvSpPr>
          <p:cNvPr id="13" name="テキスト ボックス 12">
            <a:extLst>
              <a:ext uri="{FF2B5EF4-FFF2-40B4-BE49-F238E27FC236}">
                <a16:creationId xmlns:a16="http://schemas.microsoft.com/office/drawing/2014/main" id="{84C0EA58-4965-4C1C-58B4-2BA8355DCA1A}"/>
              </a:ext>
            </a:extLst>
          </p:cNvPr>
          <p:cNvSpPr txBox="1"/>
          <p:nvPr/>
        </p:nvSpPr>
        <p:spPr>
          <a:xfrm>
            <a:off x="358606" y="12916346"/>
            <a:ext cx="1993202" cy="276999"/>
          </a:xfrm>
          <a:prstGeom prst="rect">
            <a:avLst/>
          </a:prstGeom>
          <a:noFill/>
        </p:spPr>
        <p:txBody>
          <a:bodyPr wrap="square">
            <a:spAutoFit/>
          </a:bodyPr>
          <a:lstStyle/>
          <a:p>
            <a:pPr defTabSz="843952">
              <a:defRPr/>
            </a:pPr>
            <a:r>
              <a:rPr lang="ja-JP" altLang="en-US" sz="1200" b="1" dirty="0">
                <a:solidFill>
                  <a:schemeClr val="accent5">
                    <a:lumMod val="75000"/>
                  </a:schemeClr>
                </a:solidFill>
                <a:latin typeface="+mn-ea"/>
              </a:rPr>
              <a:t> 難聴への対処</a:t>
            </a:r>
            <a:endParaRPr lang="ja-JP" altLang="en-US" sz="1200" b="1" dirty="0">
              <a:solidFill>
                <a:schemeClr val="accent5">
                  <a:lumMod val="75000"/>
                </a:schemeClr>
              </a:solidFill>
            </a:endParaRPr>
          </a:p>
        </p:txBody>
      </p:sp>
      <p:pic>
        <p:nvPicPr>
          <p:cNvPr id="1026" name="Picture 2" descr="画像はグループで話している人々を示しています">
            <a:extLst>
              <a:ext uri="{FF2B5EF4-FFF2-40B4-BE49-F238E27FC236}">
                <a16:creationId xmlns:a16="http://schemas.microsoft.com/office/drawing/2014/main" id="{20A15C10-9CCD-8E23-1CCB-D33817A864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6568" y="4775102"/>
            <a:ext cx="887730" cy="88773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画像は携帯電話を見ている男性を示しています">
            <a:extLst>
              <a:ext uri="{FF2B5EF4-FFF2-40B4-BE49-F238E27FC236}">
                <a16:creationId xmlns:a16="http://schemas.microsoft.com/office/drawing/2014/main" id="{52C46A1D-FD69-9CEF-F4DE-9B2109233C8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93628" y="4747729"/>
            <a:ext cx="916114" cy="916114"/>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画像は女性が耳で手を握っていることを示しています">
            <a:extLst>
              <a:ext uri="{FF2B5EF4-FFF2-40B4-BE49-F238E27FC236}">
                <a16:creationId xmlns:a16="http://schemas.microsoft.com/office/drawing/2014/main" id="{4BD05C08-10A8-5877-ACAD-A4BDF893231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53425" y="4730788"/>
            <a:ext cx="1010155" cy="101015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画像は音を見つけようと奮闘している女性を示している">
            <a:extLst>
              <a:ext uri="{FF2B5EF4-FFF2-40B4-BE49-F238E27FC236}">
                <a16:creationId xmlns:a16="http://schemas.microsoft.com/office/drawing/2014/main" id="{DD11E47D-3BD8-F286-133E-DF8A2BF5EE0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0764" y="5740942"/>
            <a:ext cx="954786" cy="954786"/>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画像は耳鳴りに苦しむ女性を示しています">
            <a:extLst>
              <a:ext uri="{FF2B5EF4-FFF2-40B4-BE49-F238E27FC236}">
                <a16:creationId xmlns:a16="http://schemas.microsoft.com/office/drawing/2014/main" id="{A9AC2262-B865-697C-B612-9595650E583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84600" y="5740942"/>
            <a:ext cx="954786" cy="954786"/>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画像はテレビを見ているカップルを示しています">
            <a:extLst>
              <a:ext uri="{FF2B5EF4-FFF2-40B4-BE49-F238E27FC236}">
                <a16:creationId xmlns:a16="http://schemas.microsoft.com/office/drawing/2014/main" id="{94C2D942-46C9-BF4D-201E-DCC3C8D9FBC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35796" y="5799966"/>
            <a:ext cx="954786" cy="954786"/>
          </a:xfrm>
          <a:prstGeom prst="rect">
            <a:avLst/>
          </a:prstGeom>
          <a:noFill/>
          <a:extLst>
            <a:ext uri="{909E8E84-426E-40DD-AFC4-6F175D3DCCD1}">
              <a14:hiddenFill xmlns:a14="http://schemas.microsoft.com/office/drawing/2010/main">
                <a:solidFill>
                  <a:srgbClr val="FFFFFF"/>
                </a:solidFill>
              </a14:hiddenFill>
            </a:ext>
          </a:extLst>
        </p:spPr>
      </p:pic>
      <p:sp>
        <p:nvSpPr>
          <p:cNvPr id="15" name="テキスト ボックス 14">
            <a:extLst>
              <a:ext uri="{FF2B5EF4-FFF2-40B4-BE49-F238E27FC236}">
                <a16:creationId xmlns:a16="http://schemas.microsoft.com/office/drawing/2014/main" id="{3D9A44BF-F3A6-5570-935C-1080A2A373A5}"/>
              </a:ext>
            </a:extLst>
          </p:cNvPr>
          <p:cNvSpPr txBox="1"/>
          <p:nvPr/>
        </p:nvSpPr>
        <p:spPr>
          <a:xfrm>
            <a:off x="1291626" y="4745184"/>
            <a:ext cx="1095906" cy="338554"/>
          </a:xfrm>
          <a:prstGeom prst="rect">
            <a:avLst/>
          </a:prstGeom>
          <a:noFill/>
        </p:spPr>
        <p:txBody>
          <a:bodyPr wrap="square">
            <a:spAutoFit/>
          </a:bodyPr>
          <a:lstStyle/>
          <a:p>
            <a:r>
              <a:rPr lang="en-US" altLang="ja-JP" sz="800" b="1" dirty="0">
                <a:solidFill>
                  <a:srgbClr val="49443D"/>
                </a:solidFill>
                <a:latin typeface="Proxima Nova"/>
              </a:rPr>
              <a:t>1. </a:t>
            </a:r>
            <a:r>
              <a:rPr lang="ja-JP" altLang="en-US" sz="800" b="1" dirty="0">
                <a:solidFill>
                  <a:srgbClr val="49443D"/>
                </a:solidFill>
                <a:latin typeface="Proxima Nova"/>
              </a:rPr>
              <a:t>会話についていくのが難しい</a:t>
            </a:r>
            <a:endParaRPr lang="ja-JP" altLang="en-US" sz="800" dirty="0"/>
          </a:p>
        </p:txBody>
      </p:sp>
      <p:sp>
        <p:nvSpPr>
          <p:cNvPr id="17" name="テキスト ボックス 16">
            <a:extLst>
              <a:ext uri="{FF2B5EF4-FFF2-40B4-BE49-F238E27FC236}">
                <a16:creationId xmlns:a16="http://schemas.microsoft.com/office/drawing/2014/main" id="{33C6A787-B37D-2C31-7713-52539338678C}"/>
              </a:ext>
            </a:extLst>
          </p:cNvPr>
          <p:cNvSpPr txBox="1"/>
          <p:nvPr/>
        </p:nvSpPr>
        <p:spPr>
          <a:xfrm>
            <a:off x="3227964" y="4745184"/>
            <a:ext cx="1083449" cy="338554"/>
          </a:xfrm>
          <a:prstGeom prst="rect">
            <a:avLst/>
          </a:prstGeom>
          <a:noFill/>
        </p:spPr>
        <p:txBody>
          <a:bodyPr wrap="square">
            <a:spAutoFit/>
          </a:bodyPr>
          <a:lstStyle/>
          <a:p>
            <a:r>
              <a:rPr lang="ja-JP" altLang="en-US" sz="800" b="1" dirty="0"/>
              <a:t>2. 電話での会話が不明瞭</a:t>
            </a:r>
          </a:p>
        </p:txBody>
      </p:sp>
      <p:sp>
        <p:nvSpPr>
          <p:cNvPr id="19" name="テキスト ボックス 18">
            <a:extLst>
              <a:ext uri="{FF2B5EF4-FFF2-40B4-BE49-F238E27FC236}">
                <a16:creationId xmlns:a16="http://schemas.microsoft.com/office/drawing/2014/main" id="{63560E73-AAEE-AC4A-6AD6-9B9BAC7783E8}"/>
              </a:ext>
            </a:extLst>
          </p:cNvPr>
          <p:cNvSpPr txBox="1"/>
          <p:nvPr/>
        </p:nvSpPr>
        <p:spPr>
          <a:xfrm>
            <a:off x="5100974" y="4715779"/>
            <a:ext cx="1278636" cy="338554"/>
          </a:xfrm>
          <a:prstGeom prst="rect">
            <a:avLst/>
          </a:prstGeom>
          <a:noFill/>
        </p:spPr>
        <p:txBody>
          <a:bodyPr wrap="square">
            <a:spAutoFit/>
          </a:bodyPr>
          <a:lstStyle/>
          <a:p>
            <a:r>
              <a:rPr lang="ja-JP" altLang="en-US" sz="800" b="1" dirty="0"/>
              <a:t>3. 人々がぶつぶつ言っているように見える</a:t>
            </a:r>
          </a:p>
        </p:txBody>
      </p:sp>
      <p:sp>
        <p:nvSpPr>
          <p:cNvPr id="21" name="テキスト ボックス 20">
            <a:extLst>
              <a:ext uri="{FF2B5EF4-FFF2-40B4-BE49-F238E27FC236}">
                <a16:creationId xmlns:a16="http://schemas.microsoft.com/office/drawing/2014/main" id="{D6613C68-FF5C-F9B4-1615-218338BAE5FC}"/>
              </a:ext>
            </a:extLst>
          </p:cNvPr>
          <p:cNvSpPr txBox="1"/>
          <p:nvPr/>
        </p:nvSpPr>
        <p:spPr>
          <a:xfrm>
            <a:off x="1302879" y="5766653"/>
            <a:ext cx="1084653" cy="338554"/>
          </a:xfrm>
          <a:prstGeom prst="rect">
            <a:avLst/>
          </a:prstGeom>
          <a:noFill/>
        </p:spPr>
        <p:txBody>
          <a:bodyPr wrap="square">
            <a:spAutoFit/>
          </a:bodyPr>
          <a:lstStyle/>
          <a:p>
            <a:r>
              <a:rPr lang="en-US" altLang="ja-JP" sz="800" b="1" dirty="0">
                <a:solidFill>
                  <a:srgbClr val="FF0000"/>
                </a:solidFill>
                <a:latin typeface="Proxima Nova"/>
              </a:rPr>
              <a:t>4.</a:t>
            </a:r>
            <a:r>
              <a:rPr lang="ja-JP" altLang="en-US" sz="800" b="1" dirty="0">
                <a:solidFill>
                  <a:srgbClr val="FF0000"/>
                </a:solidFill>
                <a:latin typeface="Proxima Nova"/>
              </a:rPr>
              <a:t>音のする方向が分からない</a:t>
            </a:r>
            <a:endParaRPr lang="ja-JP" altLang="en-US" sz="800" dirty="0">
              <a:solidFill>
                <a:srgbClr val="FF0000"/>
              </a:solidFill>
            </a:endParaRPr>
          </a:p>
        </p:txBody>
      </p:sp>
      <p:sp>
        <p:nvSpPr>
          <p:cNvPr id="23" name="テキスト ボックス 22">
            <a:extLst>
              <a:ext uri="{FF2B5EF4-FFF2-40B4-BE49-F238E27FC236}">
                <a16:creationId xmlns:a16="http://schemas.microsoft.com/office/drawing/2014/main" id="{D2EB70A8-F1E0-6EFC-37C6-25D82C024263}"/>
              </a:ext>
            </a:extLst>
          </p:cNvPr>
          <p:cNvSpPr txBox="1"/>
          <p:nvPr/>
        </p:nvSpPr>
        <p:spPr>
          <a:xfrm>
            <a:off x="3239629" y="5770589"/>
            <a:ext cx="998220" cy="215444"/>
          </a:xfrm>
          <a:prstGeom prst="rect">
            <a:avLst/>
          </a:prstGeom>
          <a:noFill/>
        </p:spPr>
        <p:txBody>
          <a:bodyPr wrap="square">
            <a:spAutoFit/>
          </a:bodyPr>
          <a:lstStyle/>
          <a:p>
            <a:r>
              <a:rPr lang="en-US" altLang="ja-JP" sz="800" b="1" dirty="0">
                <a:solidFill>
                  <a:srgbClr val="49443D"/>
                </a:solidFill>
                <a:latin typeface="Proxima Nova"/>
              </a:rPr>
              <a:t>5. </a:t>
            </a:r>
            <a:r>
              <a:rPr lang="ja-JP" altLang="en-US" sz="800" b="1" dirty="0">
                <a:solidFill>
                  <a:srgbClr val="49443D"/>
                </a:solidFill>
                <a:latin typeface="Proxima Nova"/>
              </a:rPr>
              <a:t>耳鳴りがする</a:t>
            </a:r>
            <a:endParaRPr lang="ja-JP" altLang="en-US" sz="800" dirty="0"/>
          </a:p>
        </p:txBody>
      </p:sp>
      <p:sp>
        <p:nvSpPr>
          <p:cNvPr id="25" name="テキスト ボックス 24">
            <a:extLst>
              <a:ext uri="{FF2B5EF4-FFF2-40B4-BE49-F238E27FC236}">
                <a16:creationId xmlns:a16="http://schemas.microsoft.com/office/drawing/2014/main" id="{4FD17D12-651E-93B3-22CE-BA694E9DD8D0}"/>
              </a:ext>
            </a:extLst>
          </p:cNvPr>
          <p:cNvSpPr txBox="1"/>
          <p:nvPr/>
        </p:nvSpPr>
        <p:spPr>
          <a:xfrm>
            <a:off x="5178052" y="5751972"/>
            <a:ext cx="1032379" cy="338554"/>
          </a:xfrm>
          <a:prstGeom prst="rect">
            <a:avLst/>
          </a:prstGeom>
          <a:noFill/>
        </p:spPr>
        <p:txBody>
          <a:bodyPr wrap="square">
            <a:spAutoFit/>
          </a:bodyPr>
          <a:lstStyle/>
          <a:p>
            <a:r>
              <a:rPr lang="en-US" altLang="ja-JP" sz="800" b="1" dirty="0">
                <a:solidFill>
                  <a:srgbClr val="49443D"/>
                </a:solidFill>
                <a:latin typeface="Proxima Nova"/>
              </a:rPr>
              <a:t>6. </a:t>
            </a:r>
            <a:r>
              <a:rPr lang="ja-JP" altLang="en-US" sz="800" b="1" dirty="0">
                <a:solidFill>
                  <a:srgbClr val="49443D"/>
                </a:solidFill>
                <a:latin typeface="Proxima Nova"/>
              </a:rPr>
              <a:t>テレビの音量を上げすぎる</a:t>
            </a:r>
            <a:endParaRPr lang="ja-JP" altLang="en-US" sz="800" dirty="0"/>
          </a:p>
        </p:txBody>
      </p:sp>
      <p:sp>
        <p:nvSpPr>
          <p:cNvPr id="26" name="テキスト ボックス 25">
            <a:extLst>
              <a:ext uri="{FF2B5EF4-FFF2-40B4-BE49-F238E27FC236}">
                <a16:creationId xmlns:a16="http://schemas.microsoft.com/office/drawing/2014/main" id="{7896889C-6EED-A9BF-8E5B-08B46ABE468B}"/>
              </a:ext>
            </a:extLst>
          </p:cNvPr>
          <p:cNvSpPr txBox="1"/>
          <p:nvPr/>
        </p:nvSpPr>
        <p:spPr>
          <a:xfrm>
            <a:off x="1272357" y="5049930"/>
            <a:ext cx="1147757" cy="584775"/>
          </a:xfrm>
          <a:prstGeom prst="rect">
            <a:avLst/>
          </a:prstGeom>
          <a:noFill/>
        </p:spPr>
        <p:txBody>
          <a:bodyPr wrap="square" rtlCol="0">
            <a:spAutoFit/>
          </a:bodyPr>
          <a:lstStyle/>
          <a:p>
            <a:r>
              <a:rPr lang="en-US" altLang="ja-JP" sz="800" dirty="0">
                <a:solidFill>
                  <a:srgbClr val="49443D"/>
                </a:solidFill>
                <a:latin typeface="Proxima Nova"/>
              </a:rPr>
              <a:t>2 </a:t>
            </a:r>
            <a:r>
              <a:rPr lang="ja-JP" altLang="en-US" sz="800" dirty="0">
                <a:solidFill>
                  <a:srgbClr val="49443D"/>
                </a:solidFill>
                <a:latin typeface="Proxima Nova"/>
              </a:rPr>
              <a:t>人以上の会話、または周囲に騒音がある状況での会話についていけない。</a:t>
            </a:r>
            <a:endParaRPr kumimoji="1" lang="ja-JP" altLang="en-US" sz="800" dirty="0"/>
          </a:p>
        </p:txBody>
      </p:sp>
      <p:sp>
        <p:nvSpPr>
          <p:cNvPr id="27" name="テキスト ボックス 26">
            <a:extLst>
              <a:ext uri="{FF2B5EF4-FFF2-40B4-BE49-F238E27FC236}">
                <a16:creationId xmlns:a16="http://schemas.microsoft.com/office/drawing/2014/main" id="{AE3644F4-26F8-F20C-36B3-2390B070A5AE}"/>
              </a:ext>
            </a:extLst>
          </p:cNvPr>
          <p:cNvSpPr txBox="1"/>
          <p:nvPr/>
        </p:nvSpPr>
        <p:spPr>
          <a:xfrm>
            <a:off x="1302879" y="6044744"/>
            <a:ext cx="1147757" cy="461665"/>
          </a:xfrm>
          <a:prstGeom prst="rect">
            <a:avLst/>
          </a:prstGeom>
          <a:noFill/>
        </p:spPr>
        <p:txBody>
          <a:bodyPr wrap="square" rtlCol="0">
            <a:spAutoFit/>
          </a:bodyPr>
          <a:lstStyle/>
          <a:p>
            <a:r>
              <a:rPr lang="ja-JP" altLang="en-US" sz="800" dirty="0">
                <a:solidFill>
                  <a:srgbClr val="49443D"/>
                </a:solidFill>
                <a:latin typeface="Proxima Nova"/>
              </a:rPr>
              <a:t>音がどの方向から届いているかを特定するのが難しい。</a:t>
            </a:r>
            <a:endParaRPr kumimoji="1" lang="ja-JP" altLang="en-US" sz="800" dirty="0"/>
          </a:p>
        </p:txBody>
      </p:sp>
      <p:sp>
        <p:nvSpPr>
          <p:cNvPr id="28" name="テキスト ボックス 27">
            <a:extLst>
              <a:ext uri="{FF2B5EF4-FFF2-40B4-BE49-F238E27FC236}">
                <a16:creationId xmlns:a16="http://schemas.microsoft.com/office/drawing/2014/main" id="{DD7CA705-3946-75BF-4330-9078E0B93EAA}"/>
              </a:ext>
            </a:extLst>
          </p:cNvPr>
          <p:cNvSpPr txBox="1"/>
          <p:nvPr/>
        </p:nvSpPr>
        <p:spPr>
          <a:xfrm>
            <a:off x="3243660" y="5007109"/>
            <a:ext cx="1147757" cy="584775"/>
          </a:xfrm>
          <a:prstGeom prst="rect">
            <a:avLst/>
          </a:prstGeom>
          <a:noFill/>
        </p:spPr>
        <p:txBody>
          <a:bodyPr wrap="square" rtlCol="0">
            <a:spAutoFit/>
          </a:bodyPr>
          <a:lstStyle/>
          <a:p>
            <a:r>
              <a:rPr lang="ja-JP" altLang="en-US" sz="800" dirty="0">
                <a:solidFill>
                  <a:srgbClr val="49443D"/>
                </a:solidFill>
                <a:latin typeface="Proxima Nova"/>
              </a:rPr>
              <a:t>静かな環境でも、騒がしい環境でも、電話の会話についていくのが難しい。</a:t>
            </a:r>
          </a:p>
        </p:txBody>
      </p:sp>
      <p:sp>
        <p:nvSpPr>
          <p:cNvPr id="29" name="テキスト ボックス 28">
            <a:extLst>
              <a:ext uri="{FF2B5EF4-FFF2-40B4-BE49-F238E27FC236}">
                <a16:creationId xmlns:a16="http://schemas.microsoft.com/office/drawing/2014/main" id="{3C91EB5A-C184-1B78-9EEA-9F92157B0DEA}"/>
              </a:ext>
            </a:extLst>
          </p:cNvPr>
          <p:cNvSpPr txBox="1"/>
          <p:nvPr/>
        </p:nvSpPr>
        <p:spPr>
          <a:xfrm>
            <a:off x="3283230" y="5991562"/>
            <a:ext cx="1147757" cy="584775"/>
          </a:xfrm>
          <a:prstGeom prst="rect">
            <a:avLst/>
          </a:prstGeom>
          <a:noFill/>
        </p:spPr>
        <p:txBody>
          <a:bodyPr wrap="square" rtlCol="0">
            <a:spAutoFit/>
          </a:bodyPr>
          <a:lstStyle/>
          <a:p>
            <a:r>
              <a:rPr lang="ja-JP" altLang="en-US" sz="800" dirty="0">
                <a:solidFill>
                  <a:srgbClr val="49443D"/>
                </a:solidFill>
                <a:latin typeface="Proxima Nova"/>
              </a:rPr>
              <a:t>耳の中で呼び出しベルのような音、ブザーのような音が聞こえる。</a:t>
            </a:r>
            <a:endParaRPr kumimoji="1" lang="ja-JP" altLang="en-US" sz="800" dirty="0"/>
          </a:p>
        </p:txBody>
      </p:sp>
      <p:sp>
        <p:nvSpPr>
          <p:cNvPr id="30" name="テキスト ボックス 29">
            <a:extLst>
              <a:ext uri="{FF2B5EF4-FFF2-40B4-BE49-F238E27FC236}">
                <a16:creationId xmlns:a16="http://schemas.microsoft.com/office/drawing/2014/main" id="{09BB5B1C-BD9F-6F1E-0324-D8534FAFEB73}"/>
              </a:ext>
            </a:extLst>
          </p:cNvPr>
          <p:cNvSpPr txBox="1"/>
          <p:nvPr/>
        </p:nvSpPr>
        <p:spPr>
          <a:xfrm>
            <a:off x="5213722" y="4959648"/>
            <a:ext cx="1147757" cy="707886"/>
          </a:xfrm>
          <a:prstGeom prst="rect">
            <a:avLst/>
          </a:prstGeom>
          <a:noFill/>
        </p:spPr>
        <p:txBody>
          <a:bodyPr wrap="square" rtlCol="0">
            <a:spAutoFit/>
          </a:bodyPr>
          <a:lstStyle/>
          <a:p>
            <a:r>
              <a:rPr lang="ja-JP" altLang="en-US" sz="800" dirty="0">
                <a:solidFill>
                  <a:srgbClr val="49443D"/>
                </a:solidFill>
                <a:latin typeface="Proxima Nova"/>
              </a:rPr>
              <a:t>話をしている相手がぶつぶつ言っているように聞こえ、同じ言葉を繰り返してもらうことが多い。</a:t>
            </a:r>
            <a:endParaRPr kumimoji="1" lang="ja-JP" altLang="en-US" sz="800" dirty="0"/>
          </a:p>
        </p:txBody>
      </p:sp>
      <p:sp>
        <p:nvSpPr>
          <p:cNvPr id="31" name="テキスト ボックス 30">
            <a:extLst>
              <a:ext uri="{FF2B5EF4-FFF2-40B4-BE49-F238E27FC236}">
                <a16:creationId xmlns:a16="http://schemas.microsoft.com/office/drawing/2014/main" id="{C2943D83-0B1B-882C-65AA-70AEAE300A10}"/>
              </a:ext>
            </a:extLst>
          </p:cNvPr>
          <p:cNvSpPr txBox="1"/>
          <p:nvPr/>
        </p:nvSpPr>
        <p:spPr>
          <a:xfrm>
            <a:off x="5263580" y="6044744"/>
            <a:ext cx="1147757" cy="584775"/>
          </a:xfrm>
          <a:prstGeom prst="rect">
            <a:avLst/>
          </a:prstGeom>
          <a:noFill/>
        </p:spPr>
        <p:txBody>
          <a:bodyPr wrap="square" rtlCol="0">
            <a:spAutoFit/>
          </a:bodyPr>
          <a:lstStyle/>
          <a:p>
            <a:r>
              <a:rPr lang="ja-JP" altLang="en-US" sz="800" dirty="0">
                <a:solidFill>
                  <a:srgbClr val="FF0000"/>
                </a:solidFill>
                <a:latin typeface="Proxima Nova"/>
              </a:rPr>
              <a:t>テレビやラジオの音量が大きいと周囲の人に指摘されることがありませんか？</a:t>
            </a:r>
            <a:endParaRPr kumimoji="1" lang="ja-JP" altLang="en-US" sz="800" dirty="0">
              <a:solidFill>
                <a:srgbClr val="FF0000"/>
              </a:solidFill>
            </a:endParaRPr>
          </a:p>
        </p:txBody>
      </p:sp>
      <p:sp>
        <p:nvSpPr>
          <p:cNvPr id="32" name="テキスト ボックス 31">
            <a:extLst>
              <a:ext uri="{FF2B5EF4-FFF2-40B4-BE49-F238E27FC236}">
                <a16:creationId xmlns:a16="http://schemas.microsoft.com/office/drawing/2014/main" id="{5BA48D33-5731-067F-C643-96E3C889C557}"/>
              </a:ext>
            </a:extLst>
          </p:cNvPr>
          <p:cNvSpPr txBox="1"/>
          <p:nvPr/>
        </p:nvSpPr>
        <p:spPr>
          <a:xfrm>
            <a:off x="411126" y="4385780"/>
            <a:ext cx="5809246" cy="338554"/>
          </a:xfrm>
          <a:prstGeom prst="rect">
            <a:avLst/>
          </a:prstGeom>
          <a:noFill/>
        </p:spPr>
        <p:txBody>
          <a:bodyPr wrap="square" rtlCol="0">
            <a:spAutoFit/>
          </a:bodyPr>
          <a:lstStyle/>
          <a:p>
            <a:r>
              <a:rPr kumimoji="1" lang="ja-JP" altLang="en-US" sz="800" dirty="0"/>
              <a:t>難聴の症状は、難聴の種類、程度、原因によって異なります。 以下の症状のいずれかに気づいた場合は、 </a:t>
            </a:r>
            <a:r>
              <a:rPr kumimoji="1" lang="ja-JP" altLang="en-US" sz="800" dirty="0">
                <a:solidFill>
                  <a:srgbClr val="FF0000"/>
                </a:solidFill>
              </a:rPr>
              <a:t>かかりつけの耳鼻科医の診療を受けることをおすすめします。あるいは</a:t>
            </a:r>
            <a:r>
              <a:rPr kumimoji="1" lang="ja-JP" altLang="en-US" sz="800" dirty="0"/>
              <a:t>お近くの新日本補聴器グループの販売店</a:t>
            </a:r>
            <a:r>
              <a:rPr kumimoji="1" lang="ja-JP" altLang="en-US" sz="800" dirty="0">
                <a:solidFill>
                  <a:srgbClr val="FF0000"/>
                </a:solidFill>
              </a:rPr>
              <a:t>にご相談ください</a:t>
            </a:r>
            <a:r>
              <a:rPr kumimoji="1" lang="ja-JP" altLang="en-US" sz="800" dirty="0"/>
              <a:t>。</a:t>
            </a:r>
          </a:p>
        </p:txBody>
      </p:sp>
      <p:sp>
        <p:nvSpPr>
          <p:cNvPr id="34" name="テキスト ボックス 33">
            <a:extLst>
              <a:ext uri="{FF2B5EF4-FFF2-40B4-BE49-F238E27FC236}">
                <a16:creationId xmlns:a16="http://schemas.microsoft.com/office/drawing/2014/main" id="{E9DB105B-8404-BF5A-EC59-1AE34CE76E77}"/>
              </a:ext>
            </a:extLst>
          </p:cNvPr>
          <p:cNvSpPr txBox="1"/>
          <p:nvPr/>
        </p:nvSpPr>
        <p:spPr>
          <a:xfrm>
            <a:off x="400707" y="7345526"/>
            <a:ext cx="5911584" cy="338554"/>
          </a:xfrm>
          <a:prstGeom prst="rect">
            <a:avLst/>
          </a:prstGeom>
          <a:noFill/>
        </p:spPr>
        <p:txBody>
          <a:bodyPr wrap="square">
            <a:spAutoFit/>
          </a:bodyPr>
          <a:lstStyle/>
          <a:p>
            <a:r>
              <a:rPr lang="ja-JP" altLang="en-US" sz="800" dirty="0"/>
              <a:t>聴こえの程度は、難聴の重症度を指し、一般に、軽度・中等度・重度のいずれかに分類されます</a:t>
            </a:r>
            <a:r>
              <a:rPr lang="ja-JP" altLang="en-US" sz="800" dirty="0">
                <a:solidFill>
                  <a:srgbClr val="FF0000"/>
                </a:solidFill>
              </a:rPr>
              <a:t>（日本聴覚医学会の区分による） </a:t>
            </a:r>
            <a:r>
              <a:rPr lang="ja-JP" altLang="en-US" sz="800" dirty="0"/>
              <a:t>。難聴は、音が聞こえるためにどのくらいの大きさが必要かを表すデシベル (dB) で測定できます。</a:t>
            </a:r>
          </a:p>
        </p:txBody>
      </p:sp>
      <p:pic>
        <p:nvPicPr>
          <p:cNvPr id="36" name="図 35">
            <a:extLst>
              <a:ext uri="{FF2B5EF4-FFF2-40B4-BE49-F238E27FC236}">
                <a16:creationId xmlns:a16="http://schemas.microsoft.com/office/drawing/2014/main" id="{D7AA2B7D-0890-4DC1-FD19-73C3E547CEA9}"/>
              </a:ext>
            </a:extLst>
          </p:cNvPr>
          <p:cNvPicPr>
            <a:picLocks noChangeAspect="1"/>
          </p:cNvPicPr>
          <p:nvPr/>
        </p:nvPicPr>
        <p:blipFill rotWithShape="1">
          <a:blip r:embed="rId9">
            <a:extLst>
              <a:ext uri="{28A0092B-C50C-407E-A947-70E740481C1C}">
                <a14:useLocalDpi xmlns:a14="http://schemas.microsoft.com/office/drawing/2010/main" val="0"/>
              </a:ext>
            </a:extLst>
          </a:blip>
          <a:srcRect b="62742"/>
          <a:stretch/>
        </p:blipFill>
        <p:spPr>
          <a:xfrm>
            <a:off x="453313" y="7623281"/>
            <a:ext cx="5769930" cy="584775"/>
          </a:xfrm>
          <a:prstGeom prst="rect">
            <a:avLst/>
          </a:prstGeom>
          <a:ln>
            <a:noFill/>
          </a:ln>
        </p:spPr>
      </p:pic>
      <p:sp>
        <p:nvSpPr>
          <p:cNvPr id="40" name="テキスト ボックス 39">
            <a:extLst>
              <a:ext uri="{FF2B5EF4-FFF2-40B4-BE49-F238E27FC236}">
                <a16:creationId xmlns:a16="http://schemas.microsoft.com/office/drawing/2014/main" id="{E1142659-A112-29BA-965D-06901271C59C}"/>
              </a:ext>
            </a:extLst>
          </p:cNvPr>
          <p:cNvSpPr txBox="1"/>
          <p:nvPr/>
        </p:nvSpPr>
        <p:spPr>
          <a:xfrm>
            <a:off x="370288" y="9285932"/>
            <a:ext cx="1993202" cy="276999"/>
          </a:xfrm>
          <a:prstGeom prst="rect">
            <a:avLst/>
          </a:prstGeom>
          <a:noFill/>
        </p:spPr>
        <p:txBody>
          <a:bodyPr wrap="square">
            <a:spAutoFit/>
          </a:bodyPr>
          <a:lstStyle/>
          <a:p>
            <a:pPr defTabSz="843952">
              <a:defRPr/>
            </a:pPr>
            <a:r>
              <a:rPr lang="en-US" altLang="ja-JP" sz="1200" b="1" dirty="0">
                <a:latin typeface="+mn-ea"/>
              </a:rPr>
              <a:t>1-0-</a:t>
            </a:r>
            <a:r>
              <a:rPr lang="ja-JP" altLang="en-US" sz="1200" b="1">
                <a:latin typeface="+mn-ea"/>
              </a:rPr>
              <a:t>③難聴の種類を知る</a:t>
            </a:r>
            <a:endParaRPr lang="en-US" altLang="ja-JP" sz="1200" b="1" dirty="0">
              <a:latin typeface="+mn-ea"/>
            </a:endParaRPr>
          </a:p>
        </p:txBody>
      </p:sp>
      <p:sp>
        <p:nvSpPr>
          <p:cNvPr id="42" name="テキスト ボックス 41">
            <a:extLst>
              <a:ext uri="{FF2B5EF4-FFF2-40B4-BE49-F238E27FC236}">
                <a16:creationId xmlns:a16="http://schemas.microsoft.com/office/drawing/2014/main" id="{570B3674-F203-C43D-B1FE-9D475B99790F}"/>
              </a:ext>
            </a:extLst>
          </p:cNvPr>
          <p:cNvSpPr txBox="1"/>
          <p:nvPr/>
        </p:nvSpPr>
        <p:spPr>
          <a:xfrm>
            <a:off x="354690" y="9494410"/>
            <a:ext cx="2176044" cy="830997"/>
          </a:xfrm>
          <a:prstGeom prst="rect">
            <a:avLst/>
          </a:prstGeom>
          <a:noFill/>
        </p:spPr>
        <p:txBody>
          <a:bodyPr wrap="square">
            <a:spAutoFit/>
          </a:bodyPr>
          <a:lstStyle/>
          <a:p>
            <a:r>
              <a:rPr lang="ja-JP" altLang="en-US" sz="800" b="1" dirty="0"/>
              <a:t>感音性難聴 </a:t>
            </a:r>
            <a:endParaRPr lang="en-US" altLang="ja-JP" sz="800" b="1" dirty="0"/>
          </a:p>
          <a:p>
            <a:r>
              <a:rPr lang="ja-JP" altLang="en-US" sz="800" dirty="0"/>
              <a:t>内耳や聴覚神経の損傷に起因します。感音難聴では、音信号の正しい伝達が妨げられます。過度な騒音、病気などがあげられますが、加齢も原因の一つです。多くの場合、このタイプの難聴は補聴器で対処できます。 </a:t>
            </a:r>
            <a:endParaRPr lang="en-US" altLang="ja-JP" sz="800" dirty="0"/>
          </a:p>
        </p:txBody>
      </p:sp>
      <p:sp>
        <p:nvSpPr>
          <p:cNvPr id="44" name="テキスト ボックス 43">
            <a:extLst>
              <a:ext uri="{FF2B5EF4-FFF2-40B4-BE49-F238E27FC236}">
                <a16:creationId xmlns:a16="http://schemas.microsoft.com/office/drawing/2014/main" id="{BEC997B3-2E16-70E9-77B5-F2FB07964D60}"/>
              </a:ext>
            </a:extLst>
          </p:cNvPr>
          <p:cNvSpPr txBox="1"/>
          <p:nvPr/>
        </p:nvSpPr>
        <p:spPr>
          <a:xfrm>
            <a:off x="2398760" y="9494410"/>
            <a:ext cx="2105008" cy="1200329"/>
          </a:xfrm>
          <a:prstGeom prst="rect">
            <a:avLst/>
          </a:prstGeom>
          <a:noFill/>
        </p:spPr>
        <p:txBody>
          <a:bodyPr wrap="square">
            <a:spAutoFit/>
          </a:bodyPr>
          <a:lstStyle/>
          <a:p>
            <a:r>
              <a:rPr lang="ja-JP" altLang="en-US" sz="800" b="1" dirty="0"/>
              <a:t>伝音</a:t>
            </a:r>
            <a:r>
              <a:rPr lang="ja-JP" altLang="en-US" sz="800" b="1" dirty="0">
                <a:solidFill>
                  <a:srgbClr val="FF0000"/>
                </a:solidFill>
              </a:rPr>
              <a:t>性</a:t>
            </a:r>
            <a:r>
              <a:rPr lang="ja-JP" altLang="en-US" sz="800" b="1" dirty="0"/>
              <a:t>難聴</a:t>
            </a:r>
            <a:endParaRPr lang="en-US" altLang="ja-JP" sz="800" b="1" dirty="0"/>
          </a:p>
          <a:p>
            <a:r>
              <a:rPr lang="ja-JP" altLang="en-US" sz="800" dirty="0"/>
              <a:t>このタイプは、</a:t>
            </a:r>
            <a:r>
              <a:rPr lang="ja-JP" altLang="en-US" sz="800" dirty="0">
                <a:solidFill>
                  <a:srgbClr val="3B3C3D"/>
                </a:solidFill>
                <a:latin typeface="Soho Gothic W01 Regular"/>
              </a:rPr>
              <a:t>音を伝える部分（外耳と内耳）に原因があり、内耳へ音を届けることが妨げられます。</a:t>
            </a:r>
            <a:r>
              <a:rPr lang="ja-JP" altLang="en-US" sz="800" dirty="0"/>
              <a:t>耳垢</a:t>
            </a:r>
            <a:r>
              <a:rPr lang="ja-JP" altLang="en-US" sz="800" dirty="0">
                <a:solidFill>
                  <a:srgbClr val="FF0000"/>
                </a:solidFill>
              </a:rPr>
              <a:t>が詰まって</a:t>
            </a:r>
            <a:r>
              <a:rPr lang="ja-JP" altLang="en-US" sz="800" dirty="0"/>
              <a:t>鼓膜に音が伝わらないなど、外耳道の何らかの障害によって引き起こされる</a:t>
            </a:r>
            <a:r>
              <a:rPr lang="ja-JP" altLang="en-US" sz="800" dirty="0">
                <a:solidFill>
                  <a:srgbClr val="FF0000"/>
                </a:solidFill>
              </a:rPr>
              <a:t>ことも</a:t>
            </a:r>
            <a:r>
              <a:rPr lang="ja-JP" altLang="en-US" sz="800" dirty="0"/>
              <a:t>あります。</a:t>
            </a:r>
            <a:r>
              <a:rPr lang="ja-JP" altLang="en-US" sz="800" dirty="0">
                <a:solidFill>
                  <a:srgbClr val="FF0000"/>
                </a:solidFill>
              </a:rPr>
              <a:t>このタイプの難聴は医療的な処置で対処します。また補聴器によって対処できる場合もあります。</a:t>
            </a:r>
            <a:endParaRPr lang="en-US" altLang="ja-JP" sz="800" dirty="0"/>
          </a:p>
        </p:txBody>
      </p:sp>
      <p:sp>
        <p:nvSpPr>
          <p:cNvPr id="46" name="テキスト ボックス 45">
            <a:extLst>
              <a:ext uri="{FF2B5EF4-FFF2-40B4-BE49-F238E27FC236}">
                <a16:creationId xmlns:a16="http://schemas.microsoft.com/office/drawing/2014/main" id="{C7EB25E5-CE72-90A6-B67B-46F70DAE9BF1}"/>
              </a:ext>
            </a:extLst>
          </p:cNvPr>
          <p:cNvSpPr txBox="1"/>
          <p:nvPr/>
        </p:nvSpPr>
        <p:spPr>
          <a:xfrm>
            <a:off x="4338760" y="9495933"/>
            <a:ext cx="2027339" cy="707886"/>
          </a:xfrm>
          <a:prstGeom prst="rect">
            <a:avLst/>
          </a:prstGeom>
          <a:noFill/>
        </p:spPr>
        <p:txBody>
          <a:bodyPr wrap="square">
            <a:spAutoFit/>
          </a:bodyPr>
          <a:lstStyle/>
          <a:p>
            <a:r>
              <a:rPr lang="ja-JP" altLang="en-US" sz="800" b="1" dirty="0"/>
              <a:t>混合性難聴 </a:t>
            </a:r>
            <a:endParaRPr lang="en-US" altLang="ja-JP" sz="800" b="1" dirty="0"/>
          </a:p>
          <a:p>
            <a:r>
              <a:rPr lang="ja-JP" altLang="en-US" sz="800" dirty="0"/>
              <a:t>混合性難聴は、感音難聴と伝音難聴の両方の側面が存在する場合です。</a:t>
            </a:r>
            <a:r>
              <a:rPr lang="ja-JP" altLang="en-US" sz="800" dirty="0">
                <a:solidFill>
                  <a:srgbClr val="3B3C3D"/>
                </a:solidFill>
                <a:latin typeface="Soho Gothic W01 Regular"/>
              </a:rPr>
              <a:t>どちらの部分の原因が大きいかにより、その症状は人によってさまざまに異なります。</a:t>
            </a:r>
            <a:endParaRPr lang="ja-JP" altLang="en-US" sz="800" dirty="0"/>
          </a:p>
        </p:txBody>
      </p:sp>
      <p:sp>
        <p:nvSpPr>
          <p:cNvPr id="47" name="テキスト ボックス 46">
            <a:extLst>
              <a:ext uri="{FF2B5EF4-FFF2-40B4-BE49-F238E27FC236}">
                <a16:creationId xmlns:a16="http://schemas.microsoft.com/office/drawing/2014/main" id="{035FCA00-CB5F-79E4-1AFC-EC9811E6B40C}"/>
              </a:ext>
            </a:extLst>
          </p:cNvPr>
          <p:cNvSpPr txBox="1"/>
          <p:nvPr/>
        </p:nvSpPr>
        <p:spPr>
          <a:xfrm>
            <a:off x="418945" y="13127356"/>
            <a:ext cx="5731978" cy="338554"/>
          </a:xfrm>
          <a:prstGeom prst="rect">
            <a:avLst/>
          </a:prstGeom>
          <a:noFill/>
        </p:spPr>
        <p:txBody>
          <a:bodyPr wrap="square" rtlCol="0">
            <a:spAutoFit/>
          </a:bodyPr>
          <a:lstStyle/>
          <a:p>
            <a:r>
              <a:rPr kumimoji="1" lang="ja-JP" altLang="en-US" sz="800" dirty="0"/>
              <a:t>難聴への対処および管理には、耳垢の除去、補聴器、手術、人工内耳、または</a:t>
            </a:r>
            <a:r>
              <a:rPr lang="ja-JP" altLang="en-US" sz="800" dirty="0">
                <a:solidFill>
                  <a:srgbClr val="000000"/>
                </a:solidFill>
                <a:latin typeface="游ゴシック" panose="020B0400000000000000" pitchFamily="50" charset="-128"/>
                <a:ea typeface="游ゴシック" panose="020B0400000000000000" pitchFamily="50" charset="-128"/>
              </a:rPr>
              <a:t>骨</a:t>
            </a:r>
            <a:r>
              <a:rPr lang="ja-JP" altLang="en-US" sz="800" dirty="0">
                <a:latin typeface="游ゴシック" panose="020B0400000000000000" pitchFamily="50" charset="-128"/>
                <a:ea typeface="游ゴシック" panose="020B0400000000000000" pitchFamily="50" charset="-128"/>
              </a:rPr>
              <a:t>導</a:t>
            </a:r>
            <a:r>
              <a:rPr lang="ja-JP" altLang="en-US" sz="800" dirty="0">
                <a:solidFill>
                  <a:srgbClr val="FF0000"/>
                </a:solidFill>
                <a:latin typeface="游ゴシック" panose="020B0400000000000000" pitchFamily="50" charset="-128"/>
                <a:ea typeface="游ゴシック" panose="020B0400000000000000" pitchFamily="50" charset="-128"/>
              </a:rPr>
              <a:t>埋め込み式</a:t>
            </a:r>
            <a:r>
              <a:rPr lang="ja-JP" altLang="en-US" sz="800" dirty="0">
                <a:solidFill>
                  <a:srgbClr val="000000"/>
                </a:solidFill>
                <a:latin typeface="游ゴシック" panose="020B0400000000000000" pitchFamily="50" charset="-128"/>
                <a:ea typeface="游ゴシック" panose="020B0400000000000000" pitchFamily="50" charset="-128"/>
              </a:rPr>
              <a:t>補聴システム</a:t>
            </a:r>
            <a:r>
              <a:rPr kumimoji="1" lang="ja-JP" altLang="en-US" sz="800" dirty="0"/>
              <a:t>等が含まれます。難聴に対する最適な解決策は、次の要素によって決まります。</a:t>
            </a:r>
          </a:p>
        </p:txBody>
      </p:sp>
      <p:sp>
        <p:nvSpPr>
          <p:cNvPr id="48" name="正方形/長方形 47">
            <a:extLst>
              <a:ext uri="{FF2B5EF4-FFF2-40B4-BE49-F238E27FC236}">
                <a16:creationId xmlns:a16="http://schemas.microsoft.com/office/drawing/2014/main" id="{66985E65-5C97-2F74-9F09-1229FF1DABBC}"/>
              </a:ext>
            </a:extLst>
          </p:cNvPr>
          <p:cNvSpPr/>
          <p:nvPr/>
        </p:nvSpPr>
        <p:spPr>
          <a:xfrm>
            <a:off x="3042971" y="13496070"/>
            <a:ext cx="3345180" cy="1105884"/>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r>
              <a:rPr lang="ja-JP" altLang="en-US" sz="800" dirty="0">
                <a:solidFill>
                  <a:srgbClr val="49443D"/>
                </a:solidFill>
                <a:latin typeface="Proxima Nova"/>
              </a:rPr>
              <a:t>　　　　　　　　　　難聴の種類　　　難聴の程度　　　　</a:t>
            </a:r>
            <a:endParaRPr lang="en-US" altLang="ja-JP" sz="800" dirty="0">
              <a:solidFill>
                <a:srgbClr val="49443D"/>
              </a:solidFill>
              <a:latin typeface="Proxima Nova"/>
            </a:endParaRPr>
          </a:p>
          <a:p>
            <a:pPr algn="l"/>
            <a:endParaRPr lang="en-US" altLang="ja-JP" sz="800" dirty="0">
              <a:solidFill>
                <a:srgbClr val="49443D"/>
              </a:solidFill>
              <a:latin typeface="Proxima Nova"/>
            </a:endParaRPr>
          </a:p>
          <a:p>
            <a:pPr algn="l"/>
            <a:r>
              <a:rPr lang="ja-JP" altLang="en-US" sz="800" dirty="0">
                <a:solidFill>
                  <a:srgbClr val="49443D"/>
                </a:solidFill>
                <a:latin typeface="Proxima Nova"/>
              </a:rPr>
              <a:t>　　　　　　　　　難聴の原因　　　ご予算　</a:t>
            </a:r>
            <a:endParaRPr lang="en-US" altLang="ja-JP" sz="800" dirty="0">
              <a:solidFill>
                <a:srgbClr val="49443D"/>
              </a:solidFill>
              <a:latin typeface="Proxima Nova"/>
            </a:endParaRPr>
          </a:p>
          <a:p>
            <a:pPr algn="l"/>
            <a:endParaRPr lang="en-US" altLang="ja-JP" sz="800" dirty="0">
              <a:solidFill>
                <a:srgbClr val="49443D"/>
              </a:solidFill>
              <a:latin typeface="Proxima Nova"/>
            </a:endParaRPr>
          </a:p>
          <a:p>
            <a:pPr algn="l"/>
            <a:r>
              <a:rPr lang="ja-JP" altLang="en-US" sz="800" dirty="0">
                <a:solidFill>
                  <a:srgbClr val="49443D"/>
                </a:solidFill>
                <a:latin typeface="Proxima Nova"/>
              </a:rPr>
              <a:t>　　　　　　　ライフスタイルや興味、化粧品の好み</a:t>
            </a:r>
            <a:endParaRPr lang="en-US" altLang="ja-JP" sz="800" dirty="0">
              <a:solidFill>
                <a:srgbClr val="49443D"/>
              </a:solidFill>
              <a:latin typeface="Proxima Nova"/>
            </a:endParaRPr>
          </a:p>
          <a:p>
            <a:pPr algn="l"/>
            <a:endParaRPr lang="en-US" altLang="ja-JP" sz="800" dirty="0">
              <a:solidFill>
                <a:srgbClr val="49443D"/>
              </a:solidFill>
              <a:latin typeface="Proxima Nova"/>
            </a:endParaRPr>
          </a:p>
          <a:p>
            <a:pPr algn="l"/>
            <a:r>
              <a:rPr lang="ja-JP" altLang="en-US" sz="800" dirty="0">
                <a:solidFill>
                  <a:srgbClr val="49443D"/>
                </a:solidFill>
                <a:latin typeface="Proxima Nova"/>
              </a:rPr>
              <a:t>　　　　　　　　仕事や家族との会話などの利用ニーズ</a:t>
            </a:r>
          </a:p>
        </p:txBody>
      </p:sp>
      <p:sp>
        <p:nvSpPr>
          <p:cNvPr id="5" name="テキスト ボックス 4">
            <a:extLst>
              <a:ext uri="{FF2B5EF4-FFF2-40B4-BE49-F238E27FC236}">
                <a16:creationId xmlns:a16="http://schemas.microsoft.com/office/drawing/2014/main" id="{9DAA1E6F-CDC0-EB34-07B7-E197CA88DA75}"/>
              </a:ext>
            </a:extLst>
          </p:cNvPr>
          <p:cNvSpPr txBox="1"/>
          <p:nvPr/>
        </p:nvSpPr>
        <p:spPr>
          <a:xfrm>
            <a:off x="532183" y="5021801"/>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8" name="テキスト ボックス 7">
            <a:extLst>
              <a:ext uri="{FF2B5EF4-FFF2-40B4-BE49-F238E27FC236}">
                <a16:creationId xmlns:a16="http://schemas.microsoft.com/office/drawing/2014/main" id="{F1B4A2CF-0B2A-6DB5-BD39-00C4F8AA61C5}"/>
              </a:ext>
            </a:extLst>
          </p:cNvPr>
          <p:cNvSpPr txBox="1"/>
          <p:nvPr/>
        </p:nvSpPr>
        <p:spPr>
          <a:xfrm>
            <a:off x="2489821" y="5034157"/>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10" name="テキスト ボックス 9">
            <a:extLst>
              <a:ext uri="{FF2B5EF4-FFF2-40B4-BE49-F238E27FC236}">
                <a16:creationId xmlns:a16="http://schemas.microsoft.com/office/drawing/2014/main" id="{DBBE2EE1-54C5-795A-7BD6-A190667A6FC7}"/>
              </a:ext>
            </a:extLst>
          </p:cNvPr>
          <p:cNvSpPr txBox="1"/>
          <p:nvPr/>
        </p:nvSpPr>
        <p:spPr>
          <a:xfrm>
            <a:off x="4403337" y="5082089"/>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11" name="テキスト ボックス 10">
            <a:extLst>
              <a:ext uri="{FF2B5EF4-FFF2-40B4-BE49-F238E27FC236}">
                <a16:creationId xmlns:a16="http://schemas.microsoft.com/office/drawing/2014/main" id="{B1637EEE-532B-DA22-B156-A81C53A2791B}"/>
              </a:ext>
            </a:extLst>
          </p:cNvPr>
          <p:cNvSpPr txBox="1"/>
          <p:nvPr/>
        </p:nvSpPr>
        <p:spPr>
          <a:xfrm>
            <a:off x="492378" y="6062523"/>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12" name="テキスト ボックス 11">
            <a:extLst>
              <a:ext uri="{FF2B5EF4-FFF2-40B4-BE49-F238E27FC236}">
                <a16:creationId xmlns:a16="http://schemas.microsoft.com/office/drawing/2014/main" id="{0EEE52E2-99DD-3EED-D23F-3F40EF5B9422}"/>
              </a:ext>
            </a:extLst>
          </p:cNvPr>
          <p:cNvSpPr txBox="1"/>
          <p:nvPr/>
        </p:nvSpPr>
        <p:spPr>
          <a:xfrm>
            <a:off x="2513358" y="6057768"/>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14" name="テキスト ボックス 13">
            <a:extLst>
              <a:ext uri="{FF2B5EF4-FFF2-40B4-BE49-F238E27FC236}">
                <a16:creationId xmlns:a16="http://schemas.microsoft.com/office/drawing/2014/main" id="{6DD00812-2417-E324-EE49-2F624B5DA91C}"/>
              </a:ext>
            </a:extLst>
          </p:cNvPr>
          <p:cNvSpPr txBox="1"/>
          <p:nvPr/>
        </p:nvSpPr>
        <p:spPr>
          <a:xfrm>
            <a:off x="4438285" y="6068526"/>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20" name="正方形/長方形 19">
            <a:extLst>
              <a:ext uri="{FF2B5EF4-FFF2-40B4-BE49-F238E27FC236}">
                <a16:creationId xmlns:a16="http://schemas.microsoft.com/office/drawing/2014/main" id="{17BC3E35-920A-3FD1-0B46-631F00F6D1E6}"/>
              </a:ext>
            </a:extLst>
          </p:cNvPr>
          <p:cNvSpPr/>
          <p:nvPr/>
        </p:nvSpPr>
        <p:spPr>
          <a:xfrm>
            <a:off x="471579" y="13480915"/>
            <a:ext cx="2457708" cy="1409499"/>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イメージ画像</a:t>
            </a:r>
          </a:p>
        </p:txBody>
      </p:sp>
      <p:sp>
        <p:nvSpPr>
          <p:cNvPr id="51" name="テキスト ボックス 50">
            <a:extLst>
              <a:ext uri="{FF2B5EF4-FFF2-40B4-BE49-F238E27FC236}">
                <a16:creationId xmlns:a16="http://schemas.microsoft.com/office/drawing/2014/main" id="{28559321-D6DD-E7D4-0635-49B91DAA0CB8}"/>
              </a:ext>
            </a:extLst>
          </p:cNvPr>
          <p:cNvSpPr txBox="1"/>
          <p:nvPr/>
        </p:nvSpPr>
        <p:spPr>
          <a:xfrm>
            <a:off x="5107516" y="8986198"/>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rPr>
              <a:t>→予約画面へ移動</a:t>
            </a:r>
          </a:p>
        </p:txBody>
      </p:sp>
      <p:sp>
        <p:nvSpPr>
          <p:cNvPr id="16" name="テキスト ボックス 15">
            <a:extLst>
              <a:ext uri="{FF2B5EF4-FFF2-40B4-BE49-F238E27FC236}">
                <a16:creationId xmlns:a16="http://schemas.microsoft.com/office/drawing/2014/main" id="{DB07CA2E-9E3E-D3F6-51AC-2A027BE216D4}"/>
              </a:ext>
            </a:extLst>
          </p:cNvPr>
          <p:cNvSpPr txBox="1"/>
          <p:nvPr/>
        </p:nvSpPr>
        <p:spPr>
          <a:xfrm>
            <a:off x="5111518" y="6684637"/>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rPr>
              <a:t>→予約画面へ移動</a:t>
            </a:r>
          </a:p>
        </p:txBody>
      </p:sp>
      <p:sp>
        <p:nvSpPr>
          <p:cNvPr id="24" name="テキスト ボックス 23">
            <a:extLst>
              <a:ext uri="{FF2B5EF4-FFF2-40B4-BE49-F238E27FC236}">
                <a16:creationId xmlns:a16="http://schemas.microsoft.com/office/drawing/2014/main" id="{E512E34E-ADE4-250E-6B92-941B64DAE7E7}"/>
              </a:ext>
            </a:extLst>
          </p:cNvPr>
          <p:cNvSpPr txBox="1"/>
          <p:nvPr/>
        </p:nvSpPr>
        <p:spPr>
          <a:xfrm>
            <a:off x="446568" y="8224863"/>
            <a:ext cx="1078523" cy="707886"/>
          </a:xfrm>
          <a:prstGeom prst="rect">
            <a:avLst/>
          </a:prstGeom>
          <a:noFill/>
        </p:spPr>
        <p:txBody>
          <a:bodyPr wrap="square" rtlCol="0">
            <a:spAutoFit/>
          </a:bodyPr>
          <a:lstStyle/>
          <a:p>
            <a:r>
              <a:rPr lang="ja-JP" altLang="en-US" sz="800" b="1" dirty="0">
                <a:solidFill>
                  <a:srgbClr val="49443D"/>
                </a:solidFill>
                <a:latin typeface="Proxima Nova"/>
              </a:rPr>
              <a:t>正常な聴力 </a:t>
            </a:r>
            <a:r>
              <a:rPr lang="en-US" altLang="ja-JP" sz="800" b="1" dirty="0">
                <a:solidFill>
                  <a:srgbClr val="49443D"/>
                </a:solidFill>
                <a:latin typeface="Proxima Nova"/>
              </a:rPr>
              <a:t>(</a:t>
            </a:r>
            <a:r>
              <a:rPr lang="en-US" altLang="ja-JP" sz="800" b="1" dirty="0">
                <a:solidFill>
                  <a:srgbClr val="FF0000"/>
                </a:solidFill>
                <a:latin typeface="Proxima Nova"/>
              </a:rPr>
              <a:t>≤24</a:t>
            </a:r>
            <a:r>
              <a:rPr lang="en-US" altLang="ja-JP" sz="800" b="1" dirty="0">
                <a:solidFill>
                  <a:srgbClr val="49443D"/>
                </a:solidFill>
                <a:latin typeface="Proxima Nova"/>
              </a:rPr>
              <a:t>dB~)</a:t>
            </a:r>
          </a:p>
          <a:p>
            <a:endParaRPr lang="en-US" altLang="ja-JP" sz="800" b="1" dirty="0">
              <a:solidFill>
                <a:srgbClr val="49443D"/>
              </a:solidFill>
              <a:latin typeface="Proxima Nova"/>
            </a:endParaRPr>
          </a:p>
          <a:p>
            <a:r>
              <a:rPr lang="ja-JP" altLang="en-US" sz="800" dirty="0">
                <a:solidFill>
                  <a:srgbClr val="49443D"/>
                </a:solidFill>
                <a:latin typeface="Proxima Nova"/>
              </a:rPr>
              <a:t>聴覚障害の自覚症状はありません。</a:t>
            </a:r>
          </a:p>
        </p:txBody>
      </p:sp>
      <p:sp>
        <p:nvSpPr>
          <p:cNvPr id="33" name="テキスト ボックス 32">
            <a:extLst>
              <a:ext uri="{FF2B5EF4-FFF2-40B4-BE49-F238E27FC236}">
                <a16:creationId xmlns:a16="http://schemas.microsoft.com/office/drawing/2014/main" id="{FEC3B184-0210-B337-8E1C-ECEDAE582CB5}"/>
              </a:ext>
            </a:extLst>
          </p:cNvPr>
          <p:cNvSpPr txBox="1"/>
          <p:nvPr/>
        </p:nvSpPr>
        <p:spPr>
          <a:xfrm>
            <a:off x="1579060" y="8200206"/>
            <a:ext cx="1215221" cy="954107"/>
          </a:xfrm>
          <a:prstGeom prst="rect">
            <a:avLst/>
          </a:prstGeom>
          <a:noFill/>
        </p:spPr>
        <p:txBody>
          <a:bodyPr wrap="square" rtlCol="0">
            <a:spAutoFit/>
          </a:bodyPr>
          <a:lstStyle/>
          <a:p>
            <a:r>
              <a:rPr lang="ja-JP" altLang="en-US" sz="800" b="1" dirty="0">
                <a:solidFill>
                  <a:srgbClr val="49443D"/>
                </a:solidFill>
                <a:latin typeface="Proxima Nova"/>
              </a:rPr>
              <a:t>軽度難聴 </a:t>
            </a:r>
            <a:r>
              <a:rPr lang="en-US" altLang="ja-JP" sz="800" b="1" dirty="0">
                <a:solidFill>
                  <a:srgbClr val="49443D"/>
                </a:solidFill>
                <a:latin typeface="Proxima Nova"/>
              </a:rPr>
              <a:t>(</a:t>
            </a:r>
            <a:r>
              <a:rPr lang="en-US" altLang="ja-JP" sz="800" b="1" dirty="0">
                <a:solidFill>
                  <a:srgbClr val="FF0000"/>
                </a:solidFill>
                <a:latin typeface="Proxima Nova"/>
              </a:rPr>
              <a:t>25</a:t>
            </a:r>
            <a:r>
              <a:rPr lang="en-US" altLang="ja-JP" sz="800" b="1" dirty="0">
                <a:solidFill>
                  <a:srgbClr val="49443D"/>
                </a:solidFill>
                <a:latin typeface="Proxima Nova"/>
              </a:rPr>
              <a:t>-</a:t>
            </a:r>
            <a:r>
              <a:rPr lang="en-US" altLang="ja-JP" sz="800" b="1" dirty="0">
                <a:solidFill>
                  <a:srgbClr val="FF0000"/>
                </a:solidFill>
                <a:latin typeface="Proxima Nova"/>
              </a:rPr>
              <a:t>39</a:t>
            </a:r>
            <a:r>
              <a:rPr lang="en-US" altLang="ja-JP" sz="800" b="1" dirty="0">
                <a:solidFill>
                  <a:srgbClr val="49443D"/>
                </a:solidFill>
                <a:latin typeface="Proxima Nova"/>
              </a:rPr>
              <a:t> dB~)</a:t>
            </a:r>
          </a:p>
          <a:p>
            <a:endParaRPr lang="en-US" altLang="ja-JP" sz="800" b="1" dirty="0">
              <a:solidFill>
                <a:srgbClr val="49443D"/>
              </a:solidFill>
              <a:latin typeface="Proxima Nova"/>
            </a:endParaRPr>
          </a:p>
          <a:p>
            <a:r>
              <a:rPr lang="ja-JP" altLang="en-US" sz="800" dirty="0">
                <a:solidFill>
                  <a:srgbClr val="49443D"/>
                </a:solidFill>
                <a:latin typeface="Proxima Nova"/>
              </a:rPr>
              <a:t>小さな話し声が、特に騒がしい環境において聞き取りにくくなります。</a:t>
            </a:r>
          </a:p>
        </p:txBody>
      </p:sp>
      <p:sp>
        <p:nvSpPr>
          <p:cNvPr id="35" name="テキスト ボックス 34">
            <a:extLst>
              <a:ext uri="{FF2B5EF4-FFF2-40B4-BE49-F238E27FC236}">
                <a16:creationId xmlns:a16="http://schemas.microsoft.com/office/drawing/2014/main" id="{F96B3BFA-7A75-2F91-4AD1-9A3403DC74EC}"/>
              </a:ext>
            </a:extLst>
          </p:cNvPr>
          <p:cNvSpPr txBox="1"/>
          <p:nvPr/>
        </p:nvSpPr>
        <p:spPr>
          <a:xfrm>
            <a:off x="2754550" y="8197623"/>
            <a:ext cx="1177474" cy="1077218"/>
          </a:xfrm>
          <a:prstGeom prst="rect">
            <a:avLst/>
          </a:prstGeom>
          <a:noFill/>
        </p:spPr>
        <p:txBody>
          <a:bodyPr wrap="square" rtlCol="0">
            <a:spAutoFit/>
          </a:bodyPr>
          <a:lstStyle/>
          <a:p>
            <a:r>
              <a:rPr lang="ja-JP" altLang="en-US" sz="800" b="1" dirty="0">
                <a:solidFill>
                  <a:srgbClr val="49443D"/>
                </a:solidFill>
                <a:latin typeface="Proxima Nova"/>
              </a:rPr>
              <a:t>中等度の難聴 </a:t>
            </a:r>
            <a:r>
              <a:rPr lang="en-US" altLang="ja-JP" sz="800" b="1" dirty="0">
                <a:solidFill>
                  <a:srgbClr val="49443D"/>
                </a:solidFill>
                <a:latin typeface="Proxima Nova"/>
              </a:rPr>
              <a:t>(</a:t>
            </a:r>
            <a:r>
              <a:rPr lang="en-US" altLang="ja-JP" sz="800" b="1" dirty="0">
                <a:solidFill>
                  <a:srgbClr val="FF0000"/>
                </a:solidFill>
                <a:latin typeface="Proxima Nova"/>
              </a:rPr>
              <a:t>40</a:t>
            </a:r>
            <a:r>
              <a:rPr lang="en-US" altLang="ja-JP" sz="800" b="1" dirty="0">
                <a:solidFill>
                  <a:srgbClr val="49443D"/>
                </a:solidFill>
                <a:latin typeface="Proxima Nova"/>
              </a:rPr>
              <a:t>-</a:t>
            </a:r>
            <a:r>
              <a:rPr lang="en-US" altLang="ja-JP" sz="800" b="1" dirty="0">
                <a:solidFill>
                  <a:srgbClr val="FF0000"/>
                </a:solidFill>
                <a:latin typeface="Proxima Nova"/>
              </a:rPr>
              <a:t>69</a:t>
            </a:r>
            <a:r>
              <a:rPr lang="en-US" altLang="ja-JP" sz="800" b="1" dirty="0">
                <a:solidFill>
                  <a:srgbClr val="49443D"/>
                </a:solidFill>
                <a:latin typeface="Proxima Nova"/>
              </a:rPr>
              <a:t> dB~)</a:t>
            </a:r>
          </a:p>
          <a:p>
            <a:endParaRPr lang="en-US" altLang="ja-JP" sz="800" b="1" dirty="0">
              <a:solidFill>
                <a:srgbClr val="49443D"/>
              </a:solidFill>
              <a:latin typeface="Proxima Nova"/>
            </a:endParaRPr>
          </a:p>
          <a:p>
            <a:r>
              <a:rPr lang="ja-JP" altLang="en-US" sz="800" dirty="0">
                <a:solidFill>
                  <a:srgbClr val="49443D"/>
                </a:solidFill>
                <a:latin typeface="Proxima Nova"/>
              </a:rPr>
              <a:t>騒がしい環境やグループでの会話中</a:t>
            </a:r>
            <a:r>
              <a:rPr lang="ja-JP" altLang="en-US" sz="800" dirty="0">
                <a:solidFill>
                  <a:srgbClr val="FF0000"/>
                </a:solidFill>
                <a:latin typeface="Proxima Nova"/>
              </a:rPr>
              <a:t>に</a:t>
            </a:r>
            <a:r>
              <a:rPr lang="ja-JP" altLang="en-US" sz="800" dirty="0">
                <a:solidFill>
                  <a:srgbClr val="49443D"/>
                </a:solidFill>
                <a:latin typeface="Proxima Nova"/>
              </a:rPr>
              <a:t>、</a:t>
            </a:r>
            <a:r>
              <a:rPr lang="ja-JP" altLang="en-US" sz="800" dirty="0">
                <a:solidFill>
                  <a:srgbClr val="FF0000"/>
                </a:solidFill>
                <a:latin typeface="Proxima Nova"/>
              </a:rPr>
              <a:t>言葉の聞き取り</a:t>
            </a:r>
            <a:r>
              <a:rPr lang="ja-JP" altLang="en-US" sz="800" dirty="0">
                <a:solidFill>
                  <a:srgbClr val="49443D"/>
                </a:solidFill>
                <a:latin typeface="Proxima Nova"/>
              </a:rPr>
              <a:t>や会話を続けることが難しくなります。</a:t>
            </a:r>
          </a:p>
        </p:txBody>
      </p:sp>
      <p:sp>
        <p:nvSpPr>
          <p:cNvPr id="37" name="テキスト ボックス 36">
            <a:extLst>
              <a:ext uri="{FF2B5EF4-FFF2-40B4-BE49-F238E27FC236}">
                <a16:creationId xmlns:a16="http://schemas.microsoft.com/office/drawing/2014/main" id="{F1830ED1-922C-EA67-613C-108E99E22E69}"/>
              </a:ext>
            </a:extLst>
          </p:cNvPr>
          <p:cNvSpPr txBox="1"/>
          <p:nvPr/>
        </p:nvSpPr>
        <p:spPr>
          <a:xfrm>
            <a:off x="3880337" y="8202840"/>
            <a:ext cx="1147757" cy="954107"/>
          </a:xfrm>
          <a:prstGeom prst="rect">
            <a:avLst/>
          </a:prstGeom>
          <a:noFill/>
        </p:spPr>
        <p:txBody>
          <a:bodyPr wrap="square" rtlCol="0">
            <a:spAutoFit/>
          </a:bodyPr>
          <a:lstStyle/>
          <a:p>
            <a:r>
              <a:rPr lang="ja-JP" altLang="en-US" sz="800" b="1" dirty="0">
                <a:solidFill>
                  <a:srgbClr val="FF0000"/>
                </a:solidFill>
                <a:latin typeface="Proxima Nova"/>
              </a:rPr>
              <a:t>高度</a:t>
            </a:r>
            <a:r>
              <a:rPr lang="ja-JP" altLang="en-US" sz="800" b="1" dirty="0">
                <a:solidFill>
                  <a:srgbClr val="49443D"/>
                </a:solidFill>
                <a:latin typeface="Proxima Nova"/>
              </a:rPr>
              <a:t>の難聴 </a:t>
            </a:r>
            <a:r>
              <a:rPr lang="en-US" altLang="ja-JP" sz="800" b="1" dirty="0">
                <a:solidFill>
                  <a:srgbClr val="49443D"/>
                </a:solidFill>
                <a:latin typeface="Proxima Nova"/>
              </a:rPr>
              <a:t>(</a:t>
            </a:r>
            <a:r>
              <a:rPr lang="en-US" altLang="ja-JP" sz="800" b="1" dirty="0">
                <a:solidFill>
                  <a:srgbClr val="FF0000"/>
                </a:solidFill>
                <a:latin typeface="Proxima Nova"/>
              </a:rPr>
              <a:t>70</a:t>
            </a:r>
            <a:r>
              <a:rPr lang="en-US" altLang="ja-JP" sz="800" b="1" dirty="0">
                <a:solidFill>
                  <a:srgbClr val="49443D"/>
                </a:solidFill>
                <a:latin typeface="Proxima Nova"/>
              </a:rPr>
              <a:t>-</a:t>
            </a:r>
            <a:r>
              <a:rPr lang="en-US" altLang="ja-JP" sz="800" b="1" dirty="0">
                <a:solidFill>
                  <a:srgbClr val="FF0000"/>
                </a:solidFill>
                <a:latin typeface="Proxima Nova"/>
              </a:rPr>
              <a:t>89</a:t>
            </a:r>
            <a:r>
              <a:rPr lang="en-US" altLang="ja-JP" sz="800" b="1" dirty="0">
                <a:solidFill>
                  <a:srgbClr val="49443D"/>
                </a:solidFill>
                <a:latin typeface="Proxima Nova"/>
              </a:rPr>
              <a:t> dB~)</a:t>
            </a:r>
          </a:p>
          <a:p>
            <a:endParaRPr lang="en-US" altLang="ja-JP" sz="800" b="1" dirty="0">
              <a:solidFill>
                <a:srgbClr val="49443D"/>
              </a:solidFill>
              <a:latin typeface="Proxima Nova"/>
            </a:endParaRPr>
          </a:p>
          <a:p>
            <a:r>
              <a:rPr lang="ja-JP" altLang="en-US" sz="800" dirty="0">
                <a:solidFill>
                  <a:srgbClr val="49443D"/>
                </a:solidFill>
                <a:latin typeface="Proxima Nova"/>
              </a:rPr>
              <a:t>あなたに聞こえるように、周囲の人は大きな声で話さなければなりません。</a:t>
            </a:r>
          </a:p>
        </p:txBody>
      </p:sp>
      <p:sp>
        <p:nvSpPr>
          <p:cNvPr id="41" name="テキスト ボックス 40">
            <a:extLst>
              <a:ext uri="{FF2B5EF4-FFF2-40B4-BE49-F238E27FC236}">
                <a16:creationId xmlns:a16="http://schemas.microsoft.com/office/drawing/2014/main" id="{F268B348-D321-C036-3E9B-842C7A0A9CAD}"/>
              </a:ext>
            </a:extLst>
          </p:cNvPr>
          <p:cNvSpPr txBox="1"/>
          <p:nvPr/>
        </p:nvSpPr>
        <p:spPr>
          <a:xfrm>
            <a:off x="5082063" y="8197623"/>
            <a:ext cx="1299597" cy="584775"/>
          </a:xfrm>
          <a:prstGeom prst="rect">
            <a:avLst/>
          </a:prstGeom>
          <a:noFill/>
        </p:spPr>
        <p:txBody>
          <a:bodyPr wrap="square" rtlCol="0">
            <a:spAutoFit/>
          </a:bodyPr>
          <a:lstStyle/>
          <a:p>
            <a:r>
              <a:rPr lang="ja-JP" altLang="en-US" sz="800" b="1" dirty="0">
                <a:solidFill>
                  <a:srgbClr val="49443D"/>
                </a:solidFill>
                <a:latin typeface="Proxima Nova"/>
              </a:rPr>
              <a:t>重度の難聴 </a:t>
            </a:r>
            <a:r>
              <a:rPr lang="en-US" altLang="ja-JP" sz="800" b="1" dirty="0">
                <a:solidFill>
                  <a:srgbClr val="49443D"/>
                </a:solidFill>
                <a:latin typeface="Proxima Nova"/>
              </a:rPr>
              <a:t>(≥</a:t>
            </a:r>
            <a:r>
              <a:rPr lang="en-US" altLang="ja-JP" sz="800" b="1" dirty="0">
                <a:solidFill>
                  <a:srgbClr val="FF0000"/>
                </a:solidFill>
                <a:latin typeface="Proxima Nova"/>
              </a:rPr>
              <a:t>90</a:t>
            </a:r>
            <a:r>
              <a:rPr lang="en-US" altLang="ja-JP" sz="800" b="1" dirty="0">
                <a:solidFill>
                  <a:srgbClr val="49443D"/>
                </a:solidFill>
                <a:latin typeface="Proxima Nova"/>
              </a:rPr>
              <a:t>dB~)</a:t>
            </a:r>
          </a:p>
          <a:p>
            <a:endParaRPr lang="en-US" altLang="ja-JP" sz="800" dirty="0">
              <a:solidFill>
                <a:srgbClr val="49443D"/>
              </a:solidFill>
              <a:latin typeface="Proxima Nova"/>
            </a:endParaRPr>
          </a:p>
          <a:p>
            <a:r>
              <a:rPr lang="ja-JP" altLang="en-US" sz="800" dirty="0">
                <a:solidFill>
                  <a:srgbClr val="FF0000"/>
                </a:solidFill>
                <a:latin typeface="Proxima Nova"/>
              </a:rPr>
              <a:t>ほとんどの環境で聞くことが困難です</a:t>
            </a:r>
          </a:p>
        </p:txBody>
      </p:sp>
      <p:sp>
        <p:nvSpPr>
          <p:cNvPr id="43" name="テキスト ボックス 42">
            <a:extLst>
              <a:ext uri="{FF2B5EF4-FFF2-40B4-BE49-F238E27FC236}">
                <a16:creationId xmlns:a16="http://schemas.microsoft.com/office/drawing/2014/main" id="{54663776-573E-37C3-38A7-AF9649F53B15}"/>
              </a:ext>
            </a:extLst>
          </p:cNvPr>
          <p:cNvSpPr txBox="1"/>
          <p:nvPr/>
        </p:nvSpPr>
        <p:spPr>
          <a:xfrm>
            <a:off x="370250" y="10710356"/>
            <a:ext cx="1993202" cy="276999"/>
          </a:xfrm>
          <a:prstGeom prst="rect">
            <a:avLst/>
          </a:prstGeom>
          <a:noFill/>
        </p:spPr>
        <p:txBody>
          <a:bodyPr wrap="square">
            <a:spAutoFit/>
          </a:bodyPr>
          <a:lstStyle/>
          <a:p>
            <a:pPr defTabSz="843952">
              <a:defRPr/>
            </a:pPr>
            <a:r>
              <a:rPr lang="en-US" altLang="ja-JP" sz="1200" b="1" dirty="0">
                <a:latin typeface="+mn-ea"/>
              </a:rPr>
              <a:t>1-0-</a:t>
            </a:r>
            <a:r>
              <a:rPr lang="ja-JP" altLang="en-US" sz="1200" b="1">
                <a:latin typeface="+mn-ea"/>
              </a:rPr>
              <a:t>④難聴の原因を知る</a:t>
            </a:r>
            <a:endParaRPr lang="en-US" altLang="ja-JP" sz="1200" b="1" dirty="0">
              <a:latin typeface="+mn-ea"/>
            </a:endParaRPr>
          </a:p>
        </p:txBody>
      </p:sp>
      <p:sp>
        <p:nvSpPr>
          <p:cNvPr id="45" name="テキスト ボックス 44">
            <a:extLst>
              <a:ext uri="{FF2B5EF4-FFF2-40B4-BE49-F238E27FC236}">
                <a16:creationId xmlns:a16="http://schemas.microsoft.com/office/drawing/2014/main" id="{7AC92A9E-2C35-647B-CEB8-CE54F9B33936}"/>
              </a:ext>
            </a:extLst>
          </p:cNvPr>
          <p:cNvSpPr txBox="1"/>
          <p:nvPr/>
        </p:nvSpPr>
        <p:spPr>
          <a:xfrm>
            <a:off x="375374" y="10931577"/>
            <a:ext cx="6112375" cy="338554"/>
          </a:xfrm>
          <a:prstGeom prst="rect">
            <a:avLst/>
          </a:prstGeom>
          <a:noFill/>
        </p:spPr>
        <p:txBody>
          <a:bodyPr wrap="square">
            <a:spAutoFit/>
          </a:bodyPr>
          <a:lstStyle/>
          <a:p>
            <a:r>
              <a:rPr lang="ja-JP" altLang="en-US" sz="800" dirty="0"/>
              <a:t>難聴の原因を把握することで、聴覚ケアの専門家はあなたの症状やニーズを理解し、最適な解決方法をアドバイスすることができます。聴覚障害の兆候に気づいたらすぐに医師に相談することが重要です。</a:t>
            </a:r>
          </a:p>
        </p:txBody>
      </p:sp>
      <p:sp>
        <p:nvSpPr>
          <p:cNvPr id="49" name="正方形/長方形 48">
            <a:extLst>
              <a:ext uri="{FF2B5EF4-FFF2-40B4-BE49-F238E27FC236}">
                <a16:creationId xmlns:a16="http://schemas.microsoft.com/office/drawing/2014/main" id="{B935DC2D-5F33-97C9-13AF-D95692913D77}"/>
              </a:ext>
            </a:extLst>
          </p:cNvPr>
          <p:cNvSpPr/>
          <p:nvPr/>
        </p:nvSpPr>
        <p:spPr>
          <a:xfrm>
            <a:off x="3066157" y="11249520"/>
            <a:ext cx="3345180" cy="1351815"/>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chemeClr val="tx1"/>
                </a:solidFill>
              </a:rPr>
              <a:t>加齢　　　過度の</a:t>
            </a:r>
            <a:r>
              <a:rPr kumimoji="1" lang="ja-JP" altLang="en-US" sz="800">
                <a:solidFill>
                  <a:schemeClr val="tx1"/>
                </a:solidFill>
              </a:rPr>
              <a:t>騒音暴露</a:t>
            </a:r>
            <a:endParaRPr kumimoji="1" lang="en-US" altLang="ja-JP" sz="800" dirty="0">
              <a:solidFill>
                <a:schemeClr val="tx1"/>
              </a:solidFill>
            </a:endParaRPr>
          </a:p>
          <a:p>
            <a:pPr algn="ctr"/>
            <a:endParaRPr kumimoji="1" lang="en-US" altLang="ja-JP" sz="800" dirty="0">
              <a:solidFill>
                <a:schemeClr val="tx1"/>
              </a:solidFill>
            </a:endParaRPr>
          </a:p>
          <a:p>
            <a:pPr algn="ctr"/>
            <a:r>
              <a:rPr kumimoji="1" lang="ja-JP" altLang="en-US" sz="800">
                <a:solidFill>
                  <a:schemeClr val="tx1"/>
                </a:solidFill>
              </a:rPr>
              <a:t>けが　　　　ウイルス感染症（麻疹やおたふく風邪など）</a:t>
            </a:r>
            <a:endParaRPr kumimoji="1" lang="en-US" altLang="ja-JP" sz="800" dirty="0">
              <a:solidFill>
                <a:schemeClr val="tx1"/>
              </a:solidFill>
            </a:endParaRPr>
          </a:p>
          <a:p>
            <a:pPr algn="ctr"/>
            <a:endParaRPr kumimoji="1" lang="en-US" altLang="ja-JP" sz="800" dirty="0">
              <a:solidFill>
                <a:schemeClr val="tx1"/>
              </a:solidFill>
            </a:endParaRPr>
          </a:p>
          <a:p>
            <a:pPr algn="ctr"/>
            <a:r>
              <a:rPr kumimoji="1" lang="ja-JP" altLang="en-US" sz="800">
                <a:solidFill>
                  <a:schemeClr val="tx1"/>
                </a:solidFill>
              </a:rPr>
              <a:t>耳垢の蓄積　　　　　　　　　　　遺伝</a:t>
            </a:r>
          </a:p>
          <a:p>
            <a:pPr algn="ctr"/>
            <a:endParaRPr kumimoji="1" lang="en-US" altLang="ja-JP" sz="800" dirty="0">
              <a:solidFill>
                <a:schemeClr val="tx1"/>
              </a:solidFill>
            </a:endParaRPr>
          </a:p>
          <a:p>
            <a:pPr algn="ctr"/>
            <a:r>
              <a:rPr kumimoji="1" lang="ja-JP" altLang="en-US" sz="800">
                <a:solidFill>
                  <a:schemeClr val="tx1"/>
                </a:solidFill>
              </a:rPr>
              <a:t>　　　　聴覚に障害を与える薬剤等</a:t>
            </a:r>
            <a:endParaRPr kumimoji="1" lang="en-US" altLang="ja-JP" sz="800" dirty="0">
              <a:solidFill>
                <a:schemeClr val="tx1"/>
              </a:solidFill>
            </a:endParaRPr>
          </a:p>
          <a:p>
            <a:pPr algn="ctr"/>
            <a:endParaRPr kumimoji="1" lang="en-US" altLang="ja-JP" sz="800" dirty="0">
              <a:solidFill>
                <a:schemeClr val="tx1"/>
              </a:solidFill>
            </a:endParaRPr>
          </a:p>
        </p:txBody>
      </p:sp>
      <p:sp>
        <p:nvSpPr>
          <p:cNvPr id="52" name="正方形/長方形 51">
            <a:extLst>
              <a:ext uri="{FF2B5EF4-FFF2-40B4-BE49-F238E27FC236}">
                <a16:creationId xmlns:a16="http://schemas.microsoft.com/office/drawing/2014/main" id="{820674A0-2B3B-F340-A16F-CD0F256275C2}"/>
              </a:ext>
            </a:extLst>
          </p:cNvPr>
          <p:cNvSpPr/>
          <p:nvPr/>
        </p:nvSpPr>
        <p:spPr>
          <a:xfrm>
            <a:off x="511669" y="11255960"/>
            <a:ext cx="2417618" cy="1349797"/>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イメージ画像</a:t>
            </a:r>
          </a:p>
        </p:txBody>
      </p:sp>
      <p:sp>
        <p:nvSpPr>
          <p:cNvPr id="38" name="正方形/長方形 37">
            <a:extLst>
              <a:ext uri="{FF2B5EF4-FFF2-40B4-BE49-F238E27FC236}">
                <a16:creationId xmlns:a16="http://schemas.microsoft.com/office/drawing/2014/main" id="{750C983A-2C13-DE2F-7A41-667BE2EF8730}"/>
              </a:ext>
            </a:extLst>
          </p:cNvPr>
          <p:cNvSpPr/>
          <p:nvPr/>
        </p:nvSpPr>
        <p:spPr>
          <a:xfrm>
            <a:off x="242891" y="1671359"/>
            <a:ext cx="6365378" cy="2382860"/>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39" name="テキスト ボックス 38">
            <a:extLst>
              <a:ext uri="{FF2B5EF4-FFF2-40B4-BE49-F238E27FC236}">
                <a16:creationId xmlns:a16="http://schemas.microsoft.com/office/drawing/2014/main" id="{ED2A5225-02E3-BC98-FBE9-D4E9942822B7}"/>
              </a:ext>
            </a:extLst>
          </p:cNvPr>
          <p:cNvSpPr txBox="1"/>
          <p:nvPr/>
        </p:nvSpPr>
        <p:spPr>
          <a:xfrm>
            <a:off x="830522" y="1767858"/>
            <a:ext cx="5064862" cy="400110"/>
          </a:xfrm>
          <a:prstGeom prst="rect">
            <a:avLst/>
          </a:prstGeom>
          <a:noFill/>
        </p:spPr>
        <p:txBody>
          <a:bodyPr wrap="square">
            <a:spAutoFit/>
          </a:bodyPr>
          <a:lstStyle/>
          <a:p>
            <a:pPr algn="ctr"/>
            <a:r>
              <a:rPr lang="ja-JP" altLang="en-US" sz="2000" b="1"/>
              <a:t>難聴を知る</a:t>
            </a:r>
            <a:endParaRPr lang="ja-JP" altLang="en-US" sz="2000" b="1" dirty="0"/>
          </a:p>
        </p:txBody>
      </p:sp>
      <p:sp>
        <p:nvSpPr>
          <p:cNvPr id="54" name="テキスト ボックス 53">
            <a:extLst>
              <a:ext uri="{FF2B5EF4-FFF2-40B4-BE49-F238E27FC236}">
                <a16:creationId xmlns:a16="http://schemas.microsoft.com/office/drawing/2014/main" id="{546A3742-D169-E8DB-E273-A73DD0F5527D}"/>
              </a:ext>
            </a:extLst>
          </p:cNvPr>
          <p:cNvSpPr txBox="1"/>
          <p:nvPr/>
        </p:nvSpPr>
        <p:spPr>
          <a:xfrm>
            <a:off x="242890" y="306425"/>
            <a:ext cx="6365379" cy="338554"/>
          </a:xfrm>
          <a:prstGeom prst="rect">
            <a:avLst/>
          </a:prstGeom>
          <a:noFill/>
          <a:ln>
            <a:solidFill>
              <a:schemeClr val="tx1"/>
            </a:solidFill>
          </a:ln>
        </p:spPr>
        <p:txBody>
          <a:bodyPr wrap="square" rtlCol="0">
            <a:spAutoFit/>
          </a:bodyPr>
          <a:lstStyle/>
          <a:p>
            <a:r>
              <a:rPr lang="ja-JP" altLang="en-US" sz="1600"/>
              <a:t>１－０　難聴を知る</a:t>
            </a:r>
            <a:endParaRPr lang="ja-JP" altLang="en-US" sz="1600" dirty="0"/>
          </a:p>
        </p:txBody>
      </p:sp>
      <p:sp>
        <p:nvSpPr>
          <p:cNvPr id="56" name="テキスト ボックス 55">
            <a:extLst>
              <a:ext uri="{FF2B5EF4-FFF2-40B4-BE49-F238E27FC236}">
                <a16:creationId xmlns:a16="http://schemas.microsoft.com/office/drawing/2014/main" id="{F6EB8CAA-5076-EADF-F9FD-882F422CEC1B}"/>
              </a:ext>
            </a:extLst>
          </p:cNvPr>
          <p:cNvSpPr txBox="1"/>
          <p:nvPr/>
        </p:nvSpPr>
        <p:spPr>
          <a:xfrm>
            <a:off x="2764092" y="2758495"/>
            <a:ext cx="1178560" cy="246221"/>
          </a:xfrm>
          <a:prstGeom prst="rect">
            <a:avLst/>
          </a:prstGeom>
          <a:noFill/>
        </p:spPr>
        <p:txBody>
          <a:bodyPr wrap="square">
            <a:spAutoFit/>
          </a:bodyPr>
          <a:lstStyle/>
          <a:p>
            <a:pPr algn="ctr"/>
            <a:r>
              <a:rPr kumimoji="1" lang="en-US" altLang="ja-JP" sz="1000" b="1" dirty="0">
                <a:latin typeface="Kozuka Gothic Pro R" panose="020B0400000000000000" pitchFamily="34" charset="-128"/>
                <a:ea typeface="Kozuka Gothic Pro R" panose="020B0400000000000000" pitchFamily="34" charset="-128"/>
              </a:rPr>
              <a:t>TOP</a:t>
            </a:r>
            <a:r>
              <a:rPr kumimoji="1" lang="ja-JP" altLang="en-US" sz="1000" b="1" dirty="0">
                <a:latin typeface="Kozuka Gothic Pro R" panose="020B0400000000000000" pitchFamily="34" charset="-128"/>
                <a:ea typeface="Kozuka Gothic Pro R" panose="020B0400000000000000" pitchFamily="34" charset="-128"/>
              </a:rPr>
              <a:t>画像入る</a:t>
            </a:r>
          </a:p>
        </p:txBody>
      </p:sp>
      <p:sp>
        <p:nvSpPr>
          <p:cNvPr id="57" name="テキスト ボックス 56">
            <a:extLst>
              <a:ext uri="{FF2B5EF4-FFF2-40B4-BE49-F238E27FC236}">
                <a16:creationId xmlns:a16="http://schemas.microsoft.com/office/drawing/2014/main" id="{9F8A8000-4BAC-A64D-D282-4889916C89EA}"/>
              </a:ext>
            </a:extLst>
          </p:cNvPr>
          <p:cNvSpPr txBox="1"/>
          <p:nvPr/>
        </p:nvSpPr>
        <p:spPr>
          <a:xfrm>
            <a:off x="4699030" y="1094837"/>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58" name="テキスト ボックス 57">
            <a:extLst>
              <a:ext uri="{FF2B5EF4-FFF2-40B4-BE49-F238E27FC236}">
                <a16:creationId xmlns:a16="http://schemas.microsoft.com/office/drawing/2014/main" id="{CFB6E6B5-77D7-282E-805C-899AF4AEDC84}"/>
              </a:ext>
            </a:extLst>
          </p:cNvPr>
          <p:cNvSpPr txBox="1"/>
          <p:nvPr/>
        </p:nvSpPr>
        <p:spPr>
          <a:xfrm>
            <a:off x="5358308" y="132698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59" name="テキスト ボックス 58">
            <a:extLst>
              <a:ext uri="{FF2B5EF4-FFF2-40B4-BE49-F238E27FC236}">
                <a16:creationId xmlns:a16="http://schemas.microsoft.com/office/drawing/2014/main" id="{93A1B121-910D-3ED8-5D16-6600C7A5EB42}"/>
              </a:ext>
            </a:extLst>
          </p:cNvPr>
          <p:cNvSpPr txBox="1"/>
          <p:nvPr/>
        </p:nvSpPr>
        <p:spPr>
          <a:xfrm>
            <a:off x="3637553" y="1369453"/>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60" name="正方形/長方形 59">
            <a:extLst>
              <a:ext uri="{FF2B5EF4-FFF2-40B4-BE49-F238E27FC236}">
                <a16:creationId xmlns:a16="http://schemas.microsoft.com/office/drawing/2014/main" id="{0F6F2CBE-77EB-43C7-4565-E2B89934D573}"/>
              </a:ext>
            </a:extLst>
          </p:cNvPr>
          <p:cNvSpPr/>
          <p:nvPr/>
        </p:nvSpPr>
        <p:spPr>
          <a:xfrm>
            <a:off x="380869" y="1131715"/>
            <a:ext cx="861131" cy="353369"/>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61" name="テキスト ボックス 60">
            <a:extLst>
              <a:ext uri="{FF2B5EF4-FFF2-40B4-BE49-F238E27FC236}">
                <a16:creationId xmlns:a16="http://schemas.microsoft.com/office/drawing/2014/main" id="{16DE2BA2-1FDE-B28C-23ED-4A075B904075}"/>
              </a:ext>
            </a:extLst>
          </p:cNvPr>
          <p:cNvSpPr txBox="1"/>
          <p:nvPr/>
        </p:nvSpPr>
        <p:spPr>
          <a:xfrm>
            <a:off x="172399" y="1185288"/>
            <a:ext cx="1178560" cy="246221"/>
          </a:xfrm>
          <a:prstGeom prst="rect">
            <a:avLst/>
          </a:prstGeom>
          <a:noFill/>
        </p:spPr>
        <p:txBody>
          <a:bodyPr wrap="square">
            <a:spAutoFit/>
          </a:bodyPr>
          <a:lstStyle/>
          <a:p>
            <a:pPr algn="ctr"/>
            <a:r>
              <a:rPr kumimoji="1" lang="ja-JP" altLang="en-US" sz="1000" b="1">
                <a:latin typeface="Kozuka Gothic Pro R" panose="020B0400000000000000" pitchFamily="34" charset="-128"/>
                <a:ea typeface="Kozuka Gothic Pro R" panose="020B0400000000000000" pitchFamily="34" charset="-128"/>
              </a:rPr>
              <a:t>ロゴ</a:t>
            </a:r>
            <a:endParaRPr kumimoji="1" lang="ja-JP" altLang="en-US" sz="1000" b="1" dirty="0">
              <a:latin typeface="Kozuka Gothic Pro R" panose="020B0400000000000000" pitchFamily="34" charset="-128"/>
              <a:ea typeface="Kozuka Gothic Pro R" panose="020B0400000000000000" pitchFamily="34" charset="-128"/>
            </a:endParaRPr>
          </a:p>
        </p:txBody>
      </p:sp>
      <p:sp>
        <p:nvSpPr>
          <p:cNvPr id="62" name="テキスト ボックス 61">
            <a:extLst>
              <a:ext uri="{FF2B5EF4-FFF2-40B4-BE49-F238E27FC236}">
                <a16:creationId xmlns:a16="http://schemas.microsoft.com/office/drawing/2014/main" id="{263DE9B9-6B84-FB3E-278A-3379CC079A7D}"/>
              </a:ext>
            </a:extLst>
          </p:cNvPr>
          <p:cNvSpPr txBox="1"/>
          <p:nvPr/>
        </p:nvSpPr>
        <p:spPr>
          <a:xfrm>
            <a:off x="358606" y="360563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1035" name="テキスト ボックス 1034">
            <a:extLst>
              <a:ext uri="{FF2B5EF4-FFF2-40B4-BE49-F238E27FC236}">
                <a16:creationId xmlns:a16="http://schemas.microsoft.com/office/drawing/2014/main" id="{8E4E2803-A5D8-8AAC-29DA-70D1C649C9AB}"/>
              </a:ext>
            </a:extLst>
          </p:cNvPr>
          <p:cNvSpPr txBox="1"/>
          <p:nvPr/>
        </p:nvSpPr>
        <p:spPr>
          <a:xfrm>
            <a:off x="5237788" y="1470393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rPr>
              <a:t>→予約画面へ移動</a:t>
            </a:r>
          </a:p>
        </p:txBody>
      </p:sp>
      <p:pic>
        <p:nvPicPr>
          <p:cNvPr id="1041" name="図 1040">
            <a:extLst>
              <a:ext uri="{FF2B5EF4-FFF2-40B4-BE49-F238E27FC236}">
                <a16:creationId xmlns:a16="http://schemas.microsoft.com/office/drawing/2014/main" id="{AAB9A0A3-1BC4-494B-441F-D5EEED7E4FA9}"/>
              </a:ext>
            </a:extLst>
          </p:cNvPr>
          <p:cNvPicPr>
            <a:picLocks noChangeAspect="1"/>
          </p:cNvPicPr>
          <p:nvPr/>
        </p:nvPicPr>
        <p:blipFill rotWithShape="1">
          <a:blip r:embed="rId10">
            <a:extLst>
              <a:ext uri="{28A0092B-C50C-407E-A947-70E740481C1C}">
                <a14:useLocalDpi xmlns:a14="http://schemas.microsoft.com/office/drawing/2010/main" val="0"/>
              </a:ext>
            </a:extLst>
          </a:blip>
          <a:srcRect l="18262" t="22617" b="47565"/>
          <a:stretch/>
        </p:blipFill>
        <p:spPr>
          <a:xfrm>
            <a:off x="1072895" y="15710574"/>
            <a:ext cx="4578127" cy="544862"/>
          </a:xfrm>
          <a:prstGeom prst="rect">
            <a:avLst/>
          </a:prstGeom>
          <a:ln>
            <a:noFill/>
          </a:ln>
        </p:spPr>
      </p:pic>
      <p:sp>
        <p:nvSpPr>
          <p:cNvPr id="1042" name="テキスト ボックス 1041">
            <a:extLst>
              <a:ext uri="{FF2B5EF4-FFF2-40B4-BE49-F238E27FC236}">
                <a16:creationId xmlns:a16="http://schemas.microsoft.com/office/drawing/2014/main" id="{43D8A2C1-E313-7EA1-84D5-FC061BA8EF8A}"/>
              </a:ext>
            </a:extLst>
          </p:cNvPr>
          <p:cNvSpPr txBox="1"/>
          <p:nvPr/>
        </p:nvSpPr>
        <p:spPr>
          <a:xfrm>
            <a:off x="435767" y="15418500"/>
            <a:ext cx="3623311" cy="276999"/>
          </a:xfrm>
          <a:prstGeom prst="rect">
            <a:avLst/>
          </a:prstGeom>
          <a:noFill/>
        </p:spPr>
        <p:txBody>
          <a:bodyPr wrap="square">
            <a:spAutoFit/>
          </a:bodyPr>
          <a:lstStyle/>
          <a:p>
            <a:pPr defTabSz="843952">
              <a:defRPr/>
            </a:pPr>
            <a:r>
              <a:rPr lang="en-US" altLang="ja-JP" sz="1200" b="1" dirty="0">
                <a:latin typeface="+mn-ea"/>
              </a:rPr>
              <a:t>1-0-</a:t>
            </a:r>
            <a:r>
              <a:rPr lang="ja-JP" altLang="en-US" sz="1200" b="1" dirty="0">
                <a:latin typeface="+mn-ea"/>
              </a:rPr>
              <a:t>⑤ 聴力を改善するための</a:t>
            </a:r>
            <a:r>
              <a:rPr lang="en-US" altLang="ja-JP" sz="1200" b="1" dirty="0">
                <a:latin typeface="+mn-ea"/>
              </a:rPr>
              <a:t>4</a:t>
            </a:r>
            <a:r>
              <a:rPr lang="ja-JP" altLang="en-US" sz="1200" b="1" dirty="0">
                <a:latin typeface="+mn-ea"/>
              </a:rPr>
              <a:t>つのステップ</a:t>
            </a:r>
            <a:endParaRPr lang="ja-JP" altLang="en-US" sz="1200" b="1" dirty="0"/>
          </a:p>
        </p:txBody>
      </p:sp>
      <p:sp>
        <p:nvSpPr>
          <p:cNvPr id="1043" name="テキスト ボックス 16">
            <a:extLst>
              <a:ext uri="{FF2B5EF4-FFF2-40B4-BE49-F238E27FC236}">
                <a16:creationId xmlns:a16="http://schemas.microsoft.com/office/drawing/2014/main" id="{72F07E77-F98B-1E8D-B76E-757F0CBD6340}"/>
              </a:ext>
            </a:extLst>
          </p:cNvPr>
          <p:cNvSpPr txBox="1"/>
          <p:nvPr/>
        </p:nvSpPr>
        <p:spPr>
          <a:xfrm>
            <a:off x="793263" y="18723798"/>
            <a:ext cx="1269217" cy="46166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685800">
              <a:defRPr/>
            </a:pPr>
            <a:r>
              <a:rPr lang="en-US" altLang="ja-JP" sz="1200" b="1" kern="100" dirty="0">
                <a:solidFill>
                  <a:schemeClr val="accent1"/>
                </a:solidFill>
                <a:latin typeface="+mn-ea"/>
              </a:rPr>
              <a:t>1-1</a:t>
            </a:r>
            <a:r>
              <a:rPr lang="ja-JP" altLang="en-US" sz="1200" b="1" kern="100" dirty="0">
                <a:solidFill>
                  <a:schemeClr val="accent1"/>
                </a:solidFill>
                <a:latin typeface="+mn-ea"/>
              </a:rPr>
              <a:t>難聴に気づくにはへリンク</a:t>
            </a:r>
            <a:endParaRPr lang="en-US" altLang="ja-JP" sz="1200" b="1" kern="100" dirty="0">
              <a:solidFill>
                <a:schemeClr val="accent1"/>
              </a:solidFill>
              <a:latin typeface="+mn-ea"/>
            </a:endParaRPr>
          </a:p>
        </p:txBody>
      </p:sp>
      <p:sp>
        <p:nvSpPr>
          <p:cNvPr id="1044" name="テキスト ボックス 17">
            <a:extLst>
              <a:ext uri="{FF2B5EF4-FFF2-40B4-BE49-F238E27FC236}">
                <a16:creationId xmlns:a16="http://schemas.microsoft.com/office/drawing/2014/main" id="{052F7251-17F6-2278-FA78-04853C8C1F82}"/>
              </a:ext>
            </a:extLst>
          </p:cNvPr>
          <p:cNvSpPr txBox="1"/>
          <p:nvPr/>
        </p:nvSpPr>
        <p:spPr>
          <a:xfrm>
            <a:off x="2725737" y="18739986"/>
            <a:ext cx="1109473" cy="46166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685800">
              <a:defRPr/>
            </a:pPr>
            <a:r>
              <a:rPr lang="en-US" altLang="ja-JP" sz="1200" b="1" kern="100" dirty="0">
                <a:solidFill>
                  <a:schemeClr val="accent1"/>
                </a:solidFill>
                <a:latin typeface="+mn-ea"/>
              </a:rPr>
              <a:t>1-2</a:t>
            </a:r>
            <a:r>
              <a:rPr lang="ja-JP" altLang="en-US" sz="1200" b="1" kern="100" dirty="0">
                <a:solidFill>
                  <a:schemeClr val="accent1"/>
                </a:solidFill>
                <a:latin typeface="+mn-ea"/>
              </a:rPr>
              <a:t>難聴への対処へリンク</a:t>
            </a:r>
            <a:endParaRPr lang="en-US" altLang="ja-JP" sz="1200" b="1" kern="100" dirty="0">
              <a:solidFill>
                <a:schemeClr val="accent1"/>
              </a:solidFill>
              <a:latin typeface="+mn-ea"/>
            </a:endParaRPr>
          </a:p>
        </p:txBody>
      </p:sp>
      <p:sp>
        <p:nvSpPr>
          <p:cNvPr id="1045" name="テキスト ボックス 18">
            <a:extLst>
              <a:ext uri="{FF2B5EF4-FFF2-40B4-BE49-F238E27FC236}">
                <a16:creationId xmlns:a16="http://schemas.microsoft.com/office/drawing/2014/main" id="{F0000AA2-9EA5-8E8C-52EB-E33F0981226A}"/>
              </a:ext>
            </a:extLst>
          </p:cNvPr>
          <p:cNvSpPr txBox="1"/>
          <p:nvPr/>
        </p:nvSpPr>
        <p:spPr>
          <a:xfrm>
            <a:off x="4565616" y="18723798"/>
            <a:ext cx="1603567" cy="46166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685800">
              <a:defRPr/>
            </a:pPr>
            <a:r>
              <a:rPr lang="en-US" altLang="ja-JP" sz="1200" b="1" kern="100" dirty="0">
                <a:solidFill>
                  <a:schemeClr val="accent1"/>
                </a:solidFill>
                <a:latin typeface="+mn-ea"/>
              </a:rPr>
              <a:t>1-3</a:t>
            </a:r>
            <a:r>
              <a:rPr lang="ja-JP" altLang="en-US" sz="1200" b="1" kern="100" dirty="0">
                <a:solidFill>
                  <a:schemeClr val="accent1"/>
                </a:solidFill>
                <a:latin typeface="+mn-ea"/>
              </a:rPr>
              <a:t>難聴を放置するリスクにリンク</a:t>
            </a:r>
            <a:endParaRPr lang="en-US" altLang="ja-JP" sz="1200" b="1" kern="100" dirty="0">
              <a:solidFill>
                <a:schemeClr val="accent1"/>
              </a:solidFill>
              <a:latin typeface="+mn-ea"/>
            </a:endParaRPr>
          </a:p>
        </p:txBody>
      </p:sp>
      <p:sp>
        <p:nvSpPr>
          <p:cNvPr id="1046" name="テキスト ボックス 1045">
            <a:extLst>
              <a:ext uri="{FF2B5EF4-FFF2-40B4-BE49-F238E27FC236}">
                <a16:creationId xmlns:a16="http://schemas.microsoft.com/office/drawing/2014/main" id="{AEF5B589-2D87-E874-521D-8674043AEFC3}"/>
              </a:ext>
            </a:extLst>
          </p:cNvPr>
          <p:cNvSpPr txBox="1"/>
          <p:nvPr/>
        </p:nvSpPr>
        <p:spPr>
          <a:xfrm>
            <a:off x="1200463" y="16811493"/>
            <a:ext cx="978935"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予約する</a:t>
            </a:r>
            <a:endParaRPr lang="en-US" altLang="ja-JP" sz="800" dirty="0">
              <a:solidFill>
                <a:srgbClr val="49443D"/>
              </a:solidFill>
              <a:latin typeface="Proxima Nova"/>
            </a:endParaRPr>
          </a:p>
          <a:p>
            <a:endParaRPr lang="ja-JP" altLang="en-US" sz="800" dirty="0">
              <a:solidFill>
                <a:srgbClr val="49443D"/>
              </a:solidFill>
              <a:latin typeface="Proxima Nova"/>
            </a:endParaRPr>
          </a:p>
        </p:txBody>
      </p:sp>
      <p:sp>
        <p:nvSpPr>
          <p:cNvPr id="1047" name="テキスト ボックス 1046">
            <a:extLst>
              <a:ext uri="{FF2B5EF4-FFF2-40B4-BE49-F238E27FC236}">
                <a16:creationId xmlns:a16="http://schemas.microsoft.com/office/drawing/2014/main" id="{E2A6F7AA-3598-0801-C7AA-9F33894F1840}"/>
              </a:ext>
            </a:extLst>
          </p:cNvPr>
          <p:cNvSpPr txBox="1"/>
          <p:nvPr/>
        </p:nvSpPr>
        <p:spPr>
          <a:xfrm>
            <a:off x="2300321" y="16813691"/>
            <a:ext cx="1054016"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補聴器について調べる</a:t>
            </a:r>
          </a:p>
        </p:txBody>
      </p:sp>
      <p:sp>
        <p:nvSpPr>
          <p:cNvPr id="1048" name="テキスト ボックス 1047">
            <a:extLst>
              <a:ext uri="{FF2B5EF4-FFF2-40B4-BE49-F238E27FC236}">
                <a16:creationId xmlns:a16="http://schemas.microsoft.com/office/drawing/2014/main" id="{8B22CC31-5D24-B04A-4636-89ADC4B37226}"/>
              </a:ext>
            </a:extLst>
          </p:cNvPr>
          <p:cNvSpPr txBox="1"/>
          <p:nvPr/>
        </p:nvSpPr>
        <p:spPr>
          <a:xfrm>
            <a:off x="3464174" y="16806720"/>
            <a:ext cx="1057784"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資金調達オプション</a:t>
            </a:r>
          </a:p>
        </p:txBody>
      </p:sp>
      <p:sp>
        <p:nvSpPr>
          <p:cNvPr id="1049" name="テキスト ボックス 1048">
            <a:extLst>
              <a:ext uri="{FF2B5EF4-FFF2-40B4-BE49-F238E27FC236}">
                <a16:creationId xmlns:a16="http://schemas.microsoft.com/office/drawing/2014/main" id="{B453899A-AA8B-C62C-0D61-1C9D97E5D8A5}"/>
              </a:ext>
            </a:extLst>
          </p:cNvPr>
          <p:cNvSpPr txBox="1"/>
          <p:nvPr/>
        </p:nvSpPr>
        <p:spPr>
          <a:xfrm>
            <a:off x="4641046" y="16806720"/>
            <a:ext cx="1057784"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新日本補聴器のメリット</a:t>
            </a:r>
          </a:p>
        </p:txBody>
      </p:sp>
      <p:sp>
        <p:nvSpPr>
          <p:cNvPr id="1050" name="テキスト ボックス 1049">
            <a:extLst>
              <a:ext uri="{FF2B5EF4-FFF2-40B4-BE49-F238E27FC236}">
                <a16:creationId xmlns:a16="http://schemas.microsoft.com/office/drawing/2014/main" id="{6D845C2E-DE7F-39DC-F470-1BD847EC96D4}"/>
              </a:ext>
            </a:extLst>
          </p:cNvPr>
          <p:cNvSpPr txBox="1"/>
          <p:nvPr/>
        </p:nvSpPr>
        <p:spPr>
          <a:xfrm>
            <a:off x="1090626" y="16182865"/>
            <a:ext cx="1215221" cy="830997"/>
          </a:xfrm>
          <a:prstGeom prst="rect">
            <a:avLst/>
          </a:prstGeom>
          <a:noFill/>
        </p:spPr>
        <p:txBody>
          <a:bodyPr wrap="square" rtlCol="0">
            <a:spAutoFit/>
          </a:bodyPr>
          <a:lstStyle/>
          <a:p>
            <a:r>
              <a:rPr lang="en-US" altLang="ja-JP" sz="800" dirty="0">
                <a:solidFill>
                  <a:srgbClr val="49443D"/>
                </a:solidFill>
                <a:latin typeface="Proxima Nova"/>
              </a:rPr>
              <a:t>1. </a:t>
            </a:r>
            <a:r>
              <a:rPr lang="ja-JP" altLang="en-US" sz="800" dirty="0">
                <a:solidFill>
                  <a:srgbClr val="49443D"/>
                </a:solidFill>
                <a:latin typeface="Proxima Nova"/>
              </a:rPr>
              <a:t>お近くの</a:t>
            </a:r>
            <a:r>
              <a:rPr lang="ja-JP" altLang="en-US" sz="800" dirty="0">
                <a:solidFill>
                  <a:srgbClr val="FF0000"/>
                </a:solidFill>
                <a:latin typeface="Proxima Nova"/>
              </a:rPr>
              <a:t>新日本補聴器グループの</a:t>
            </a:r>
            <a:r>
              <a:rPr lang="ja-JP" altLang="en-US" sz="800" dirty="0">
                <a:solidFill>
                  <a:srgbClr val="49443D"/>
                </a:solidFill>
                <a:latin typeface="Proxima Nova"/>
              </a:rPr>
              <a:t>販売店で無料の聴力測定を予約してください。</a:t>
            </a:r>
          </a:p>
          <a:p>
            <a:br>
              <a:rPr lang="ja-JP" altLang="en-US" sz="800" dirty="0"/>
            </a:br>
            <a:endParaRPr lang="ja-JP" altLang="en-US" sz="800" dirty="0">
              <a:solidFill>
                <a:srgbClr val="49443D"/>
              </a:solidFill>
              <a:latin typeface="Proxima Nova"/>
            </a:endParaRPr>
          </a:p>
        </p:txBody>
      </p:sp>
      <p:sp>
        <p:nvSpPr>
          <p:cNvPr id="1051" name="テキスト ボックス 1050">
            <a:extLst>
              <a:ext uri="{FF2B5EF4-FFF2-40B4-BE49-F238E27FC236}">
                <a16:creationId xmlns:a16="http://schemas.microsoft.com/office/drawing/2014/main" id="{46EE5AE6-286B-DBFB-7509-970D16016FA0}"/>
              </a:ext>
            </a:extLst>
          </p:cNvPr>
          <p:cNvSpPr txBox="1"/>
          <p:nvPr/>
        </p:nvSpPr>
        <p:spPr>
          <a:xfrm>
            <a:off x="2266116" y="16180283"/>
            <a:ext cx="1177474" cy="707886"/>
          </a:xfrm>
          <a:prstGeom prst="rect">
            <a:avLst/>
          </a:prstGeom>
          <a:noFill/>
        </p:spPr>
        <p:txBody>
          <a:bodyPr wrap="square" rtlCol="0">
            <a:spAutoFit/>
          </a:bodyPr>
          <a:lstStyle/>
          <a:p>
            <a:r>
              <a:rPr lang="en-US" altLang="ja-JP" sz="800" dirty="0">
                <a:solidFill>
                  <a:srgbClr val="49443D"/>
                </a:solidFill>
                <a:latin typeface="Proxima Nova"/>
              </a:rPr>
              <a:t>2. </a:t>
            </a:r>
            <a:r>
              <a:rPr lang="ja-JP" altLang="en-US" sz="800" dirty="0">
                <a:solidFill>
                  <a:srgbClr val="49443D"/>
                </a:solidFill>
                <a:latin typeface="Proxima Nova"/>
              </a:rPr>
              <a:t>最新の補聴器技術の機能と利点について学びましょう。</a:t>
            </a:r>
          </a:p>
          <a:p>
            <a:br>
              <a:rPr lang="ja-JP" altLang="en-US" sz="800" dirty="0"/>
            </a:br>
            <a:endParaRPr lang="ja-JP" altLang="en-US" sz="800" dirty="0">
              <a:solidFill>
                <a:srgbClr val="49443D"/>
              </a:solidFill>
              <a:latin typeface="Proxima Nova"/>
            </a:endParaRPr>
          </a:p>
        </p:txBody>
      </p:sp>
      <p:sp>
        <p:nvSpPr>
          <p:cNvPr id="1052" name="テキスト ボックス 1051">
            <a:extLst>
              <a:ext uri="{FF2B5EF4-FFF2-40B4-BE49-F238E27FC236}">
                <a16:creationId xmlns:a16="http://schemas.microsoft.com/office/drawing/2014/main" id="{FBCCC18D-CF18-EE2E-6F43-FB381A096D28}"/>
              </a:ext>
            </a:extLst>
          </p:cNvPr>
          <p:cNvSpPr txBox="1"/>
          <p:nvPr/>
        </p:nvSpPr>
        <p:spPr>
          <a:xfrm>
            <a:off x="3391902" y="16185499"/>
            <a:ext cx="1201726" cy="707886"/>
          </a:xfrm>
          <a:prstGeom prst="rect">
            <a:avLst/>
          </a:prstGeom>
          <a:noFill/>
        </p:spPr>
        <p:txBody>
          <a:bodyPr wrap="square" rtlCol="0">
            <a:spAutoFit/>
          </a:bodyPr>
          <a:lstStyle/>
          <a:p>
            <a:r>
              <a:rPr lang="en-US" altLang="ja-JP" sz="800" dirty="0">
                <a:solidFill>
                  <a:srgbClr val="49443D"/>
                </a:solidFill>
                <a:latin typeface="Proxima Nova"/>
              </a:rPr>
              <a:t>3. </a:t>
            </a:r>
            <a:r>
              <a:rPr lang="ja-JP" altLang="en-US" sz="800" dirty="0">
                <a:solidFill>
                  <a:srgbClr val="49443D"/>
                </a:solidFill>
                <a:latin typeface="Proxima Nova"/>
              </a:rPr>
              <a:t>資金調達のオプションと補助金制度について学びましょう。</a:t>
            </a:r>
          </a:p>
          <a:p>
            <a:br>
              <a:rPr lang="ja-JP" altLang="en-US" sz="800" dirty="0"/>
            </a:br>
            <a:endParaRPr lang="ja-JP" altLang="en-US" sz="800" dirty="0">
              <a:solidFill>
                <a:srgbClr val="49443D"/>
              </a:solidFill>
              <a:latin typeface="Proxima Nova"/>
            </a:endParaRPr>
          </a:p>
        </p:txBody>
      </p:sp>
      <p:sp>
        <p:nvSpPr>
          <p:cNvPr id="1053" name="テキスト ボックス 1052">
            <a:extLst>
              <a:ext uri="{FF2B5EF4-FFF2-40B4-BE49-F238E27FC236}">
                <a16:creationId xmlns:a16="http://schemas.microsoft.com/office/drawing/2014/main" id="{5BAF0719-D036-CB8D-8106-504D99E5FA14}"/>
              </a:ext>
            </a:extLst>
          </p:cNvPr>
          <p:cNvSpPr txBox="1"/>
          <p:nvPr/>
        </p:nvSpPr>
        <p:spPr>
          <a:xfrm>
            <a:off x="4593629" y="16180283"/>
            <a:ext cx="1299597" cy="338554"/>
          </a:xfrm>
          <a:prstGeom prst="rect">
            <a:avLst/>
          </a:prstGeom>
          <a:noFill/>
        </p:spPr>
        <p:txBody>
          <a:bodyPr wrap="square" rtlCol="0">
            <a:spAutoFit/>
          </a:bodyPr>
          <a:lstStyle/>
          <a:p>
            <a:r>
              <a:rPr lang="en-US" altLang="ja-JP" sz="800" dirty="0">
                <a:solidFill>
                  <a:srgbClr val="FF0000"/>
                </a:solidFill>
                <a:latin typeface="Proxima Nova"/>
              </a:rPr>
              <a:t>4.</a:t>
            </a:r>
            <a:r>
              <a:rPr lang="ja-JP" altLang="en-US" sz="800" dirty="0">
                <a:solidFill>
                  <a:srgbClr val="FF0000"/>
                </a:solidFill>
                <a:effectLst/>
                <a:latin typeface="Meiryo UI" panose="020B0604030504040204" pitchFamily="50" charset="-128"/>
                <a:ea typeface="Meiryo UI" panose="020B0604030504040204" pitchFamily="50" charset="-128"/>
              </a:rPr>
              <a:t>無料で最新の補聴器を</a:t>
            </a:r>
            <a:r>
              <a:rPr lang="en-US" altLang="ja-JP" sz="800" dirty="0">
                <a:solidFill>
                  <a:srgbClr val="FF0000"/>
                </a:solidFill>
                <a:effectLst/>
                <a:latin typeface="Meiryo UI" panose="020B0604030504040204" pitchFamily="50" charset="-128"/>
                <a:ea typeface="Meiryo UI" panose="020B0604030504040204" pitchFamily="50" charset="-128"/>
              </a:rPr>
              <a:t>2</a:t>
            </a:r>
            <a:r>
              <a:rPr lang="ja-JP" altLang="en-US" sz="800" dirty="0">
                <a:solidFill>
                  <a:srgbClr val="FF0000"/>
                </a:solidFill>
                <a:effectLst/>
                <a:latin typeface="Meiryo UI" panose="020B0604030504040204" pitchFamily="50" charset="-128"/>
                <a:ea typeface="Meiryo UI" panose="020B0604030504040204" pitchFamily="50" charset="-128"/>
              </a:rPr>
              <a:t>週間お試しいただけます</a:t>
            </a:r>
            <a:endParaRPr lang="ja-JP" altLang="en-US" sz="800" dirty="0">
              <a:solidFill>
                <a:srgbClr val="FF0000"/>
              </a:solidFill>
              <a:latin typeface="Proxima Nova"/>
            </a:endParaRPr>
          </a:p>
        </p:txBody>
      </p:sp>
      <p:sp>
        <p:nvSpPr>
          <p:cNvPr id="1055" name="テキスト ボックス 1054">
            <a:extLst>
              <a:ext uri="{FF2B5EF4-FFF2-40B4-BE49-F238E27FC236}">
                <a16:creationId xmlns:a16="http://schemas.microsoft.com/office/drawing/2014/main" id="{6B47B5D1-827E-71FF-8FE4-AA00F276268B}"/>
              </a:ext>
            </a:extLst>
          </p:cNvPr>
          <p:cNvSpPr txBox="1"/>
          <p:nvPr/>
        </p:nvSpPr>
        <p:spPr>
          <a:xfrm>
            <a:off x="1357203" y="665956"/>
            <a:ext cx="4001105" cy="246221"/>
          </a:xfrm>
          <a:prstGeom prst="rect">
            <a:avLst/>
          </a:prstGeom>
          <a:noFill/>
        </p:spPr>
        <p:txBody>
          <a:bodyPr wrap="square">
            <a:spAutoFit/>
          </a:bodyPr>
          <a:lstStyle/>
          <a:p>
            <a:r>
              <a:rPr lang="en-US" altLang="ja-JP" sz="1000" dirty="0"/>
              <a:t>※</a:t>
            </a:r>
            <a:r>
              <a:rPr lang="ja-JP" altLang="en-US" sz="1000" dirty="0"/>
              <a:t>オーストラリア版と同様に、必要に応じて文章内にLink設定</a:t>
            </a:r>
          </a:p>
        </p:txBody>
      </p:sp>
    </p:spTree>
    <p:extLst>
      <p:ext uri="{BB962C8B-B14F-4D97-AF65-F5344CB8AC3E}">
        <p14:creationId xmlns:p14="http://schemas.microsoft.com/office/powerpoint/2010/main" val="661499146"/>
      </p:ext>
    </p:extLst>
  </p:cSld>
  <p:clrMapOvr>
    <a:masterClrMapping/>
  </p:clrMapOvr>
  <p:extLst>
    <p:ext uri="{6950BFC3-D8DA-4A85-94F7-54DA5524770B}">
      <p188:commentRel xmlns:p188="http://schemas.microsoft.com/office/powerpoint/2018/8/main" r:id="rId2"/>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4" name="正方形/長方形 2113">
            <a:extLst>
              <a:ext uri="{FF2B5EF4-FFF2-40B4-BE49-F238E27FC236}">
                <a16:creationId xmlns:a16="http://schemas.microsoft.com/office/drawing/2014/main" id="{A521122C-FFB5-8F0A-4045-CA3245BCC17D}"/>
              </a:ext>
            </a:extLst>
          </p:cNvPr>
          <p:cNvSpPr/>
          <p:nvPr/>
        </p:nvSpPr>
        <p:spPr>
          <a:xfrm>
            <a:off x="251172" y="23514150"/>
            <a:ext cx="6365378" cy="1481168"/>
          </a:xfrm>
          <a:prstGeom prst="rect">
            <a:avLst/>
          </a:prstGeom>
          <a:solidFill>
            <a:srgbClr val="E0DAD3"/>
          </a:solidFill>
          <a:ln w="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78" name="正方形/長方形 2077">
            <a:extLst>
              <a:ext uri="{FF2B5EF4-FFF2-40B4-BE49-F238E27FC236}">
                <a16:creationId xmlns:a16="http://schemas.microsoft.com/office/drawing/2014/main" id="{9704C5C4-0F6D-D777-B6EF-0DBF058999BC}"/>
              </a:ext>
            </a:extLst>
          </p:cNvPr>
          <p:cNvSpPr/>
          <p:nvPr/>
        </p:nvSpPr>
        <p:spPr>
          <a:xfrm>
            <a:off x="251172" y="11491934"/>
            <a:ext cx="6365378" cy="2477871"/>
          </a:xfrm>
          <a:prstGeom prst="rect">
            <a:avLst/>
          </a:prstGeom>
          <a:solidFill>
            <a:srgbClr val="E0DAD3"/>
          </a:solidFill>
          <a:ln w="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3FFC3431-7EC2-204D-F5E0-A6B922038C92}"/>
              </a:ext>
            </a:extLst>
          </p:cNvPr>
          <p:cNvSpPr txBox="1"/>
          <p:nvPr/>
        </p:nvSpPr>
        <p:spPr>
          <a:xfrm>
            <a:off x="476486" y="11680024"/>
            <a:ext cx="4466054" cy="276999"/>
          </a:xfrm>
          <a:prstGeom prst="rect">
            <a:avLst/>
          </a:prstGeom>
          <a:noFill/>
        </p:spPr>
        <p:txBody>
          <a:bodyPr wrap="square">
            <a:spAutoFit/>
          </a:bodyPr>
          <a:lstStyle/>
          <a:p>
            <a:r>
              <a:rPr lang="ja-JP" altLang="en-US" sz="1200" b="1" dirty="0">
                <a:solidFill>
                  <a:srgbClr val="0070C0"/>
                </a:solidFill>
              </a:rPr>
              <a:t>●早期発見により生活の質が向上する可能性があります</a:t>
            </a:r>
          </a:p>
        </p:txBody>
      </p:sp>
      <p:sp>
        <p:nvSpPr>
          <p:cNvPr id="20" name="テキスト ボックス 19">
            <a:extLst>
              <a:ext uri="{FF2B5EF4-FFF2-40B4-BE49-F238E27FC236}">
                <a16:creationId xmlns:a16="http://schemas.microsoft.com/office/drawing/2014/main" id="{6FB07C0F-4F8B-548F-4849-1A55EC74CE8A}"/>
              </a:ext>
            </a:extLst>
          </p:cNvPr>
          <p:cNvSpPr txBox="1"/>
          <p:nvPr/>
        </p:nvSpPr>
        <p:spPr>
          <a:xfrm>
            <a:off x="486361" y="11879327"/>
            <a:ext cx="5793800" cy="461665"/>
          </a:xfrm>
          <a:prstGeom prst="rect">
            <a:avLst/>
          </a:prstGeom>
          <a:noFill/>
        </p:spPr>
        <p:txBody>
          <a:bodyPr wrap="square">
            <a:spAutoFit/>
          </a:bodyPr>
          <a:lstStyle/>
          <a:p>
            <a:pPr defTabSz="843952">
              <a:defRPr/>
            </a:pPr>
            <a:r>
              <a:rPr lang="ja-JP" altLang="en-US" sz="800" dirty="0">
                <a:latin typeface="+mn-ea"/>
              </a:rPr>
              <a:t>難聴の影響は、対処せずに放置すると時間の経過とともに増大する可能性があります。したがって、難聴の初期の兆候に気づいたらすぐにサポートを求めることが重要です。難聴を放置すると、生活の中で不便を感じたり、会話が聞きとりにくくなったりする場合もあります。聞こえにくさを感じたら、早めに耳鼻咽喉科を受診しましょう。</a:t>
            </a:r>
            <a:endParaRPr lang="en-US" altLang="ja-JP" sz="800" dirty="0">
              <a:latin typeface="+mn-ea"/>
            </a:endParaRPr>
          </a:p>
        </p:txBody>
      </p:sp>
      <p:sp>
        <p:nvSpPr>
          <p:cNvPr id="22" name="テキスト ボックス 21">
            <a:extLst>
              <a:ext uri="{FF2B5EF4-FFF2-40B4-BE49-F238E27FC236}">
                <a16:creationId xmlns:a16="http://schemas.microsoft.com/office/drawing/2014/main" id="{C77901BD-1A95-DCA9-F8DF-C6963ADF6D79}"/>
              </a:ext>
            </a:extLst>
          </p:cNvPr>
          <p:cNvSpPr txBox="1"/>
          <p:nvPr/>
        </p:nvSpPr>
        <p:spPr>
          <a:xfrm>
            <a:off x="2544521" y="12364579"/>
            <a:ext cx="3672189" cy="1077218"/>
          </a:xfrm>
          <a:prstGeom prst="rect">
            <a:avLst/>
          </a:prstGeom>
          <a:solidFill>
            <a:schemeClr val="accent1">
              <a:lumMod val="20000"/>
              <a:lumOff val="80000"/>
            </a:schemeClr>
          </a:solidFill>
          <a:ln>
            <a:solidFill>
              <a:schemeClr val="accent1"/>
            </a:solidFill>
          </a:ln>
        </p:spPr>
        <p:txBody>
          <a:bodyPr wrap="square">
            <a:spAutoFit/>
          </a:bodyPr>
          <a:lstStyle/>
          <a:p>
            <a:r>
              <a:rPr lang="ja-JP" altLang="en-US" sz="800" b="1" dirty="0"/>
              <a:t>難聴を放置した場合のリスク</a:t>
            </a:r>
            <a:endParaRPr lang="en-US" altLang="ja-JP" sz="800" b="1" dirty="0"/>
          </a:p>
          <a:p>
            <a:endParaRPr lang="en-US" altLang="ja-JP" sz="800" dirty="0"/>
          </a:p>
          <a:p>
            <a:r>
              <a:rPr lang="ja-JP" altLang="en-US" sz="800" dirty="0"/>
              <a:t>・コミュニケーションが取れない</a:t>
            </a:r>
            <a:endParaRPr lang="en-US" altLang="ja-JP" sz="800" dirty="0"/>
          </a:p>
          <a:p>
            <a:endParaRPr lang="en-US" altLang="ja-JP" sz="800" dirty="0"/>
          </a:p>
          <a:p>
            <a:r>
              <a:rPr lang="ja-JP" altLang="en-US" sz="800" dirty="0"/>
              <a:t>・社会的な疎外感や孤独感を感じる</a:t>
            </a:r>
            <a:endParaRPr lang="en-US" altLang="ja-JP" sz="800" dirty="0"/>
          </a:p>
          <a:p>
            <a:endParaRPr lang="en-US" altLang="ja-JP" sz="800" dirty="0"/>
          </a:p>
          <a:p>
            <a:r>
              <a:rPr lang="ja-JP" altLang="en-US" sz="800" dirty="0"/>
              <a:t>・認知症のリスクが増大する</a:t>
            </a:r>
            <a:endParaRPr lang="en-US" altLang="ja-JP" sz="800" dirty="0"/>
          </a:p>
          <a:p>
            <a:endParaRPr lang="en-US" altLang="ja-JP" sz="800" dirty="0"/>
          </a:p>
        </p:txBody>
      </p:sp>
      <p:sp>
        <p:nvSpPr>
          <p:cNvPr id="44" name="テキスト ボックス 43">
            <a:extLst>
              <a:ext uri="{FF2B5EF4-FFF2-40B4-BE49-F238E27FC236}">
                <a16:creationId xmlns:a16="http://schemas.microsoft.com/office/drawing/2014/main" id="{75F15000-CB10-6130-BBD6-DDEB40288C02}"/>
              </a:ext>
            </a:extLst>
          </p:cNvPr>
          <p:cNvSpPr txBox="1"/>
          <p:nvPr/>
        </p:nvSpPr>
        <p:spPr>
          <a:xfrm>
            <a:off x="5043299" y="13588595"/>
            <a:ext cx="1358064" cy="253916"/>
          </a:xfrm>
          <a:prstGeom prst="rect">
            <a:avLst/>
          </a:prstGeom>
          <a:noFill/>
        </p:spPr>
        <p:txBody>
          <a:bodyPr wrap="square" rtlCol="0">
            <a:spAutoFit/>
          </a:bodyPr>
          <a:lstStyle/>
          <a:p>
            <a:r>
              <a:rPr kumimoji="1" lang="ja-JP" altLang="en-US" sz="1050" b="1" dirty="0">
                <a:solidFill>
                  <a:schemeClr val="bg1"/>
                </a:solidFill>
                <a:highlight>
                  <a:srgbClr val="FF0000"/>
                </a:highlight>
              </a:rPr>
              <a:t>→予約画面へ移動</a:t>
            </a:r>
          </a:p>
        </p:txBody>
      </p:sp>
      <p:sp>
        <p:nvSpPr>
          <p:cNvPr id="24" name="正方形/長方形 23">
            <a:extLst>
              <a:ext uri="{FF2B5EF4-FFF2-40B4-BE49-F238E27FC236}">
                <a16:creationId xmlns:a16="http://schemas.microsoft.com/office/drawing/2014/main" id="{E4EA9899-EF2D-5C1D-DD13-76C8B83E3FC4}"/>
              </a:ext>
            </a:extLst>
          </p:cNvPr>
          <p:cNvSpPr/>
          <p:nvPr/>
        </p:nvSpPr>
        <p:spPr>
          <a:xfrm>
            <a:off x="522604" y="12364580"/>
            <a:ext cx="1895792" cy="1358085"/>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endParaRPr>
          </a:p>
        </p:txBody>
      </p:sp>
      <p:sp>
        <p:nvSpPr>
          <p:cNvPr id="25" name="テキスト ボックス 24">
            <a:extLst>
              <a:ext uri="{FF2B5EF4-FFF2-40B4-BE49-F238E27FC236}">
                <a16:creationId xmlns:a16="http://schemas.microsoft.com/office/drawing/2014/main" id="{773C09B1-C583-E6B9-6B94-EDF78ACC5363}"/>
              </a:ext>
            </a:extLst>
          </p:cNvPr>
          <p:cNvSpPr txBox="1"/>
          <p:nvPr/>
        </p:nvSpPr>
        <p:spPr>
          <a:xfrm>
            <a:off x="797779" y="12859330"/>
            <a:ext cx="1252843" cy="246221"/>
          </a:xfrm>
          <a:prstGeom prst="rect">
            <a:avLst/>
          </a:prstGeom>
          <a:noFill/>
        </p:spPr>
        <p:txBody>
          <a:bodyPr wrap="square">
            <a:spAutoFit/>
          </a:bodyPr>
          <a:lstStyle/>
          <a:p>
            <a:pPr algn="ctr"/>
            <a:r>
              <a:rPr kumimoji="1" lang="ja-JP" altLang="en-US" sz="1000" b="1" dirty="0"/>
              <a:t>イメージ画像入る</a:t>
            </a:r>
          </a:p>
        </p:txBody>
      </p:sp>
      <p:sp>
        <p:nvSpPr>
          <p:cNvPr id="2076" name="正方形/長方形 2075">
            <a:extLst>
              <a:ext uri="{FF2B5EF4-FFF2-40B4-BE49-F238E27FC236}">
                <a16:creationId xmlns:a16="http://schemas.microsoft.com/office/drawing/2014/main" id="{EBF32C0E-9AB8-2167-6442-6605AF3A0C71}"/>
              </a:ext>
            </a:extLst>
          </p:cNvPr>
          <p:cNvSpPr/>
          <p:nvPr/>
        </p:nvSpPr>
        <p:spPr>
          <a:xfrm>
            <a:off x="242891" y="7176448"/>
            <a:ext cx="6365378" cy="2477871"/>
          </a:xfrm>
          <a:prstGeom prst="rect">
            <a:avLst/>
          </a:prstGeom>
          <a:solidFill>
            <a:srgbClr val="E0DAD3"/>
          </a:solidFill>
          <a:ln w="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83243163-57EC-97BE-BAEB-100870AC5FD9}"/>
              </a:ext>
            </a:extLst>
          </p:cNvPr>
          <p:cNvSpPr txBox="1"/>
          <p:nvPr/>
        </p:nvSpPr>
        <p:spPr>
          <a:xfrm>
            <a:off x="447533" y="4220544"/>
            <a:ext cx="3946370" cy="276999"/>
          </a:xfrm>
          <a:prstGeom prst="rect">
            <a:avLst/>
          </a:prstGeom>
          <a:noFill/>
        </p:spPr>
        <p:txBody>
          <a:bodyPr wrap="square">
            <a:spAutoFit/>
          </a:bodyPr>
          <a:lstStyle/>
          <a:p>
            <a:pPr defTabSz="843952">
              <a:defRPr/>
            </a:pPr>
            <a:r>
              <a:rPr lang="en-US" altLang="ja-JP" sz="1200" b="1" dirty="0">
                <a:latin typeface="+mn-ea"/>
              </a:rPr>
              <a:t>1-1-</a:t>
            </a:r>
            <a:r>
              <a:rPr lang="ja-JP" altLang="en-US" sz="1200" b="1" dirty="0">
                <a:latin typeface="+mn-ea"/>
              </a:rPr>
              <a:t>① 難聴の</a:t>
            </a:r>
            <a:r>
              <a:rPr lang="en-US" altLang="ja-JP" sz="1200" b="1" dirty="0">
                <a:latin typeface="+mn-ea"/>
              </a:rPr>
              <a:t>6</a:t>
            </a:r>
            <a:r>
              <a:rPr lang="ja-JP" altLang="en-US" sz="1200" b="1" dirty="0">
                <a:latin typeface="+mn-ea"/>
              </a:rPr>
              <a:t>つの兆候と症状　</a:t>
            </a:r>
            <a:endParaRPr lang="en-US" altLang="ja-JP" sz="1200" b="1" dirty="0">
              <a:latin typeface="+mn-ea"/>
            </a:endParaRPr>
          </a:p>
        </p:txBody>
      </p:sp>
      <p:sp>
        <p:nvSpPr>
          <p:cNvPr id="9" name="テキスト ボックス 8">
            <a:extLst>
              <a:ext uri="{FF2B5EF4-FFF2-40B4-BE49-F238E27FC236}">
                <a16:creationId xmlns:a16="http://schemas.microsoft.com/office/drawing/2014/main" id="{2A4F9A89-C0CA-D17E-3FF2-3E5F1CEA6217}"/>
              </a:ext>
            </a:extLst>
          </p:cNvPr>
          <p:cNvSpPr txBox="1"/>
          <p:nvPr/>
        </p:nvSpPr>
        <p:spPr>
          <a:xfrm>
            <a:off x="407841" y="7287143"/>
            <a:ext cx="3429000" cy="276999"/>
          </a:xfrm>
          <a:prstGeom prst="rect">
            <a:avLst/>
          </a:prstGeom>
          <a:noFill/>
        </p:spPr>
        <p:txBody>
          <a:bodyPr wrap="square">
            <a:spAutoFit/>
          </a:bodyPr>
          <a:lstStyle/>
          <a:p>
            <a:pPr defTabSz="843952">
              <a:defRPr/>
            </a:pPr>
            <a:r>
              <a:rPr lang="ja-JP" altLang="en-US" sz="1200" b="1" dirty="0">
                <a:solidFill>
                  <a:srgbClr val="0070C0"/>
                </a:solidFill>
                <a:latin typeface="+mn-ea"/>
              </a:rPr>
              <a:t>●難聴があるか確認しましょう</a:t>
            </a:r>
            <a:endParaRPr lang="en-US" altLang="ja-JP" sz="1200" b="1" dirty="0">
              <a:solidFill>
                <a:srgbClr val="0070C0"/>
              </a:solidFill>
              <a:latin typeface="+mn-ea"/>
            </a:endParaRPr>
          </a:p>
        </p:txBody>
      </p:sp>
      <p:sp>
        <p:nvSpPr>
          <p:cNvPr id="13" name="テキスト ボックス 12">
            <a:extLst>
              <a:ext uri="{FF2B5EF4-FFF2-40B4-BE49-F238E27FC236}">
                <a16:creationId xmlns:a16="http://schemas.microsoft.com/office/drawing/2014/main" id="{C4B08F38-59A9-A28A-71E7-BA53368F69E5}"/>
              </a:ext>
            </a:extLst>
          </p:cNvPr>
          <p:cNvSpPr txBox="1"/>
          <p:nvPr/>
        </p:nvSpPr>
        <p:spPr>
          <a:xfrm>
            <a:off x="507019" y="9776058"/>
            <a:ext cx="2667717" cy="276999"/>
          </a:xfrm>
          <a:prstGeom prst="rect">
            <a:avLst/>
          </a:prstGeom>
          <a:noFill/>
        </p:spPr>
        <p:txBody>
          <a:bodyPr wrap="square">
            <a:spAutoFit/>
          </a:bodyPr>
          <a:lstStyle/>
          <a:p>
            <a:pPr defTabSz="843952">
              <a:defRPr/>
            </a:pPr>
            <a:r>
              <a:rPr lang="en-US" altLang="ja-JP" sz="1200" b="1" dirty="0">
                <a:latin typeface="+mn-ea"/>
              </a:rPr>
              <a:t>1-1-</a:t>
            </a:r>
            <a:r>
              <a:rPr lang="ja-JP" altLang="en-US" sz="1200" b="1" dirty="0">
                <a:latin typeface="+mn-ea"/>
              </a:rPr>
              <a:t>②難聴の初期症状に注意</a:t>
            </a:r>
            <a:endParaRPr lang="en-US" altLang="ja-JP" sz="1200" b="1" dirty="0">
              <a:latin typeface="+mn-ea"/>
            </a:endParaRPr>
          </a:p>
        </p:txBody>
      </p:sp>
      <p:sp>
        <p:nvSpPr>
          <p:cNvPr id="15" name="テキスト ボックス 14">
            <a:extLst>
              <a:ext uri="{FF2B5EF4-FFF2-40B4-BE49-F238E27FC236}">
                <a16:creationId xmlns:a16="http://schemas.microsoft.com/office/drawing/2014/main" id="{46E97A52-F8A5-A89E-085D-66A2276EAE25}"/>
              </a:ext>
            </a:extLst>
          </p:cNvPr>
          <p:cNvSpPr txBox="1"/>
          <p:nvPr/>
        </p:nvSpPr>
        <p:spPr>
          <a:xfrm>
            <a:off x="507018" y="9996417"/>
            <a:ext cx="3429000" cy="1446550"/>
          </a:xfrm>
          <a:prstGeom prst="rect">
            <a:avLst/>
          </a:prstGeom>
          <a:noFill/>
        </p:spPr>
        <p:txBody>
          <a:bodyPr wrap="square">
            <a:spAutoFit/>
          </a:bodyPr>
          <a:lstStyle/>
          <a:p>
            <a:pPr defTabSz="843952">
              <a:defRPr/>
            </a:pPr>
            <a:r>
              <a:rPr lang="ja-JP" altLang="en-US" sz="800" dirty="0">
                <a:latin typeface="+mn-ea"/>
              </a:rPr>
              <a:t>難聴は徐々に進行することが多いため、</a:t>
            </a:r>
            <a:r>
              <a:rPr lang="ja-JP" altLang="en-US" sz="800" dirty="0">
                <a:solidFill>
                  <a:srgbClr val="FF0000"/>
                </a:solidFill>
                <a:latin typeface="+mn-ea"/>
              </a:rPr>
              <a:t>ご自身の聞こえが悪くなり始めても気づかないまま過ごしている</a:t>
            </a:r>
            <a:r>
              <a:rPr lang="ja-JP" altLang="en-US" sz="800" dirty="0">
                <a:latin typeface="+mn-ea"/>
              </a:rPr>
              <a:t>場合があります。ご自身が気づく前に友人や家族が気づくかもしれません。難聴の兆候や症状について知識を深めておくことで、ご自身の症状に対してどのような解決策があるかアドバイスを求められるように備えておくことをおすすめします。</a:t>
            </a:r>
            <a:endParaRPr lang="en-US" altLang="ja-JP" sz="800" dirty="0">
              <a:latin typeface="+mn-ea"/>
            </a:endParaRPr>
          </a:p>
          <a:p>
            <a:pPr defTabSz="843952">
              <a:defRPr/>
            </a:pPr>
            <a:r>
              <a:rPr lang="ja-JP" altLang="en-US" sz="800" dirty="0">
                <a:latin typeface="+mn-ea"/>
              </a:rPr>
              <a:t>聴こえにくさを感じたり、ご家族や周囲の方から指摘されたら、耳鼻咽喉科を受診しましょう。専門医から補聴器が必要だと診断されたら新日本補聴器グループの販売店にご相談ください。聴覚ケアの専門家があなたの聴力やニーズに応えて、補聴器選びのサポートをいたします。</a:t>
            </a:r>
            <a:endParaRPr lang="en-US" altLang="ja-JP" sz="800" dirty="0">
              <a:latin typeface="+mn-ea"/>
            </a:endParaRPr>
          </a:p>
        </p:txBody>
      </p:sp>
      <p:pic>
        <p:nvPicPr>
          <p:cNvPr id="2050" name="Picture 2" descr="Image shows woman during hearing test">
            <a:extLst>
              <a:ext uri="{FF2B5EF4-FFF2-40B4-BE49-F238E27FC236}">
                <a16:creationId xmlns:a16="http://schemas.microsoft.com/office/drawing/2014/main" id="{6E060D0B-AFC2-EB24-9205-9548430DEE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1465" y="10030433"/>
            <a:ext cx="2304535" cy="1152268"/>
          </a:xfrm>
          <a:prstGeom prst="rect">
            <a:avLst/>
          </a:prstGeom>
          <a:noFill/>
          <a:extLst>
            <a:ext uri="{909E8E84-426E-40DD-AFC4-6F175D3DCCD1}">
              <a14:hiddenFill xmlns:a14="http://schemas.microsoft.com/office/drawing/2010/main">
                <a:solidFill>
                  <a:srgbClr val="FFFFFF"/>
                </a:solidFill>
              </a14:hiddenFill>
            </a:ext>
          </a:extLst>
        </p:spPr>
      </p:pic>
      <p:sp>
        <p:nvSpPr>
          <p:cNvPr id="45" name="正方形/長方形 44">
            <a:extLst>
              <a:ext uri="{FF2B5EF4-FFF2-40B4-BE49-F238E27FC236}">
                <a16:creationId xmlns:a16="http://schemas.microsoft.com/office/drawing/2014/main" id="{7EEB2470-55AA-B46B-AE61-BD53376B6CFD}"/>
              </a:ext>
            </a:extLst>
          </p:cNvPr>
          <p:cNvSpPr/>
          <p:nvPr/>
        </p:nvSpPr>
        <p:spPr>
          <a:xfrm>
            <a:off x="2524167" y="7547382"/>
            <a:ext cx="3705458" cy="1830782"/>
          </a:xfrm>
          <a:prstGeom prst="rect">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ボックス 45">
            <a:extLst>
              <a:ext uri="{FF2B5EF4-FFF2-40B4-BE49-F238E27FC236}">
                <a16:creationId xmlns:a16="http://schemas.microsoft.com/office/drawing/2014/main" id="{893A6BE9-3E68-5700-C3B0-782DB34BA41D}"/>
              </a:ext>
            </a:extLst>
          </p:cNvPr>
          <p:cNvSpPr txBox="1"/>
          <p:nvPr/>
        </p:nvSpPr>
        <p:spPr>
          <a:xfrm>
            <a:off x="2557437" y="7638458"/>
            <a:ext cx="3604355" cy="1323439"/>
          </a:xfrm>
          <a:prstGeom prst="rect">
            <a:avLst/>
          </a:prstGeom>
          <a:solidFill>
            <a:srgbClr val="FFFF00">
              <a:alpha val="0"/>
            </a:srgbClr>
          </a:solidFill>
        </p:spPr>
        <p:txBody>
          <a:bodyPr wrap="square" rtlCol="0">
            <a:spAutoFit/>
          </a:bodyPr>
          <a:lstStyle/>
          <a:p>
            <a:r>
              <a:rPr kumimoji="1" lang="ja-JP" altLang="en-US" sz="800" dirty="0"/>
              <a:t>質問①　</a:t>
            </a:r>
            <a:r>
              <a:rPr kumimoji="1" lang="en-US" altLang="ja-JP" sz="800" dirty="0"/>
              <a:t>4</a:t>
            </a:r>
            <a:r>
              <a:rPr kumimoji="1" lang="ja-JP" altLang="en-US" sz="800" dirty="0"/>
              <a:t>人以上いる場合の会話についていくのが難しく感じますか</a:t>
            </a:r>
            <a:r>
              <a:rPr kumimoji="1" lang="en-US" altLang="ja-JP" sz="800" dirty="0"/>
              <a:t>?</a:t>
            </a:r>
          </a:p>
          <a:p>
            <a:r>
              <a:rPr kumimoji="1" lang="ja-JP" altLang="en-US" sz="800" dirty="0"/>
              <a:t>いいえ　時々　はい　</a:t>
            </a:r>
            <a:endParaRPr kumimoji="1" lang="en-US" altLang="ja-JP" sz="800" dirty="0"/>
          </a:p>
          <a:p>
            <a:r>
              <a:rPr kumimoji="1" lang="ja-JP" altLang="en-US" sz="800" dirty="0"/>
              <a:t>質問②　家族や友人から聴力検査を受けるようアドバイスを受けましたか</a:t>
            </a:r>
            <a:r>
              <a:rPr kumimoji="1" lang="en-US" altLang="ja-JP" sz="800" dirty="0"/>
              <a:t>?</a:t>
            </a:r>
          </a:p>
          <a:p>
            <a:r>
              <a:rPr kumimoji="1" lang="ja-JP" altLang="en-US" sz="800" dirty="0"/>
              <a:t>いいえ　時々　はい　</a:t>
            </a:r>
            <a:endParaRPr kumimoji="1" lang="en-US" altLang="ja-JP" sz="800" dirty="0"/>
          </a:p>
          <a:p>
            <a:r>
              <a:rPr kumimoji="1" lang="ja-JP" altLang="en-US" sz="800" dirty="0"/>
              <a:t>質問③　よく聞こえないために、会話の相手が言っていることが理解できなくて苦労したことがありますか</a:t>
            </a:r>
            <a:r>
              <a:rPr kumimoji="1" lang="en-US" altLang="ja-JP" sz="800" dirty="0"/>
              <a:t>?</a:t>
            </a:r>
          </a:p>
          <a:p>
            <a:r>
              <a:rPr kumimoji="1" lang="ja-JP" altLang="en-US" sz="800" dirty="0"/>
              <a:t>いいえ　時々　はい　</a:t>
            </a:r>
            <a:endParaRPr kumimoji="1" lang="en-US" altLang="ja-JP" sz="800" dirty="0"/>
          </a:p>
          <a:p>
            <a:r>
              <a:rPr kumimoji="1" lang="ja-JP" altLang="en-US" sz="800" dirty="0"/>
              <a:t>質問④　テレビやラジオの音量を過剰に大きくして</a:t>
            </a:r>
            <a:r>
              <a:rPr kumimoji="1" lang="ja-JP" altLang="en-US" sz="800" dirty="0">
                <a:solidFill>
                  <a:srgbClr val="FF0000"/>
                </a:solidFill>
              </a:rPr>
              <a:t>周囲の人が迷惑に感じてしまう</a:t>
            </a:r>
            <a:r>
              <a:rPr kumimoji="1" lang="ja-JP" altLang="en-US" sz="800" dirty="0"/>
              <a:t>ことはありませんか</a:t>
            </a:r>
            <a:r>
              <a:rPr kumimoji="1" lang="en-US" altLang="ja-JP" sz="800" dirty="0"/>
              <a:t>?</a:t>
            </a:r>
          </a:p>
          <a:p>
            <a:r>
              <a:rPr kumimoji="1" lang="ja-JP" altLang="en-US" sz="800" dirty="0"/>
              <a:t>いいえ　時々　はい　</a:t>
            </a:r>
          </a:p>
        </p:txBody>
      </p:sp>
      <p:sp>
        <p:nvSpPr>
          <p:cNvPr id="47" name="テキスト ボックス 46">
            <a:extLst>
              <a:ext uri="{FF2B5EF4-FFF2-40B4-BE49-F238E27FC236}">
                <a16:creationId xmlns:a16="http://schemas.microsoft.com/office/drawing/2014/main" id="{D117C41C-39BF-C413-7845-3F827688E4A7}"/>
              </a:ext>
            </a:extLst>
          </p:cNvPr>
          <p:cNvSpPr txBox="1"/>
          <p:nvPr/>
        </p:nvSpPr>
        <p:spPr>
          <a:xfrm>
            <a:off x="5083115" y="9102121"/>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rPr>
              <a:t>→予約画面へ移動</a:t>
            </a:r>
          </a:p>
        </p:txBody>
      </p:sp>
      <p:sp>
        <p:nvSpPr>
          <p:cNvPr id="12" name="テキスト ボックス 11">
            <a:extLst>
              <a:ext uri="{FF2B5EF4-FFF2-40B4-BE49-F238E27FC236}">
                <a16:creationId xmlns:a16="http://schemas.microsoft.com/office/drawing/2014/main" id="{B1B1D0BA-B06B-59BA-6A17-D3B079F85AF9}"/>
              </a:ext>
            </a:extLst>
          </p:cNvPr>
          <p:cNvSpPr txBox="1"/>
          <p:nvPr/>
        </p:nvSpPr>
        <p:spPr>
          <a:xfrm>
            <a:off x="4732671" y="10341722"/>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17" name="正方形/長方形 16">
            <a:extLst>
              <a:ext uri="{FF2B5EF4-FFF2-40B4-BE49-F238E27FC236}">
                <a16:creationId xmlns:a16="http://schemas.microsoft.com/office/drawing/2014/main" id="{221B6D72-7BD9-230A-2088-83C2098EFADC}"/>
              </a:ext>
            </a:extLst>
          </p:cNvPr>
          <p:cNvSpPr/>
          <p:nvPr/>
        </p:nvSpPr>
        <p:spPr>
          <a:xfrm>
            <a:off x="496091" y="7535821"/>
            <a:ext cx="1924627" cy="1842342"/>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endParaRPr>
          </a:p>
        </p:txBody>
      </p:sp>
      <p:sp>
        <p:nvSpPr>
          <p:cNvPr id="18" name="テキスト ボックス 17">
            <a:extLst>
              <a:ext uri="{FF2B5EF4-FFF2-40B4-BE49-F238E27FC236}">
                <a16:creationId xmlns:a16="http://schemas.microsoft.com/office/drawing/2014/main" id="{4E987DD9-DC89-3801-8380-6342513949A4}"/>
              </a:ext>
            </a:extLst>
          </p:cNvPr>
          <p:cNvSpPr txBox="1"/>
          <p:nvPr/>
        </p:nvSpPr>
        <p:spPr>
          <a:xfrm>
            <a:off x="800101" y="8307950"/>
            <a:ext cx="1252843" cy="246221"/>
          </a:xfrm>
          <a:prstGeom prst="rect">
            <a:avLst/>
          </a:prstGeom>
          <a:noFill/>
        </p:spPr>
        <p:txBody>
          <a:bodyPr wrap="square">
            <a:spAutoFit/>
          </a:bodyPr>
          <a:lstStyle/>
          <a:p>
            <a:pPr algn="ctr"/>
            <a:r>
              <a:rPr kumimoji="1" lang="ja-JP" altLang="en-US" sz="1000" b="1" dirty="0"/>
              <a:t>イメージ画像入る</a:t>
            </a:r>
          </a:p>
        </p:txBody>
      </p:sp>
      <p:pic>
        <p:nvPicPr>
          <p:cNvPr id="23" name="Picture 2" descr="画像はグループで話している人々を示しています">
            <a:extLst>
              <a:ext uri="{FF2B5EF4-FFF2-40B4-BE49-F238E27FC236}">
                <a16:creationId xmlns:a16="http://schemas.microsoft.com/office/drawing/2014/main" id="{B0CF5144-0B51-E1F5-731F-406282E8D17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7019" y="4848267"/>
            <a:ext cx="887730" cy="887730"/>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4" descr="画像は携帯電話を見ている男性を示しています">
            <a:extLst>
              <a:ext uri="{FF2B5EF4-FFF2-40B4-BE49-F238E27FC236}">
                <a16:creationId xmlns:a16="http://schemas.microsoft.com/office/drawing/2014/main" id="{8AA3E0E1-E000-01F2-4C31-2F3D22015CE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54079" y="4820894"/>
            <a:ext cx="916114" cy="916114"/>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6" descr="画像は女性が耳で手を握っていることを示しています">
            <a:extLst>
              <a:ext uri="{FF2B5EF4-FFF2-40B4-BE49-F238E27FC236}">
                <a16:creationId xmlns:a16="http://schemas.microsoft.com/office/drawing/2014/main" id="{18D1368A-8830-96DD-A964-11321A44CF2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13876" y="4803953"/>
            <a:ext cx="1010155" cy="1010155"/>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8" descr="画像は音を見つけようと奮闘している女性を示している">
            <a:extLst>
              <a:ext uri="{FF2B5EF4-FFF2-40B4-BE49-F238E27FC236}">
                <a16:creationId xmlns:a16="http://schemas.microsoft.com/office/drawing/2014/main" id="{D529B626-6617-3FE2-E66A-3F6D679F759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1215" y="5814107"/>
            <a:ext cx="954786" cy="954786"/>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10" descr="画像は耳鳴りに苦しむ女性を示しています">
            <a:extLst>
              <a:ext uri="{FF2B5EF4-FFF2-40B4-BE49-F238E27FC236}">
                <a16:creationId xmlns:a16="http://schemas.microsoft.com/office/drawing/2014/main" id="{E9031143-E02E-F0F4-0CEB-7B13DA832E4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45051" y="5814107"/>
            <a:ext cx="954786" cy="954786"/>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12" descr="画像はテレビを見ているカップルを示しています">
            <a:extLst>
              <a:ext uri="{FF2B5EF4-FFF2-40B4-BE49-F238E27FC236}">
                <a16:creationId xmlns:a16="http://schemas.microsoft.com/office/drawing/2014/main" id="{C5E80784-9BC1-71D2-5905-F0DA0BB29E94}"/>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96247" y="5873131"/>
            <a:ext cx="954786" cy="954786"/>
          </a:xfrm>
          <a:prstGeom prst="rect">
            <a:avLst/>
          </a:prstGeom>
          <a:noFill/>
          <a:extLst>
            <a:ext uri="{909E8E84-426E-40DD-AFC4-6F175D3DCCD1}">
              <a14:hiddenFill xmlns:a14="http://schemas.microsoft.com/office/drawing/2010/main">
                <a:solidFill>
                  <a:srgbClr val="FFFFFF"/>
                </a:solidFill>
              </a14:hiddenFill>
            </a:ext>
          </a:extLst>
        </p:spPr>
      </p:pic>
      <p:sp>
        <p:nvSpPr>
          <p:cNvPr id="33" name="テキスト ボックス 32">
            <a:extLst>
              <a:ext uri="{FF2B5EF4-FFF2-40B4-BE49-F238E27FC236}">
                <a16:creationId xmlns:a16="http://schemas.microsoft.com/office/drawing/2014/main" id="{4086EDAB-3102-F352-C1B7-D1A0291EF9DE}"/>
              </a:ext>
            </a:extLst>
          </p:cNvPr>
          <p:cNvSpPr txBox="1"/>
          <p:nvPr/>
        </p:nvSpPr>
        <p:spPr>
          <a:xfrm>
            <a:off x="1352077" y="4818349"/>
            <a:ext cx="1095906" cy="338554"/>
          </a:xfrm>
          <a:prstGeom prst="rect">
            <a:avLst/>
          </a:prstGeom>
          <a:noFill/>
        </p:spPr>
        <p:txBody>
          <a:bodyPr wrap="square">
            <a:spAutoFit/>
          </a:bodyPr>
          <a:lstStyle/>
          <a:p>
            <a:r>
              <a:rPr lang="en-US" altLang="ja-JP" sz="800" b="1" dirty="0">
                <a:solidFill>
                  <a:srgbClr val="49443D"/>
                </a:solidFill>
                <a:latin typeface="Proxima Nova"/>
              </a:rPr>
              <a:t>1. </a:t>
            </a:r>
            <a:r>
              <a:rPr lang="ja-JP" altLang="en-US" sz="800" b="1" dirty="0">
                <a:solidFill>
                  <a:srgbClr val="49443D"/>
                </a:solidFill>
                <a:latin typeface="Proxima Nova"/>
              </a:rPr>
              <a:t>会話についていくのが難しい</a:t>
            </a:r>
            <a:endParaRPr lang="ja-JP" altLang="en-US" sz="800" dirty="0"/>
          </a:p>
        </p:txBody>
      </p:sp>
      <p:sp>
        <p:nvSpPr>
          <p:cNvPr id="34" name="テキスト ボックス 33">
            <a:extLst>
              <a:ext uri="{FF2B5EF4-FFF2-40B4-BE49-F238E27FC236}">
                <a16:creationId xmlns:a16="http://schemas.microsoft.com/office/drawing/2014/main" id="{4BBE82AA-73A5-82C8-3273-07CBBA9A48D5}"/>
              </a:ext>
            </a:extLst>
          </p:cNvPr>
          <p:cNvSpPr txBox="1"/>
          <p:nvPr/>
        </p:nvSpPr>
        <p:spPr>
          <a:xfrm>
            <a:off x="3288415" y="4818349"/>
            <a:ext cx="1083449" cy="338554"/>
          </a:xfrm>
          <a:prstGeom prst="rect">
            <a:avLst/>
          </a:prstGeom>
          <a:noFill/>
        </p:spPr>
        <p:txBody>
          <a:bodyPr wrap="square">
            <a:spAutoFit/>
          </a:bodyPr>
          <a:lstStyle/>
          <a:p>
            <a:r>
              <a:rPr lang="ja-JP" altLang="en-US" sz="800" b="1" dirty="0"/>
              <a:t>2. 電話での会話が不明瞭</a:t>
            </a:r>
          </a:p>
        </p:txBody>
      </p:sp>
      <p:sp>
        <p:nvSpPr>
          <p:cNvPr id="35" name="テキスト ボックス 34">
            <a:extLst>
              <a:ext uri="{FF2B5EF4-FFF2-40B4-BE49-F238E27FC236}">
                <a16:creationId xmlns:a16="http://schemas.microsoft.com/office/drawing/2014/main" id="{5EE6733A-98FC-C945-54A8-7666995D568C}"/>
              </a:ext>
            </a:extLst>
          </p:cNvPr>
          <p:cNvSpPr txBox="1"/>
          <p:nvPr/>
        </p:nvSpPr>
        <p:spPr>
          <a:xfrm>
            <a:off x="5161425" y="4788944"/>
            <a:ext cx="1278636" cy="338554"/>
          </a:xfrm>
          <a:prstGeom prst="rect">
            <a:avLst/>
          </a:prstGeom>
          <a:noFill/>
        </p:spPr>
        <p:txBody>
          <a:bodyPr wrap="square">
            <a:spAutoFit/>
          </a:bodyPr>
          <a:lstStyle/>
          <a:p>
            <a:r>
              <a:rPr lang="ja-JP" altLang="en-US" sz="800" b="1" dirty="0"/>
              <a:t>3. 人々がぶつぶつ言っているように見える</a:t>
            </a:r>
          </a:p>
        </p:txBody>
      </p:sp>
      <p:sp>
        <p:nvSpPr>
          <p:cNvPr id="36" name="テキスト ボックス 35">
            <a:extLst>
              <a:ext uri="{FF2B5EF4-FFF2-40B4-BE49-F238E27FC236}">
                <a16:creationId xmlns:a16="http://schemas.microsoft.com/office/drawing/2014/main" id="{16F252B9-3648-4D99-5831-D3983786D633}"/>
              </a:ext>
            </a:extLst>
          </p:cNvPr>
          <p:cNvSpPr txBox="1"/>
          <p:nvPr/>
        </p:nvSpPr>
        <p:spPr>
          <a:xfrm>
            <a:off x="1363330" y="5839818"/>
            <a:ext cx="1181191" cy="338554"/>
          </a:xfrm>
          <a:prstGeom prst="rect">
            <a:avLst/>
          </a:prstGeom>
          <a:noFill/>
        </p:spPr>
        <p:txBody>
          <a:bodyPr wrap="square">
            <a:spAutoFit/>
          </a:bodyPr>
          <a:lstStyle/>
          <a:p>
            <a:r>
              <a:rPr lang="en-US" altLang="ja-JP" sz="800" b="1" dirty="0">
                <a:solidFill>
                  <a:srgbClr val="FF0000"/>
                </a:solidFill>
                <a:latin typeface="Proxima Nova"/>
              </a:rPr>
              <a:t>4.</a:t>
            </a:r>
            <a:r>
              <a:rPr lang="ja-JP" altLang="en-US" sz="800" b="1" dirty="0">
                <a:solidFill>
                  <a:srgbClr val="FF0000"/>
                </a:solidFill>
                <a:latin typeface="Proxima Nova"/>
              </a:rPr>
              <a:t>音のする方向が分からない</a:t>
            </a:r>
            <a:endParaRPr lang="ja-JP" altLang="en-US" sz="800" dirty="0">
              <a:solidFill>
                <a:srgbClr val="FF0000"/>
              </a:solidFill>
            </a:endParaRPr>
          </a:p>
        </p:txBody>
      </p:sp>
      <p:sp>
        <p:nvSpPr>
          <p:cNvPr id="37" name="テキスト ボックス 36">
            <a:extLst>
              <a:ext uri="{FF2B5EF4-FFF2-40B4-BE49-F238E27FC236}">
                <a16:creationId xmlns:a16="http://schemas.microsoft.com/office/drawing/2014/main" id="{A729A100-E6E3-CADF-16C6-E331CC4E12CF}"/>
              </a:ext>
            </a:extLst>
          </p:cNvPr>
          <p:cNvSpPr txBox="1"/>
          <p:nvPr/>
        </p:nvSpPr>
        <p:spPr>
          <a:xfrm>
            <a:off x="3300080" y="5843754"/>
            <a:ext cx="998220" cy="215444"/>
          </a:xfrm>
          <a:prstGeom prst="rect">
            <a:avLst/>
          </a:prstGeom>
          <a:noFill/>
        </p:spPr>
        <p:txBody>
          <a:bodyPr wrap="square">
            <a:spAutoFit/>
          </a:bodyPr>
          <a:lstStyle/>
          <a:p>
            <a:r>
              <a:rPr lang="en-US" altLang="ja-JP" sz="800" b="1" dirty="0">
                <a:solidFill>
                  <a:srgbClr val="49443D"/>
                </a:solidFill>
                <a:latin typeface="Proxima Nova"/>
              </a:rPr>
              <a:t>5. </a:t>
            </a:r>
            <a:r>
              <a:rPr lang="ja-JP" altLang="en-US" sz="800" b="1" dirty="0">
                <a:solidFill>
                  <a:srgbClr val="49443D"/>
                </a:solidFill>
                <a:latin typeface="Proxima Nova"/>
              </a:rPr>
              <a:t>耳鳴りがする</a:t>
            </a:r>
            <a:endParaRPr lang="ja-JP" altLang="en-US" sz="800" dirty="0"/>
          </a:p>
        </p:txBody>
      </p:sp>
      <p:sp>
        <p:nvSpPr>
          <p:cNvPr id="38" name="テキスト ボックス 37">
            <a:extLst>
              <a:ext uri="{FF2B5EF4-FFF2-40B4-BE49-F238E27FC236}">
                <a16:creationId xmlns:a16="http://schemas.microsoft.com/office/drawing/2014/main" id="{2863A486-B5EB-3830-F191-2C670071012A}"/>
              </a:ext>
            </a:extLst>
          </p:cNvPr>
          <p:cNvSpPr txBox="1"/>
          <p:nvPr/>
        </p:nvSpPr>
        <p:spPr>
          <a:xfrm>
            <a:off x="5238503" y="5825137"/>
            <a:ext cx="1032379" cy="338554"/>
          </a:xfrm>
          <a:prstGeom prst="rect">
            <a:avLst/>
          </a:prstGeom>
          <a:noFill/>
        </p:spPr>
        <p:txBody>
          <a:bodyPr wrap="square">
            <a:spAutoFit/>
          </a:bodyPr>
          <a:lstStyle/>
          <a:p>
            <a:r>
              <a:rPr lang="en-US" altLang="ja-JP" sz="800" b="1" dirty="0">
                <a:solidFill>
                  <a:srgbClr val="49443D"/>
                </a:solidFill>
                <a:latin typeface="Proxima Nova"/>
              </a:rPr>
              <a:t>6. </a:t>
            </a:r>
            <a:r>
              <a:rPr lang="ja-JP" altLang="en-US" sz="800" b="1" dirty="0">
                <a:solidFill>
                  <a:srgbClr val="49443D"/>
                </a:solidFill>
                <a:latin typeface="Proxima Nova"/>
              </a:rPr>
              <a:t>テレビの音量を上げすぎる</a:t>
            </a:r>
            <a:endParaRPr lang="ja-JP" altLang="en-US" sz="800" dirty="0"/>
          </a:p>
        </p:txBody>
      </p:sp>
      <p:sp>
        <p:nvSpPr>
          <p:cNvPr id="39" name="テキスト ボックス 38">
            <a:extLst>
              <a:ext uri="{FF2B5EF4-FFF2-40B4-BE49-F238E27FC236}">
                <a16:creationId xmlns:a16="http://schemas.microsoft.com/office/drawing/2014/main" id="{78EA19D9-6BA5-C242-E9C1-853548A65A84}"/>
              </a:ext>
            </a:extLst>
          </p:cNvPr>
          <p:cNvSpPr txBox="1"/>
          <p:nvPr/>
        </p:nvSpPr>
        <p:spPr>
          <a:xfrm>
            <a:off x="1332808" y="5123095"/>
            <a:ext cx="1147757" cy="584775"/>
          </a:xfrm>
          <a:prstGeom prst="rect">
            <a:avLst/>
          </a:prstGeom>
          <a:noFill/>
        </p:spPr>
        <p:txBody>
          <a:bodyPr wrap="square" rtlCol="0">
            <a:spAutoFit/>
          </a:bodyPr>
          <a:lstStyle/>
          <a:p>
            <a:r>
              <a:rPr lang="en-US" altLang="ja-JP" sz="800" dirty="0">
                <a:solidFill>
                  <a:srgbClr val="49443D"/>
                </a:solidFill>
                <a:latin typeface="Proxima Nova"/>
              </a:rPr>
              <a:t>2 </a:t>
            </a:r>
            <a:r>
              <a:rPr lang="ja-JP" altLang="en-US" sz="800" dirty="0">
                <a:solidFill>
                  <a:srgbClr val="49443D"/>
                </a:solidFill>
                <a:latin typeface="Proxima Nova"/>
              </a:rPr>
              <a:t>人以上の会話、または周囲に騒音がある状況での会話についていけない。</a:t>
            </a:r>
            <a:endParaRPr kumimoji="1" lang="ja-JP" altLang="en-US" sz="800" dirty="0"/>
          </a:p>
        </p:txBody>
      </p:sp>
      <p:sp>
        <p:nvSpPr>
          <p:cNvPr id="40" name="テキスト ボックス 39">
            <a:extLst>
              <a:ext uri="{FF2B5EF4-FFF2-40B4-BE49-F238E27FC236}">
                <a16:creationId xmlns:a16="http://schemas.microsoft.com/office/drawing/2014/main" id="{E4296DE0-A194-FC7C-45CD-FE01A11C2477}"/>
              </a:ext>
            </a:extLst>
          </p:cNvPr>
          <p:cNvSpPr txBox="1"/>
          <p:nvPr/>
        </p:nvSpPr>
        <p:spPr>
          <a:xfrm>
            <a:off x="1351648" y="6244906"/>
            <a:ext cx="1147757" cy="461665"/>
          </a:xfrm>
          <a:prstGeom prst="rect">
            <a:avLst/>
          </a:prstGeom>
          <a:noFill/>
        </p:spPr>
        <p:txBody>
          <a:bodyPr wrap="square" rtlCol="0">
            <a:spAutoFit/>
          </a:bodyPr>
          <a:lstStyle/>
          <a:p>
            <a:r>
              <a:rPr lang="ja-JP" altLang="en-US" sz="800" dirty="0">
                <a:solidFill>
                  <a:srgbClr val="49443D"/>
                </a:solidFill>
                <a:latin typeface="Proxima Nova"/>
              </a:rPr>
              <a:t>音が</a:t>
            </a:r>
            <a:r>
              <a:rPr lang="ja-JP" altLang="en-US" sz="800" dirty="0">
                <a:latin typeface="Proxima Nova"/>
              </a:rPr>
              <a:t>どの方向から届いている</a:t>
            </a:r>
            <a:r>
              <a:rPr lang="ja-JP" altLang="en-US" sz="800" dirty="0">
                <a:solidFill>
                  <a:srgbClr val="49443D"/>
                </a:solidFill>
                <a:latin typeface="Proxima Nova"/>
              </a:rPr>
              <a:t>かを特定するのが難しい。</a:t>
            </a:r>
            <a:endParaRPr kumimoji="1" lang="ja-JP" altLang="en-US" sz="800" dirty="0"/>
          </a:p>
        </p:txBody>
      </p:sp>
      <p:sp>
        <p:nvSpPr>
          <p:cNvPr id="41" name="テキスト ボックス 40">
            <a:extLst>
              <a:ext uri="{FF2B5EF4-FFF2-40B4-BE49-F238E27FC236}">
                <a16:creationId xmlns:a16="http://schemas.microsoft.com/office/drawing/2014/main" id="{AC8E2E12-8300-9408-8558-BDCD98D4723F}"/>
              </a:ext>
            </a:extLst>
          </p:cNvPr>
          <p:cNvSpPr txBox="1"/>
          <p:nvPr/>
        </p:nvSpPr>
        <p:spPr>
          <a:xfrm>
            <a:off x="3304111" y="5080274"/>
            <a:ext cx="1147757" cy="584775"/>
          </a:xfrm>
          <a:prstGeom prst="rect">
            <a:avLst/>
          </a:prstGeom>
          <a:noFill/>
        </p:spPr>
        <p:txBody>
          <a:bodyPr wrap="square" rtlCol="0">
            <a:spAutoFit/>
          </a:bodyPr>
          <a:lstStyle/>
          <a:p>
            <a:r>
              <a:rPr lang="ja-JP" altLang="en-US" sz="800" dirty="0">
                <a:solidFill>
                  <a:srgbClr val="49443D"/>
                </a:solidFill>
                <a:latin typeface="Proxima Nova"/>
              </a:rPr>
              <a:t>静かな環境でも、騒がしい環境でも、電話の会話についていくのが難しい。</a:t>
            </a:r>
          </a:p>
        </p:txBody>
      </p:sp>
      <p:sp>
        <p:nvSpPr>
          <p:cNvPr id="42" name="テキスト ボックス 41">
            <a:extLst>
              <a:ext uri="{FF2B5EF4-FFF2-40B4-BE49-F238E27FC236}">
                <a16:creationId xmlns:a16="http://schemas.microsoft.com/office/drawing/2014/main" id="{5C13EEF9-AF67-081F-D207-95F59F27EB44}"/>
              </a:ext>
            </a:extLst>
          </p:cNvPr>
          <p:cNvSpPr txBox="1"/>
          <p:nvPr/>
        </p:nvSpPr>
        <p:spPr>
          <a:xfrm>
            <a:off x="3343681" y="6064727"/>
            <a:ext cx="1147757" cy="584775"/>
          </a:xfrm>
          <a:prstGeom prst="rect">
            <a:avLst/>
          </a:prstGeom>
          <a:noFill/>
        </p:spPr>
        <p:txBody>
          <a:bodyPr wrap="square" rtlCol="0">
            <a:spAutoFit/>
          </a:bodyPr>
          <a:lstStyle/>
          <a:p>
            <a:r>
              <a:rPr lang="ja-JP" altLang="en-US" sz="800" dirty="0">
                <a:solidFill>
                  <a:srgbClr val="49443D"/>
                </a:solidFill>
                <a:latin typeface="Proxima Nova"/>
              </a:rPr>
              <a:t>耳の中で呼び出しベルのような音、ブザーのような音が聞こえる。</a:t>
            </a:r>
            <a:endParaRPr kumimoji="1" lang="ja-JP" altLang="en-US" sz="800" dirty="0"/>
          </a:p>
        </p:txBody>
      </p:sp>
      <p:sp>
        <p:nvSpPr>
          <p:cNvPr id="43" name="テキスト ボックス 42">
            <a:extLst>
              <a:ext uri="{FF2B5EF4-FFF2-40B4-BE49-F238E27FC236}">
                <a16:creationId xmlns:a16="http://schemas.microsoft.com/office/drawing/2014/main" id="{17F84A03-6381-6DE1-9181-8C2B3356AF70}"/>
              </a:ext>
            </a:extLst>
          </p:cNvPr>
          <p:cNvSpPr txBox="1"/>
          <p:nvPr/>
        </p:nvSpPr>
        <p:spPr>
          <a:xfrm>
            <a:off x="5274173" y="5032813"/>
            <a:ext cx="1147757" cy="707886"/>
          </a:xfrm>
          <a:prstGeom prst="rect">
            <a:avLst/>
          </a:prstGeom>
          <a:noFill/>
        </p:spPr>
        <p:txBody>
          <a:bodyPr wrap="square" rtlCol="0">
            <a:spAutoFit/>
          </a:bodyPr>
          <a:lstStyle/>
          <a:p>
            <a:r>
              <a:rPr lang="ja-JP" altLang="en-US" sz="800" dirty="0">
                <a:solidFill>
                  <a:srgbClr val="49443D"/>
                </a:solidFill>
                <a:latin typeface="Proxima Nova"/>
              </a:rPr>
              <a:t>話をしている相手がぶつぶつ言っているように聞こえ、同じ言葉を繰り返してもらうことが多い。</a:t>
            </a:r>
            <a:endParaRPr kumimoji="1" lang="ja-JP" altLang="en-US" sz="800" dirty="0"/>
          </a:p>
        </p:txBody>
      </p:sp>
      <p:sp>
        <p:nvSpPr>
          <p:cNvPr id="48" name="テキスト ボックス 47">
            <a:extLst>
              <a:ext uri="{FF2B5EF4-FFF2-40B4-BE49-F238E27FC236}">
                <a16:creationId xmlns:a16="http://schemas.microsoft.com/office/drawing/2014/main" id="{A0F8A6B1-6641-9F71-C044-99DBE6650E5F}"/>
              </a:ext>
            </a:extLst>
          </p:cNvPr>
          <p:cNvSpPr txBox="1"/>
          <p:nvPr/>
        </p:nvSpPr>
        <p:spPr>
          <a:xfrm>
            <a:off x="5324031" y="6117909"/>
            <a:ext cx="1147757" cy="584775"/>
          </a:xfrm>
          <a:prstGeom prst="rect">
            <a:avLst/>
          </a:prstGeom>
          <a:noFill/>
        </p:spPr>
        <p:txBody>
          <a:bodyPr wrap="square" rtlCol="0">
            <a:spAutoFit/>
          </a:bodyPr>
          <a:lstStyle/>
          <a:p>
            <a:r>
              <a:rPr lang="ja-JP" altLang="en-US" sz="800" dirty="0">
                <a:solidFill>
                  <a:srgbClr val="FF0000"/>
                </a:solidFill>
                <a:latin typeface="Proxima Nova"/>
              </a:rPr>
              <a:t>テレビやラジオの音量が大きいと周囲の人に指摘されることがありませんか？</a:t>
            </a:r>
            <a:endParaRPr kumimoji="1" lang="ja-JP" altLang="en-US" sz="800" dirty="0">
              <a:solidFill>
                <a:srgbClr val="FF0000"/>
              </a:solidFill>
            </a:endParaRPr>
          </a:p>
        </p:txBody>
      </p:sp>
      <p:sp>
        <p:nvSpPr>
          <p:cNvPr id="49" name="テキスト ボックス 48">
            <a:extLst>
              <a:ext uri="{FF2B5EF4-FFF2-40B4-BE49-F238E27FC236}">
                <a16:creationId xmlns:a16="http://schemas.microsoft.com/office/drawing/2014/main" id="{A1899861-9CE7-0211-25BD-4F16807CF5E6}"/>
              </a:ext>
            </a:extLst>
          </p:cNvPr>
          <p:cNvSpPr txBox="1"/>
          <p:nvPr/>
        </p:nvSpPr>
        <p:spPr>
          <a:xfrm>
            <a:off x="471577" y="4458945"/>
            <a:ext cx="5809246" cy="338554"/>
          </a:xfrm>
          <a:prstGeom prst="rect">
            <a:avLst/>
          </a:prstGeom>
          <a:noFill/>
        </p:spPr>
        <p:txBody>
          <a:bodyPr wrap="square" rtlCol="0">
            <a:spAutoFit/>
          </a:bodyPr>
          <a:lstStyle/>
          <a:p>
            <a:r>
              <a:rPr kumimoji="1" lang="ja-JP" altLang="en-US" sz="800" dirty="0"/>
              <a:t>難聴の症状は、難聴の種類、程度、原因によって異なります。 以下の症状のいずれかに気づいた場合は、 お近くの</a:t>
            </a:r>
            <a:r>
              <a:rPr kumimoji="1" lang="ja-JP" altLang="en-US" sz="800" dirty="0">
                <a:solidFill>
                  <a:srgbClr val="FF0000"/>
                </a:solidFill>
              </a:rPr>
              <a:t>新日本補聴器グループの販売店</a:t>
            </a:r>
            <a:r>
              <a:rPr kumimoji="1" lang="ja-JP" altLang="en-US" sz="800" dirty="0"/>
              <a:t>で聴力測定を受けることをおすすめします。</a:t>
            </a:r>
          </a:p>
        </p:txBody>
      </p:sp>
      <p:sp>
        <p:nvSpPr>
          <p:cNvPr id="50" name="テキスト ボックス 49">
            <a:extLst>
              <a:ext uri="{FF2B5EF4-FFF2-40B4-BE49-F238E27FC236}">
                <a16:creationId xmlns:a16="http://schemas.microsoft.com/office/drawing/2014/main" id="{F1691AA5-F955-437A-B601-4E1F2D1023F0}"/>
              </a:ext>
            </a:extLst>
          </p:cNvPr>
          <p:cNvSpPr txBox="1"/>
          <p:nvPr/>
        </p:nvSpPr>
        <p:spPr>
          <a:xfrm>
            <a:off x="592634" y="5094966"/>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51" name="テキスト ボックス 50">
            <a:extLst>
              <a:ext uri="{FF2B5EF4-FFF2-40B4-BE49-F238E27FC236}">
                <a16:creationId xmlns:a16="http://schemas.microsoft.com/office/drawing/2014/main" id="{36E545CA-28F7-80DB-A813-DFFA5332B053}"/>
              </a:ext>
            </a:extLst>
          </p:cNvPr>
          <p:cNvSpPr txBox="1"/>
          <p:nvPr/>
        </p:nvSpPr>
        <p:spPr>
          <a:xfrm>
            <a:off x="2550272" y="5107322"/>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52" name="テキスト ボックス 51">
            <a:extLst>
              <a:ext uri="{FF2B5EF4-FFF2-40B4-BE49-F238E27FC236}">
                <a16:creationId xmlns:a16="http://schemas.microsoft.com/office/drawing/2014/main" id="{69CDF806-96E9-4DAA-DE77-3DBA36392217}"/>
              </a:ext>
            </a:extLst>
          </p:cNvPr>
          <p:cNvSpPr txBox="1"/>
          <p:nvPr/>
        </p:nvSpPr>
        <p:spPr>
          <a:xfrm>
            <a:off x="4463788" y="5155254"/>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53" name="テキスト ボックス 52">
            <a:extLst>
              <a:ext uri="{FF2B5EF4-FFF2-40B4-BE49-F238E27FC236}">
                <a16:creationId xmlns:a16="http://schemas.microsoft.com/office/drawing/2014/main" id="{F9F4408E-F351-9EEE-B38E-AE455F8C73F8}"/>
              </a:ext>
            </a:extLst>
          </p:cNvPr>
          <p:cNvSpPr txBox="1"/>
          <p:nvPr/>
        </p:nvSpPr>
        <p:spPr>
          <a:xfrm>
            <a:off x="552829" y="6135688"/>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54" name="テキスト ボックス 53">
            <a:extLst>
              <a:ext uri="{FF2B5EF4-FFF2-40B4-BE49-F238E27FC236}">
                <a16:creationId xmlns:a16="http://schemas.microsoft.com/office/drawing/2014/main" id="{26D8C756-7D82-F673-CCD1-5D546548EE8E}"/>
              </a:ext>
            </a:extLst>
          </p:cNvPr>
          <p:cNvSpPr txBox="1"/>
          <p:nvPr/>
        </p:nvSpPr>
        <p:spPr>
          <a:xfrm>
            <a:off x="2573809" y="6130933"/>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55" name="テキスト ボックス 54">
            <a:extLst>
              <a:ext uri="{FF2B5EF4-FFF2-40B4-BE49-F238E27FC236}">
                <a16:creationId xmlns:a16="http://schemas.microsoft.com/office/drawing/2014/main" id="{DA064C49-4A1E-E461-FCB0-8AF1E65585E4}"/>
              </a:ext>
            </a:extLst>
          </p:cNvPr>
          <p:cNvSpPr txBox="1"/>
          <p:nvPr/>
        </p:nvSpPr>
        <p:spPr>
          <a:xfrm>
            <a:off x="4498736" y="6141691"/>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56" name="テキスト ボックス 55">
            <a:extLst>
              <a:ext uri="{FF2B5EF4-FFF2-40B4-BE49-F238E27FC236}">
                <a16:creationId xmlns:a16="http://schemas.microsoft.com/office/drawing/2014/main" id="{4A3A20F5-6C09-004D-29CA-49227369416B}"/>
              </a:ext>
            </a:extLst>
          </p:cNvPr>
          <p:cNvSpPr txBox="1"/>
          <p:nvPr/>
        </p:nvSpPr>
        <p:spPr>
          <a:xfrm>
            <a:off x="5171969" y="6757802"/>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rPr>
              <a:t>→予約画面へ移動</a:t>
            </a:r>
          </a:p>
        </p:txBody>
      </p:sp>
      <p:sp>
        <p:nvSpPr>
          <p:cNvPr id="2" name="正方形/長方形 1">
            <a:extLst>
              <a:ext uri="{FF2B5EF4-FFF2-40B4-BE49-F238E27FC236}">
                <a16:creationId xmlns:a16="http://schemas.microsoft.com/office/drawing/2014/main" id="{37184E22-3511-BA96-E784-72A94FC0EBFA}"/>
              </a:ext>
            </a:extLst>
          </p:cNvPr>
          <p:cNvSpPr/>
          <p:nvPr/>
        </p:nvSpPr>
        <p:spPr>
          <a:xfrm>
            <a:off x="249120" y="933752"/>
            <a:ext cx="6359149" cy="2619531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63" name="正方形/長方形 2062">
            <a:extLst>
              <a:ext uri="{FF2B5EF4-FFF2-40B4-BE49-F238E27FC236}">
                <a16:creationId xmlns:a16="http://schemas.microsoft.com/office/drawing/2014/main" id="{177E7B3C-355D-77F0-C6F8-2FB77D87C466}"/>
              </a:ext>
            </a:extLst>
          </p:cNvPr>
          <p:cNvSpPr/>
          <p:nvPr/>
        </p:nvSpPr>
        <p:spPr>
          <a:xfrm>
            <a:off x="242891" y="1671359"/>
            <a:ext cx="6365378" cy="2382860"/>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2064" name="テキスト ボックス 2063">
            <a:extLst>
              <a:ext uri="{FF2B5EF4-FFF2-40B4-BE49-F238E27FC236}">
                <a16:creationId xmlns:a16="http://schemas.microsoft.com/office/drawing/2014/main" id="{A2CEF5A9-367A-9CE0-C8FE-A81F6817D6BD}"/>
              </a:ext>
            </a:extLst>
          </p:cNvPr>
          <p:cNvSpPr txBox="1"/>
          <p:nvPr/>
        </p:nvSpPr>
        <p:spPr>
          <a:xfrm>
            <a:off x="830522" y="1767858"/>
            <a:ext cx="5064862" cy="400110"/>
          </a:xfrm>
          <a:prstGeom prst="rect">
            <a:avLst/>
          </a:prstGeom>
          <a:noFill/>
        </p:spPr>
        <p:txBody>
          <a:bodyPr wrap="square">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ja-JP" altLang="en-US" sz="2000" b="1" kern="100">
                <a:effectLst/>
                <a:latin typeface="+mn-ea"/>
                <a:ea typeface="+mn-ea"/>
              </a:rPr>
              <a:t>難聴に気づくには</a:t>
            </a:r>
            <a:endParaRPr lang="en-US" altLang="ja-JP" sz="2000" b="1" kern="100" dirty="0">
              <a:effectLst/>
              <a:latin typeface="+mn-ea"/>
              <a:ea typeface="+mn-ea"/>
            </a:endParaRPr>
          </a:p>
        </p:txBody>
      </p:sp>
      <p:sp>
        <p:nvSpPr>
          <p:cNvPr id="2065" name="テキスト ボックス 2064">
            <a:extLst>
              <a:ext uri="{FF2B5EF4-FFF2-40B4-BE49-F238E27FC236}">
                <a16:creationId xmlns:a16="http://schemas.microsoft.com/office/drawing/2014/main" id="{655F8346-2F5F-E0F1-2139-CB2CC06527D2}"/>
              </a:ext>
            </a:extLst>
          </p:cNvPr>
          <p:cNvSpPr txBox="1"/>
          <p:nvPr/>
        </p:nvSpPr>
        <p:spPr>
          <a:xfrm>
            <a:off x="242890" y="306425"/>
            <a:ext cx="6365379" cy="338554"/>
          </a:xfrm>
          <a:prstGeom prst="rect">
            <a:avLst/>
          </a:prstGeom>
          <a:noFill/>
          <a:ln>
            <a:solidFill>
              <a:schemeClr val="tx1"/>
            </a:solidFill>
          </a:ln>
        </p:spPr>
        <p:txBody>
          <a:bodyPr wrap="square" rtlCol="0">
            <a:spAutoFit/>
          </a:bodyPr>
          <a:lstStyle/>
          <a:p>
            <a:r>
              <a:rPr lang="ja-JP" altLang="en-US" sz="1600"/>
              <a:t>１－１　難聴→</a:t>
            </a:r>
            <a:r>
              <a:rPr lang="ja-JP" altLang="en-US" sz="1600" kern="100">
                <a:effectLst/>
                <a:latin typeface="+mn-ea"/>
                <a:ea typeface="+mn-ea"/>
              </a:rPr>
              <a:t>難聴に気づくには</a:t>
            </a:r>
            <a:endParaRPr lang="en-US" altLang="ja-JP" sz="1600" kern="100" dirty="0">
              <a:effectLst/>
              <a:latin typeface="+mn-ea"/>
              <a:ea typeface="+mn-ea"/>
            </a:endParaRPr>
          </a:p>
        </p:txBody>
      </p:sp>
      <p:sp>
        <p:nvSpPr>
          <p:cNvPr id="2067" name="テキスト ボックス 2066">
            <a:extLst>
              <a:ext uri="{FF2B5EF4-FFF2-40B4-BE49-F238E27FC236}">
                <a16:creationId xmlns:a16="http://schemas.microsoft.com/office/drawing/2014/main" id="{8D3FFD78-D11E-2660-D00A-F451D98BD344}"/>
              </a:ext>
            </a:extLst>
          </p:cNvPr>
          <p:cNvSpPr txBox="1"/>
          <p:nvPr/>
        </p:nvSpPr>
        <p:spPr>
          <a:xfrm>
            <a:off x="2764092" y="2758495"/>
            <a:ext cx="1178560" cy="246221"/>
          </a:xfrm>
          <a:prstGeom prst="rect">
            <a:avLst/>
          </a:prstGeom>
          <a:noFill/>
        </p:spPr>
        <p:txBody>
          <a:bodyPr wrap="square">
            <a:spAutoFit/>
          </a:bodyPr>
          <a:lstStyle/>
          <a:p>
            <a:pPr algn="ctr"/>
            <a:r>
              <a:rPr kumimoji="1" lang="en-US" altLang="ja-JP" sz="1000" b="1" dirty="0">
                <a:latin typeface="Kozuka Gothic Pro R" panose="020B0400000000000000" pitchFamily="34" charset="-128"/>
                <a:ea typeface="Kozuka Gothic Pro R" panose="020B0400000000000000" pitchFamily="34" charset="-128"/>
              </a:rPr>
              <a:t>TOP</a:t>
            </a:r>
            <a:r>
              <a:rPr kumimoji="1" lang="ja-JP" altLang="en-US" sz="1000" b="1" dirty="0">
                <a:latin typeface="Kozuka Gothic Pro R" panose="020B0400000000000000" pitchFamily="34" charset="-128"/>
                <a:ea typeface="Kozuka Gothic Pro R" panose="020B0400000000000000" pitchFamily="34" charset="-128"/>
              </a:rPr>
              <a:t>画像入る</a:t>
            </a:r>
          </a:p>
        </p:txBody>
      </p:sp>
      <p:sp>
        <p:nvSpPr>
          <p:cNvPr id="2068" name="テキスト ボックス 2067">
            <a:extLst>
              <a:ext uri="{FF2B5EF4-FFF2-40B4-BE49-F238E27FC236}">
                <a16:creationId xmlns:a16="http://schemas.microsoft.com/office/drawing/2014/main" id="{73907035-F4E7-EFED-7E9A-B90D83C4BD01}"/>
              </a:ext>
            </a:extLst>
          </p:cNvPr>
          <p:cNvSpPr txBox="1"/>
          <p:nvPr/>
        </p:nvSpPr>
        <p:spPr>
          <a:xfrm>
            <a:off x="4699030" y="1094837"/>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2069" name="テキスト ボックス 2068">
            <a:extLst>
              <a:ext uri="{FF2B5EF4-FFF2-40B4-BE49-F238E27FC236}">
                <a16:creationId xmlns:a16="http://schemas.microsoft.com/office/drawing/2014/main" id="{56A5B943-9B16-8B6E-A6A3-D2DDF0885799}"/>
              </a:ext>
            </a:extLst>
          </p:cNvPr>
          <p:cNvSpPr txBox="1"/>
          <p:nvPr/>
        </p:nvSpPr>
        <p:spPr>
          <a:xfrm>
            <a:off x="5358308" y="132698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2070" name="テキスト ボックス 2069">
            <a:extLst>
              <a:ext uri="{FF2B5EF4-FFF2-40B4-BE49-F238E27FC236}">
                <a16:creationId xmlns:a16="http://schemas.microsoft.com/office/drawing/2014/main" id="{0804AC5B-DBA8-A72D-F15C-9C6D4BCED51A}"/>
              </a:ext>
            </a:extLst>
          </p:cNvPr>
          <p:cNvSpPr txBox="1"/>
          <p:nvPr/>
        </p:nvSpPr>
        <p:spPr>
          <a:xfrm>
            <a:off x="3637553" y="1369453"/>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2071" name="正方形/長方形 2070">
            <a:extLst>
              <a:ext uri="{FF2B5EF4-FFF2-40B4-BE49-F238E27FC236}">
                <a16:creationId xmlns:a16="http://schemas.microsoft.com/office/drawing/2014/main" id="{39B85022-9D58-F5B7-7201-6C5591D8C76D}"/>
              </a:ext>
            </a:extLst>
          </p:cNvPr>
          <p:cNvSpPr/>
          <p:nvPr/>
        </p:nvSpPr>
        <p:spPr>
          <a:xfrm>
            <a:off x="380869" y="1131715"/>
            <a:ext cx="861131" cy="353369"/>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2072" name="テキスト ボックス 2071">
            <a:extLst>
              <a:ext uri="{FF2B5EF4-FFF2-40B4-BE49-F238E27FC236}">
                <a16:creationId xmlns:a16="http://schemas.microsoft.com/office/drawing/2014/main" id="{7A4F0775-E7DD-9E30-E6AD-2236FEBCD601}"/>
              </a:ext>
            </a:extLst>
          </p:cNvPr>
          <p:cNvSpPr txBox="1"/>
          <p:nvPr/>
        </p:nvSpPr>
        <p:spPr>
          <a:xfrm>
            <a:off x="358606" y="360563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2081" name="テキスト ボックス 2080">
            <a:extLst>
              <a:ext uri="{FF2B5EF4-FFF2-40B4-BE49-F238E27FC236}">
                <a16:creationId xmlns:a16="http://schemas.microsoft.com/office/drawing/2014/main" id="{F70D244A-C180-96AE-BB6B-78AD6A9106ED}"/>
              </a:ext>
            </a:extLst>
          </p:cNvPr>
          <p:cNvSpPr txBox="1"/>
          <p:nvPr/>
        </p:nvSpPr>
        <p:spPr>
          <a:xfrm>
            <a:off x="498862" y="17023477"/>
            <a:ext cx="4814494" cy="276999"/>
          </a:xfrm>
          <a:prstGeom prst="rect">
            <a:avLst/>
          </a:prstGeom>
          <a:noFill/>
        </p:spPr>
        <p:txBody>
          <a:bodyPr wrap="square">
            <a:spAutoFit/>
          </a:bodyPr>
          <a:lstStyle/>
          <a:p>
            <a:pPr defTabSz="843952">
              <a:defRPr/>
            </a:pPr>
            <a:r>
              <a:rPr lang="en-US" altLang="ja-JP" sz="1200" b="1" dirty="0">
                <a:latin typeface="+mn-ea"/>
              </a:rPr>
              <a:t>1-1-</a:t>
            </a:r>
            <a:r>
              <a:rPr lang="ja-JP" altLang="en-US" sz="1200" b="1" dirty="0">
                <a:latin typeface="+mn-ea"/>
              </a:rPr>
              <a:t>④難聴の程度について知る</a:t>
            </a:r>
            <a:endParaRPr lang="en-US" altLang="ja-JP" sz="1200" b="1" dirty="0">
              <a:latin typeface="+mn-ea"/>
            </a:endParaRPr>
          </a:p>
        </p:txBody>
      </p:sp>
      <p:sp>
        <p:nvSpPr>
          <p:cNvPr id="2082" name="テキスト ボックス 2081">
            <a:extLst>
              <a:ext uri="{FF2B5EF4-FFF2-40B4-BE49-F238E27FC236}">
                <a16:creationId xmlns:a16="http://schemas.microsoft.com/office/drawing/2014/main" id="{F82B541E-0353-6A36-4749-8A84CE1E6EF0}"/>
              </a:ext>
            </a:extLst>
          </p:cNvPr>
          <p:cNvSpPr txBox="1"/>
          <p:nvPr/>
        </p:nvSpPr>
        <p:spPr>
          <a:xfrm>
            <a:off x="498862" y="20064446"/>
            <a:ext cx="4814494" cy="276999"/>
          </a:xfrm>
          <a:prstGeom prst="rect">
            <a:avLst/>
          </a:prstGeom>
          <a:noFill/>
        </p:spPr>
        <p:txBody>
          <a:bodyPr wrap="square">
            <a:spAutoFit/>
          </a:bodyPr>
          <a:lstStyle/>
          <a:p>
            <a:pPr defTabSz="843952">
              <a:defRPr/>
            </a:pPr>
            <a:r>
              <a:rPr lang="en-US" altLang="ja-JP" sz="1200" b="1" dirty="0">
                <a:latin typeface="+mn-ea"/>
              </a:rPr>
              <a:t>1-1-</a:t>
            </a:r>
            <a:r>
              <a:rPr lang="ja-JP" altLang="en-US" sz="1200" b="1" dirty="0">
                <a:latin typeface="+mn-ea"/>
              </a:rPr>
              <a:t>⑤難聴への対処オプション</a:t>
            </a:r>
            <a:endParaRPr lang="en-US" altLang="ja-JP" sz="1200" b="1" dirty="0">
              <a:latin typeface="+mn-ea"/>
            </a:endParaRPr>
          </a:p>
        </p:txBody>
      </p:sp>
      <p:sp>
        <p:nvSpPr>
          <p:cNvPr id="2083" name="テキスト ボックス 2082">
            <a:extLst>
              <a:ext uri="{FF2B5EF4-FFF2-40B4-BE49-F238E27FC236}">
                <a16:creationId xmlns:a16="http://schemas.microsoft.com/office/drawing/2014/main" id="{0145C6BB-C0FD-F151-29B5-9033CDD0BE4C}"/>
              </a:ext>
            </a:extLst>
          </p:cNvPr>
          <p:cNvSpPr txBox="1"/>
          <p:nvPr/>
        </p:nvSpPr>
        <p:spPr>
          <a:xfrm>
            <a:off x="2009673" y="20309765"/>
            <a:ext cx="4503450" cy="1061829"/>
          </a:xfrm>
          <a:prstGeom prst="rect">
            <a:avLst/>
          </a:prstGeom>
          <a:noFill/>
        </p:spPr>
        <p:txBody>
          <a:bodyPr wrap="square">
            <a:spAutoFit/>
          </a:bodyPr>
          <a:lstStyle/>
          <a:p>
            <a:r>
              <a:rPr lang="ja-JP" altLang="en-US" sz="900" dirty="0"/>
              <a:t>現代の聴覚ケアでは幸いなことに、あらゆる種類の難聴のニーズに合わせて、</a:t>
            </a:r>
            <a:r>
              <a:rPr lang="ja-JP" altLang="en-US" sz="900" dirty="0">
                <a:solidFill>
                  <a:srgbClr val="FF0000"/>
                </a:solidFill>
              </a:rPr>
              <a:t>豊富な対処方法が用意されています</a:t>
            </a:r>
            <a:r>
              <a:rPr lang="ja-JP" altLang="en-US" sz="900" dirty="0"/>
              <a:t>。 その中でも難聴に対する最も可能性が高く一般的な対処法は補聴器の装着です。また、症状によっては、人工内耳 </a:t>
            </a:r>
            <a:r>
              <a:rPr lang="en-US" altLang="ja-JP" sz="900" dirty="0"/>
              <a:t>(CI) </a:t>
            </a:r>
            <a:r>
              <a:rPr lang="ja-JP" altLang="en-US" sz="900" dirty="0"/>
              <a:t>や</a:t>
            </a:r>
            <a:r>
              <a:rPr lang="ja-JP" altLang="en-US" sz="900" dirty="0">
                <a:solidFill>
                  <a:srgbClr val="222222"/>
                </a:solidFill>
                <a:latin typeface="Arial" panose="020B0604020202020204" pitchFamily="34" charset="0"/>
              </a:rPr>
              <a:t>骨導式補聴システム</a:t>
            </a:r>
            <a:r>
              <a:rPr lang="en-US" altLang="ja-JP" sz="900" dirty="0"/>
              <a:t>(BAHA) </a:t>
            </a:r>
            <a:r>
              <a:rPr lang="ja-JP" altLang="en-US" sz="900" dirty="0"/>
              <a:t>が推奨される場合、手術やその他の医学的解決策が推奨される場合など、</a:t>
            </a:r>
            <a:r>
              <a:rPr lang="ja-JP" altLang="en-US" sz="900" dirty="0">
                <a:solidFill>
                  <a:srgbClr val="000000"/>
                </a:solidFill>
                <a:latin typeface="游ゴシック" panose="020B0400000000000000" pitchFamily="50" charset="-128"/>
                <a:ea typeface="游ゴシック" panose="020B0400000000000000" pitchFamily="50" charset="-128"/>
              </a:rPr>
              <a:t>耳鼻科専門医の関与が必要なのものが含まれるため、かならず医療機関での診療と相談を受けてください。</a:t>
            </a:r>
            <a:r>
              <a:rPr lang="ja-JP" altLang="en-US" sz="900" dirty="0"/>
              <a:t>どの対処法にとっても対応が早ければ早いほど、より良い結果が得られるでしょう。</a:t>
            </a:r>
            <a:endParaRPr kumimoji="1" lang="ja-JP" altLang="en-US" sz="900" dirty="0"/>
          </a:p>
        </p:txBody>
      </p:sp>
      <p:pic>
        <p:nvPicPr>
          <p:cNvPr id="2084" name="Picture 4">
            <a:extLst>
              <a:ext uri="{FF2B5EF4-FFF2-40B4-BE49-F238E27FC236}">
                <a16:creationId xmlns:a16="http://schemas.microsoft.com/office/drawing/2014/main" id="{C1444C95-87CD-B922-9BB1-3595512AB27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5450" y="20317469"/>
            <a:ext cx="1359123" cy="1059390"/>
          </a:xfrm>
          <a:prstGeom prst="rect">
            <a:avLst/>
          </a:prstGeom>
          <a:noFill/>
          <a:extLst>
            <a:ext uri="{909E8E84-426E-40DD-AFC4-6F175D3DCCD1}">
              <a14:hiddenFill xmlns:a14="http://schemas.microsoft.com/office/drawing/2010/main">
                <a:solidFill>
                  <a:srgbClr val="FFFFFF"/>
                </a:solidFill>
              </a14:hiddenFill>
            </a:ext>
          </a:extLst>
        </p:spPr>
      </p:pic>
      <p:sp>
        <p:nvSpPr>
          <p:cNvPr id="2085" name="テキスト ボックス 2084">
            <a:extLst>
              <a:ext uri="{FF2B5EF4-FFF2-40B4-BE49-F238E27FC236}">
                <a16:creationId xmlns:a16="http://schemas.microsoft.com/office/drawing/2014/main" id="{09959935-FEF2-FA5C-BD18-79C190880B20}"/>
              </a:ext>
            </a:extLst>
          </p:cNvPr>
          <p:cNvSpPr txBox="1"/>
          <p:nvPr/>
        </p:nvSpPr>
        <p:spPr>
          <a:xfrm>
            <a:off x="867096" y="20789921"/>
            <a:ext cx="749808" cy="215444"/>
          </a:xfrm>
          <a:prstGeom prst="rect">
            <a:avLst/>
          </a:prstGeom>
          <a:solidFill>
            <a:schemeClr val="bg1"/>
          </a:solidFill>
        </p:spPr>
        <p:txBody>
          <a:bodyPr wrap="square" rtlCol="0">
            <a:spAutoFit/>
          </a:bodyPr>
          <a:lstStyle/>
          <a:p>
            <a:r>
              <a:rPr kumimoji="1" lang="ja-JP" altLang="en-US" sz="800" dirty="0"/>
              <a:t>ダミー写真</a:t>
            </a:r>
          </a:p>
        </p:txBody>
      </p:sp>
      <p:pic>
        <p:nvPicPr>
          <p:cNvPr id="2087" name="Picture 2">
            <a:extLst>
              <a:ext uri="{FF2B5EF4-FFF2-40B4-BE49-F238E27FC236}">
                <a16:creationId xmlns:a16="http://schemas.microsoft.com/office/drawing/2014/main" id="{D8BC3921-6DFA-9FE6-0814-3F378DB9A897}"/>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37804" y="23934235"/>
            <a:ext cx="1031918" cy="895731"/>
          </a:xfrm>
          <a:prstGeom prst="rect">
            <a:avLst/>
          </a:prstGeom>
          <a:noFill/>
          <a:extLst>
            <a:ext uri="{909E8E84-426E-40DD-AFC4-6F175D3DCCD1}">
              <a14:hiddenFill xmlns:a14="http://schemas.microsoft.com/office/drawing/2010/main">
                <a:solidFill>
                  <a:srgbClr val="FFFFFF"/>
                </a:solidFill>
              </a14:hiddenFill>
            </a:ext>
          </a:extLst>
        </p:spPr>
      </p:pic>
      <p:sp>
        <p:nvSpPr>
          <p:cNvPr id="2088" name="テキスト ボックス 2087">
            <a:extLst>
              <a:ext uri="{FF2B5EF4-FFF2-40B4-BE49-F238E27FC236}">
                <a16:creationId xmlns:a16="http://schemas.microsoft.com/office/drawing/2014/main" id="{E25E3A77-2895-8616-BAC8-175CA2AC19BA}"/>
              </a:ext>
            </a:extLst>
          </p:cNvPr>
          <p:cNvSpPr txBox="1"/>
          <p:nvPr/>
        </p:nvSpPr>
        <p:spPr>
          <a:xfrm>
            <a:off x="510885" y="23677330"/>
            <a:ext cx="3429000" cy="276999"/>
          </a:xfrm>
          <a:prstGeom prst="rect">
            <a:avLst/>
          </a:prstGeom>
          <a:noFill/>
        </p:spPr>
        <p:txBody>
          <a:bodyPr wrap="square">
            <a:spAutoFit/>
          </a:bodyPr>
          <a:lstStyle/>
          <a:p>
            <a:r>
              <a:rPr lang="ja-JP" altLang="en-US" sz="1200" b="1">
                <a:solidFill>
                  <a:srgbClr val="0070C0"/>
                </a:solidFill>
                <a:latin typeface="+mn-ea"/>
              </a:rPr>
              <a:t>●ご存じでしたか？</a:t>
            </a:r>
            <a:endParaRPr lang="ja-JP" altLang="en-US" sz="1200" b="1" dirty="0">
              <a:solidFill>
                <a:srgbClr val="0070C0"/>
              </a:solidFill>
            </a:endParaRPr>
          </a:p>
        </p:txBody>
      </p:sp>
      <p:sp>
        <p:nvSpPr>
          <p:cNvPr id="2089" name="テキスト ボックス 2088">
            <a:extLst>
              <a:ext uri="{FF2B5EF4-FFF2-40B4-BE49-F238E27FC236}">
                <a16:creationId xmlns:a16="http://schemas.microsoft.com/office/drawing/2014/main" id="{2941950D-AA1F-5109-42C7-62E904731F31}"/>
              </a:ext>
            </a:extLst>
          </p:cNvPr>
          <p:cNvSpPr txBox="1"/>
          <p:nvPr/>
        </p:nvSpPr>
        <p:spPr>
          <a:xfrm>
            <a:off x="1725639" y="23947055"/>
            <a:ext cx="4554522" cy="507831"/>
          </a:xfrm>
          <a:prstGeom prst="rect">
            <a:avLst/>
          </a:prstGeom>
          <a:noFill/>
        </p:spPr>
        <p:txBody>
          <a:bodyPr wrap="square" rtlCol="0">
            <a:spAutoFit/>
          </a:bodyPr>
          <a:lstStyle/>
          <a:p>
            <a:r>
              <a:rPr lang="ja-JP" altLang="en-US" sz="900" dirty="0">
                <a:solidFill>
                  <a:srgbClr val="49443D"/>
                </a:solidFill>
                <a:latin typeface="Proxima Nova"/>
              </a:rPr>
              <a:t>今日の補聴器は技術的に進歩しており、かつてないほど小型化が進んでいます。補聴器の中には、外側からはほとんど気づかれることがなく、小さいサイズながらも、リスニングが困難な状況で優れた音質を提供可能なモデルもあります。</a:t>
            </a:r>
            <a:endParaRPr kumimoji="1" lang="ja-JP" altLang="en-US" sz="900" dirty="0"/>
          </a:p>
        </p:txBody>
      </p:sp>
      <p:sp>
        <p:nvSpPr>
          <p:cNvPr id="2090" name="テキスト ボックス 2089">
            <a:extLst>
              <a:ext uri="{FF2B5EF4-FFF2-40B4-BE49-F238E27FC236}">
                <a16:creationId xmlns:a16="http://schemas.microsoft.com/office/drawing/2014/main" id="{B23F0B5B-C33E-D182-575B-984A1C510615}"/>
              </a:ext>
            </a:extLst>
          </p:cNvPr>
          <p:cNvSpPr txBox="1"/>
          <p:nvPr/>
        </p:nvSpPr>
        <p:spPr>
          <a:xfrm>
            <a:off x="594632" y="14201093"/>
            <a:ext cx="2680967" cy="276999"/>
          </a:xfrm>
          <a:prstGeom prst="rect">
            <a:avLst/>
          </a:prstGeom>
          <a:noFill/>
        </p:spPr>
        <p:txBody>
          <a:bodyPr wrap="square">
            <a:spAutoFit/>
          </a:bodyPr>
          <a:lstStyle/>
          <a:p>
            <a:pPr defTabSz="843952">
              <a:defRPr/>
            </a:pPr>
            <a:r>
              <a:rPr lang="en-US" altLang="ja-JP" sz="1200" b="1" dirty="0">
                <a:latin typeface="+mn-ea"/>
              </a:rPr>
              <a:t>1-1-</a:t>
            </a:r>
            <a:r>
              <a:rPr lang="ja-JP" altLang="en-US" sz="1200" b="1" dirty="0">
                <a:latin typeface="+mn-ea"/>
              </a:rPr>
              <a:t>③難聴の種類別の兆候と症状</a:t>
            </a:r>
            <a:endParaRPr lang="en-US" altLang="ja-JP" sz="1200" b="1" dirty="0">
              <a:latin typeface="+mn-ea"/>
            </a:endParaRPr>
          </a:p>
        </p:txBody>
      </p:sp>
      <p:sp>
        <p:nvSpPr>
          <p:cNvPr id="2091" name="テキスト ボックス 2090">
            <a:extLst>
              <a:ext uri="{FF2B5EF4-FFF2-40B4-BE49-F238E27FC236}">
                <a16:creationId xmlns:a16="http://schemas.microsoft.com/office/drawing/2014/main" id="{4F6AB131-D6D1-485D-2430-1EC06404635F}"/>
              </a:ext>
            </a:extLst>
          </p:cNvPr>
          <p:cNvSpPr txBox="1"/>
          <p:nvPr/>
        </p:nvSpPr>
        <p:spPr>
          <a:xfrm>
            <a:off x="602869" y="14377583"/>
            <a:ext cx="5799295" cy="338554"/>
          </a:xfrm>
          <a:prstGeom prst="rect">
            <a:avLst/>
          </a:prstGeom>
          <a:noFill/>
        </p:spPr>
        <p:txBody>
          <a:bodyPr wrap="square">
            <a:spAutoFit/>
          </a:bodyPr>
          <a:lstStyle/>
          <a:p>
            <a:r>
              <a:rPr lang="ja-JP" altLang="en-US" sz="800" dirty="0"/>
              <a:t>一般的なタイプの難聴は「感音性難聴」と呼ばれ、主に加齢や大きな音への長時間の曝露によって引き起こされます。ご自身の難聴の症状に最適な治療方法を理解するには「感音性難聴」とその他のタイプの難聴の違いを理解することが重要です。</a:t>
            </a:r>
          </a:p>
        </p:txBody>
      </p:sp>
      <p:graphicFrame>
        <p:nvGraphicFramePr>
          <p:cNvPr id="2092" name="表 2091">
            <a:extLst>
              <a:ext uri="{FF2B5EF4-FFF2-40B4-BE49-F238E27FC236}">
                <a16:creationId xmlns:a16="http://schemas.microsoft.com/office/drawing/2014/main" id="{055588B3-CF80-A9A0-FF0E-92A01829B9D0}"/>
              </a:ext>
            </a:extLst>
          </p:cNvPr>
          <p:cNvGraphicFramePr>
            <a:graphicFrameLocks noGrp="1"/>
          </p:cNvGraphicFramePr>
          <p:nvPr>
            <p:extLst>
              <p:ext uri="{D42A27DB-BD31-4B8C-83A1-F6EECF244321}">
                <p14:modId xmlns:p14="http://schemas.microsoft.com/office/powerpoint/2010/main" val="4257737711"/>
              </p:ext>
            </p:extLst>
          </p:nvPr>
        </p:nvGraphicFramePr>
        <p:xfrm>
          <a:off x="654168" y="14726626"/>
          <a:ext cx="5636865" cy="1718922"/>
        </p:xfrm>
        <a:graphic>
          <a:graphicData uri="http://schemas.openxmlformats.org/drawingml/2006/table">
            <a:tbl>
              <a:tblPr/>
              <a:tblGrid>
                <a:gridCol w="1878955">
                  <a:extLst>
                    <a:ext uri="{9D8B030D-6E8A-4147-A177-3AD203B41FA5}">
                      <a16:colId xmlns:a16="http://schemas.microsoft.com/office/drawing/2014/main" val="96304040"/>
                    </a:ext>
                  </a:extLst>
                </a:gridCol>
                <a:gridCol w="1878955">
                  <a:extLst>
                    <a:ext uri="{9D8B030D-6E8A-4147-A177-3AD203B41FA5}">
                      <a16:colId xmlns:a16="http://schemas.microsoft.com/office/drawing/2014/main" val="588237853"/>
                    </a:ext>
                  </a:extLst>
                </a:gridCol>
                <a:gridCol w="1878955">
                  <a:extLst>
                    <a:ext uri="{9D8B030D-6E8A-4147-A177-3AD203B41FA5}">
                      <a16:colId xmlns:a16="http://schemas.microsoft.com/office/drawing/2014/main" val="3984283712"/>
                    </a:ext>
                  </a:extLst>
                </a:gridCol>
              </a:tblGrid>
              <a:tr h="221729">
                <a:tc>
                  <a:txBody>
                    <a:bodyPr/>
                    <a:lstStyle/>
                    <a:p>
                      <a:pPr algn="l" fontAlgn="t"/>
                      <a:r>
                        <a:rPr lang="ja-JP" altLang="en-US" sz="600" b="1" dirty="0">
                          <a:solidFill>
                            <a:srgbClr val="27251F"/>
                          </a:solidFill>
                          <a:effectLst/>
                        </a:rPr>
                        <a:t>感音性難聴の兆候</a:t>
                      </a:r>
                      <a:endParaRPr lang="ja-JP" altLang="en-US" sz="600" dirty="0">
                        <a:solidFill>
                          <a:srgbClr val="27251F"/>
                        </a:solidFill>
                        <a:effectLst/>
                      </a:endParaRP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b="1" dirty="0">
                          <a:solidFill>
                            <a:srgbClr val="27251F"/>
                          </a:solidFill>
                          <a:effectLst/>
                        </a:rPr>
                        <a:t>伝音性難聴の兆候</a:t>
                      </a:r>
                      <a:endParaRPr lang="ja-JP" altLang="en-US" sz="600" dirty="0">
                        <a:solidFill>
                          <a:srgbClr val="27251F"/>
                        </a:solidFill>
                        <a:effectLst/>
                      </a:endParaRP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b="1" dirty="0">
                          <a:solidFill>
                            <a:srgbClr val="27251F"/>
                          </a:solidFill>
                          <a:effectLst/>
                        </a:rPr>
                        <a:t>突発性難聴の兆候</a:t>
                      </a:r>
                      <a:endParaRPr lang="ja-JP" altLang="en-US" sz="600" dirty="0">
                        <a:solidFill>
                          <a:srgbClr val="27251F"/>
                        </a:solidFill>
                        <a:effectLst/>
                      </a:endParaRP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extLst>
                  <a:ext uri="{0D108BD9-81ED-4DB2-BD59-A6C34878D82A}">
                    <a16:rowId xmlns:a16="http://schemas.microsoft.com/office/drawing/2014/main" val="4273110439"/>
                  </a:ext>
                </a:extLst>
              </a:tr>
              <a:tr h="252562">
                <a:tc>
                  <a:txBody>
                    <a:bodyPr/>
                    <a:lstStyle/>
                    <a:p>
                      <a:pPr algn="l" fontAlgn="t"/>
                      <a:r>
                        <a:rPr lang="ja-JP" altLang="en-US" sz="600" strike="noStrike" dirty="0">
                          <a:solidFill>
                            <a:srgbClr val="FF0000"/>
                          </a:solidFill>
                          <a:effectLst/>
                        </a:rPr>
                        <a:t>複数の人と</a:t>
                      </a:r>
                      <a:r>
                        <a:rPr lang="ja-JP" altLang="en-US" sz="600" dirty="0">
                          <a:solidFill>
                            <a:srgbClr val="27251F"/>
                          </a:solidFill>
                          <a:effectLst/>
                        </a:rPr>
                        <a:t>の会話についていくのが難しい</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dirty="0">
                          <a:solidFill>
                            <a:srgbClr val="27251F"/>
                          </a:solidFill>
                          <a:effectLst/>
                        </a:rPr>
                        <a:t>話し声やその他の音が遠くに聴こえる、または、こもったように聴こえる</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dirty="0">
                          <a:solidFill>
                            <a:srgbClr val="27251F"/>
                          </a:solidFill>
                          <a:effectLst/>
                        </a:rPr>
                        <a:t>原因不明の突発的な難聴</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extLst>
                  <a:ext uri="{0D108BD9-81ED-4DB2-BD59-A6C34878D82A}">
                    <a16:rowId xmlns:a16="http://schemas.microsoft.com/office/drawing/2014/main" val="732971482"/>
                  </a:ext>
                </a:extLst>
              </a:tr>
              <a:tr h="229857">
                <a:tc>
                  <a:txBody>
                    <a:bodyPr/>
                    <a:lstStyle/>
                    <a:p>
                      <a:pPr algn="l" fontAlgn="t"/>
                      <a:r>
                        <a:rPr lang="ja-JP" altLang="en-US" sz="600" strike="noStrike" dirty="0">
                          <a:solidFill>
                            <a:srgbClr val="FF0000"/>
                          </a:solidFill>
                          <a:effectLst/>
                        </a:rPr>
                        <a:t>騒がしい場所での</a:t>
                      </a:r>
                      <a:r>
                        <a:rPr lang="ja-JP" altLang="en-US" sz="600" dirty="0">
                          <a:solidFill>
                            <a:srgbClr val="27251F"/>
                          </a:solidFill>
                          <a:effectLst/>
                        </a:rPr>
                        <a:t>会話についていくのが難しい</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dirty="0">
                          <a:solidFill>
                            <a:srgbClr val="27251F"/>
                          </a:solidFill>
                          <a:effectLst/>
                        </a:rPr>
                        <a:t>痛み、耳の圧迫感、耳だれ</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dirty="0">
                          <a:solidFill>
                            <a:srgbClr val="27251F"/>
                          </a:solidFill>
                          <a:effectLst/>
                        </a:rPr>
                        <a:t>一度に、または、数日にわたって</a:t>
                      </a:r>
                      <a:r>
                        <a:rPr lang="ja-JP" altLang="en-US" sz="600" dirty="0">
                          <a:solidFill>
                            <a:srgbClr val="FF0000"/>
                          </a:solidFill>
                          <a:effectLst/>
                        </a:rPr>
                        <a:t>聴力が失われる</a:t>
                      </a:r>
                      <a:endParaRPr lang="ja-JP" altLang="en-US" sz="600" strike="sngStrike" dirty="0">
                        <a:solidFill>
                          <a:srgbClr val="FF0000"/>
                        </a:solidFill>
                        <a:effectLst/>
                      </a:endParaRP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extLst>
                  <a:ext uri="{0D108BD9-81ED-4DB2-BD59-A6C34878D82A}">
                    <a16:rowId xmlns:a16="http://schemas.microsoft.com/office/drawing/2014/main" val="7121747"/>
                  </a:ext>
                </a:extLst>
              </a:tr>
              <a:tr h="221729">
                <a:tc>
                  <a:txBody>
                    <a:bodyPr/>
                    <a:lstStyle/>
                    <a:p>
                      <a:pPr algn="l" fontAlgn="t"/>
                      <a:r>
                        <a:rPr lang="ja-JP" altLang="en-US" sz="600" dirty="0">
                          <a:solidFill>
                            <a:srgbClr val="27251F"/>
                          </a:solidFill>
                          <a:effectLst/>
                        </a:rPr>
                        <a:t>電話での会話が聴き取りにくい</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dirty="0">
                          <a:solidFill>
                            <a:srgbClr val="27251F"/>
                          </a:solidFill>
                          <a:effectLst/>
                        </a:rPr>
                        <a:t>耳がつまった感じがする</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dirty="0">
                          <a:solidFill>
                            <a:srgbClr val="27251F"/>
                          </a:solidFill>
                          <a:effectLst/>
                        </a:rPr>
                        <a:t>ほとんどの場合、片耳のみに症状がある</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extLst>
                  <a:ext uri="{0D108BD9-81ED-4DB2-BD59-A6C34878D82A}">
                    <a16:rowId xmlns:a16="http://schemas.microsoft.com/office/drawing/2014/main" val="384210953"/>
                  </a:ext>
                </a:extLst>
              </a:tr>
              <a:tr h="291169">
                <a:tc>
                  <a:txBody>
                    <a:bodyPr/>
                    <a:lstStyle/>
                    <a:p>
                      <a:pPr algn="l" fontAlgn="t"/>
                      <a:r>
                        <a:rPr lang="ja-JP" altLang="en-US" sz="600" dirty="0">
                          <a:solidFill>
                            <a:srgbClr val="27251F"/>
                          </a:solidFill>
                          <a:effectLst/>
                        </a:rPr>
                        <a:t>音が不明瞭であるか、人がぶつぶつ言っているように聞こえる</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dirty="0">
                          <a:solidFill>
                            <a:srgbClr val="27251F"/>
                          </a:solidFill>
                          <a:effectLst/>
                        </a:rPr>
                        <a:t>聴きとれる音量が小さくなる（ただし音は歪みません）</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dirty="0">
                          <a:solidFill>
                            <a:srgbClr val="27251F"/>
                          </a:solidFill>
                          <a:effectLst/>
                        </a:rPr>
                        <a:t>自然に消えることもありますが、迅速な対処によって回復または改善する場合もある</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extLst>
                  <a:ext uri="{0D108BD9-81ED-4DB2-BD59-A6C34878D82A}">
                    <a16:rowId xmlns:a16="http://schemas.microsoft.com/office/drawing/2014/main" val="2674781512"/>
                  </a:ext>
                </a:extLst>
              </a:tr>
              <a:tr h="168375">
                <a:tc>
                  <a:txBody>
                    <a:bodyPr/>
                    <a:lstStyle/>
                    <a:p>
                      <a:pPr algn="l" fontAlgn="t"/>
                      <a:r>
                        <a:rPr lang="ja-JP" altLang="en-US" sz="600" dirty="0">
                          <a:solidFill>
                            <a:srgbClr val="27251F"/>
                          </a:solidFill>
                          <a:effectLst/>
                        </a:rPr>
                        <a:t>高音が聴き取りにくい</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dirty="0">
                          <a:solidFill>
                            <a:srgbClr val="27251F"/>
                          </a:solidFill>
                          <a:effectLst/>
                        </a:rPr>
                        <a:t> </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dirty="0">
                          <a:solidFill>
                            <a:srgbClr val="27251F"/>
                          </a:solidFill>
                          <a:effectLst/>
                        </a:rPr>
                        <a:t>めまい</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extLst>
                  <a:ext uri="{0D108BD9-81ED-4DB2-BD59-A6C34878D82A}">
                    <a16:rowId xmlns:a16="http://schemas.microsoft.com/office/drawing/2014/main" val="4285229856"/>
                  </a:ext>
                </a:extLst>
              </a:tr>
              <a:tr h="297238">
                <a:tc>
                  <a:txBody>
                    <a:bodyPr/>
                    <a:lstStyle/>
                    <a:p>
                      <a:pPr algn="l" fontAlgn="t"/>
                      <a:r>
                        <a:rPr lang="ja-JP" altLang="en-US" sz="500" dirty="0">
                          <a:solidFill>
                            <a:srgbClr val="27251F"/>
                          </a:solidFill>
                          <a:effectLst/>
                        </a:rPr>
                        <a:t>耳鳴りと呼ばれる耳の中で鳴る音やブンブンいう音</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dirty="0">
                          <a:solidFill>
                            <a:srgbClr val="27251F"/>
                          </a:solidFill>
                          <a:effectLst/>
                        </a:rPr>
                        <a:t> </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dirty="0">
                          <a:solidFill>
                            <a:srgbClr val="27251F"/>
                          </a:solidFill>
                          <a:effectLst/>
                        </a:rPr>
                        <a:t> </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extLst>
                  <a:ext uri="{0D108BD9-81ED-4DB2-BD59-A6C34878D82A}">
                    <a16:rowId xmlns:a16="http://schemas.microsoft.com/office/drawing/2014/main" val="451453533"/>
                  </a:ext>
                </a:extLst>
              </a:tr>
            </a:tbl>
          </a:graphicData>
        </a:graphic>
      </p:graphicFrame>
      <p:sp>
        <p:nvSpPr>
          <p:cNvPr id="2093" name="テキスト ボックス 2092">
            <a:extLst>
              <a:ext uri="{FF2B5EF4-FFF2-40B4-BE49-F238E27FC236}">
                <a16:creationId xmlns:a16="http://schemas.microsoft.com/office/drawing/2014/main" id="{3E4AB918-F8C9-4D1E-4318-FB333C59C8C8}"/>
              </a:ext>
            </a:extLst>
          </p:cNvPr>
          <p:cNvSpPr txBox="1"/>
          <p:nvPr/>
        </p:nvSpPr>
        <p:spPr>
          <a:xfrm>
            <a:off x="619180" y="16467125"/>
            <a:ext cx="5652450" cy="461665"/>
          </a:xfrm>
          <a:prstGeom prst="rect">
            <a:avLst/>
          </a:prstGeom>
          <a:solidFill>
            <a:srgbClr val="FFFF00"/>
          </a:solidFill>
        </p:spPr>
        <p:txBody>
          <a:bodyPr wrap="square" rtlCol="0">
            <a:spAutoFit/>
          </a:bodyPr>
          <a:lstStyle/>
          <a:p>
            <a:r>
              <a:rPr lang="ja-JP" altLang="en-US" sz="800" b="1" dirty="0">
                <a:solidFill>
                  <a:srgbClr val="27251F"/>
                </a:solidFill>
                <a:latin typeface="Proxima Nova"/>
              </a:rPr>
              <a:t>突発性難聴</a:t>
            </a:r>
            <a:r>
              <a:rPr lang="en-US" altLang="ja-JP" sz="800" b="1" dirty="0">
                <a:solidFill>
                  <a:srgbClr val="27251F"/>
                </a:solidFill>
                <a:latin typeface="Proxima Nova"/>
              </a:rPr>
              <a:t>: </a:t>
            </a:r>
            <a:r>
              <a:rPr lang="ja-JP" altLang="en-US" sz="800" b="1" dirty="0">
                <a:solidFill>
                  <a:srgbClr val="27251F"/>
                </a:solidFill>
                <a:latin typeface="Proxima Nova"/>
              </a:rPr>
              <a:t>すぐに医師の診療を受けてください！</a:t>
            </a:r>
            <a:br>
              <a:rPr lang="ja-JP" altLang="en-US" sz="800" dirty="0"/>
            </a:br>
            <a:r>
              <a:rPr lang="ja-JP" altLang="en-US" sz="800" dirty="0">
                <a:solidFill>
                  <a:srgbClr val="27251F"/>
                </a:solidFill>
                <a:latin typeface="Proxima Nova"/>
              </a:rPr>
              <a:t>突発性難聴が発生した場合は、すぐに医師の診察を受ける必要があります。このタイプの難聴は発症から </a:t>
            </a:r>
            <a:r>
              <a:rPr lang="en-US" altLang="ja-JP" sz="800" dirty="0">
                <a:solidFill>
                  <a:srgbClr val="27251F"/>
                </a:solidFill>
                <a:latin typeface="Proxima Nova"/>
              </a:rPr>
              <a:t>72 </a:t>
            </a:r>
            <a:r>
              <a:rPr lang="ja-JP" altLang="en-US" sz="800" dirty="0">
                <a:solidFill>
                  <a:srgbClr val="27251F"/>
                </a:solidFill>
                <a:latin typeface="Proxima Nova"/>
              </a:rPr>
              <a:t>時間以内に治療すると、聴力がある程度回復する可能性が高くなります。 </a:t>
            </a:r>
            <a:endParaRPr kumimoji="1" lang="ja-JP" altLang="en-US" sz="800" dirty="0"/>
          </a:p>
        </p:txBody>
      </p:sp>
      <p:pic>
        <p:nvPicPr>
          <p:cNvPr id="2094" name="図 2093">
            <a:extLst>
              <a:ext uri="{FF2B5EF4-FFF2-40B4-BE49-F238E27FC236}">
                <a16:creationId xmlns:a16="http://schemas.microsoft.com/office/drawing/2014/main" id="{0A6E4790-6072-D7C2-E565-779F5A21D27D}"/>
              </a:ext>
            </a:extLst>
          </p:cNvPr>
          <p:cNvPicPr>
            <a:picLocks noChangeAspect="1"/>
          </p:cNvPicPr>
          <p:nvPr/>
        </p:nvPicPr>
        <p:blipFill rotWithShape="1">
          <a:blip r:embed="rId11">
            <a:extLst>
              <a:ext uri="{28A0092B-C50C-407E-A947-70E740481C1C}">
                <a14:useLocalDpi xmlns:a14="http://schemas.microsoft.com/office/drawing/2010/main" val="0"/>
              </a:ext>
            </a:extLst>
          </a:blip>
          <a:srcRect l="17557" t="22617" b="47565"/>
          <a:stretch/>
        </p:blipFill>
        <p:spPr>
          <a:xfrm>
            <a:off x="1003564" y="21766726"/>
            <a:ext cx="4617637" cy="544862"/>
          </a:xfrm>
          <a:prstGeom prst="rect">
            <a:avLst/>
          </a:prstGeom>
          <a:ln>
            <a:noFill/>
          </a:ln>
        </p:spPr>
      </p:pic>
      <p:sp>
        <p:nvSpPr>
          <p:cNvPr id="2095" name="テキスト ボックス 2094">
            <a:extLst>
              <a:ext uri="{FF2B5EF4-FFF2-40B4-BE49-F238E27FC236}">
                <a16:creationId xmlns:a16="http://schemas.microsoft.com/office/drawing/2014/main" id="{7F3AB29A-632E-7324-3026-AB867EE14B4E}"/>
              </a:ext>
            </a:extLst>
          </p:cNvPr>
          <p:cNvSpPr txBox="1"/>
          <p:nvPr/>
        </p:nvSpPr>
        <p:spPr>
          <a:xfrm>
            <a:off x="521770" y="21627052"/>
            <a:ext cx="3623311" cy="276999"/>
          </a:xfrm>
          <a:prstGeom prst="rect">
            <a:avLst/>
          </a:prstGeom>
          <a:noFill/>
        </p:spPr>
        <p:txBody>
          <a:bodyPr wrap="square">
            <a:spAutoFit/>
          </a:bodyPr>
          <a:lstStyle/>
          <a:p>
            <a:pPr defTabSz="843952">
              <a:defRPr/>
            </a:pPr>
            <a:r>
              <a:rPr lang="en-US" altLang="ja-JP" sz="1200" b="1" dirty="0">
                <a:latin typeface="+mn-ea"/>
              </a:rPr>
              <a:t>1-1-</a:t>
            </a:r>
            <a:r>
              <a:rPr lang="ja-JP" altLang="en-US" sz="1200" b="1" dirty="0">
                <a:latin typeface="+mn-ea"/>
              </a:rPr>
              <a:t>⑥ 聴力を改善するための</a:t>
            </a:r>
            <a:r>
              <a:rPr lang="en-US" altLang="ja-JP" sz="1200" b="1" dirty="0">
                <a:latin typeface="+mn-ea"/>
              </a:rPr>
              <a:t>4</a:t>
            </a:r>
            <a:r>
              <a:rPr lang="ja-JP" altLang="en-US" sz="1200" b="1" dirty="0">
                <a:latin typeface="+mn-ea"/>
              </a:rPr>
              <a:t>つのステップ</a:t>
            </a:r>
            <a:endParaRPr lang="ja-JP" altLang="en-US" sz="1200" b="1" dirty="0"/>
          </a:p>
        </p:txBody>
      </p:sp>
      <p:sp>
        <p:nvSpPr>
          <p:cNvPr id="2096" name="テキスト ボックス 2095">
            <a:extLst>
              <a:ext uri="{FF2B5EF4-FFF2-40B4-BE49-F238E27FC236}">
                <a16:creationId xmlns:a16="http://schemas.microsoft.com/office/drawing/2014/main" id="{FBC6E008-C36D-0F8F-BC90-30CC9D6E8C23}"/>
              </a:ext>
            </a:extLst>
          </p:cNvPr>
          <p:cNvSpPr txBox="1"/>
          <p:nvPr/>
        </p:nvSpPr>
        <p:spPr>
          <a:xfrm>
            <a:off x="1060805" y="22280680"/>
            <a:ext cx="1215221" cy="830997"/>
          </a:xfrm>
          <a:prstGeom prst="rect">
            <a:avLst/>
          </a:prstGeom>
          <a:noFill/>
        </p:spPr>
        <p:txBody>
          <a:bodyPr wrap="square" rtlCol="0">
            <a:spAutoFit/>
          </a:bodyPr>
          <a:lstStyle/>
          <a:p>
            <a:r>
              <a:rPr lang="en-US" altLang="ja-JP" sz="800" dirty="0">
                <a:solidFill>
                  <a:srgbClr val="49443D"/>
                </a:solidFill>
                <a:latin typeface="Proxima Nova"/>
              </a:rPr>
              <a:t>1. </a:t>
            </a:r>
            <a:r>
              <a:rPr lang="ja-JP" altLang="en-US" sz="800" dirty="0">
                <a:solidFill>
                  <a:srgbClr val="49443D"/>
                </a:solidFill>
                <a:latin typeface="Proxima Nova"/>
              </a:rPr>
              <a:t>お近くの</a:t>
            </a:r>
            <a:r>
              <a:rPr lang="ja-JP" altLang="en-US" sz="800" dirty="0">
                <a:solidFill>
                  <a:srgbClr val="FF0000"/>
                </a:solidFill>
                <a:latin typeface="Proxima Nova"/>
              </a:rPr>
              <a:t>新日本補聴器グループの</a:t>
            </a:r>
            <a:r>
              <a:rPr lang="ja-JP" altLang="en-US" sz="800" dirty="0">
                <a:solidFill>
                  <a:srgbClr val="49443D"/>
                </a:solidFill>
                <a:latin typeface="Proxima Nova"/>
              </a:rPr>
              <a:t>販売店で無料の聴力測定を予約してください。</a:t>
            </a:r>
          </a:p>
          <a:p>
            <a:br>
              <a:rPr lang="ja-JP" altLang="en-US" sz="800" dirty="0"/>
            </a:br>
            <a:endParaRPr lang="ja-JP" altLang="en-US" sz="800" dirty="0">
              <a:solidFill>
                <a:srgbClr val="49443D"/>
              </a:solidFill>
              <a:latin typeface="Proxima Nova"/>
            </a:endParaRPr>
          </a:p>
        </p:txBody>
      </p:sp>
      <p:sp>
        <p:nvSpPr>
          <p:cNvPr id="2097" name="テキスト ボックス 2096">
            <a:extLst>
              <a:ext uri="{FF2B5EF4-FFF2-40B4-BE49-F238E27FC236}">
                <a16:creationId xmlns:a16="http://schemas.microsoft.com/office/drawing/2014/main" id="{9644FD8B-2AC5-9909-B3A8-578479F5E230}"/>
              </a:ext>
            </a:extLst>
          </p:cNvPr>
          <p:cNvSpPr txBox="1"/>
          <p:nvPr/>
        </p:nvSpPr>
        <p:spPr>
          <a:xfrm>
            <a:off x="2236295" y="22278098"/>
            <a:ext cx="1177474" cy="707886"/>
          </a:xfrm>
          <a:prstGeom prst="rect">
            <a:avLst/>
          </a:prstGeom>
          <a:noFill/>
        </p:spPr>
        <p:txBody>
          <a:bodyPr wrap="square" rtlCol="0">
            <a:spAutoFit/>
          </a:bodyPr>
          <a:lstStyle/>
          <a:p>
            <a:r>
              <a:rPr lang="en-US" altLang="ja-JP" sz="800" dirty="0">
                <a:solidFill>
                  <a:srgbClr val="49443D"/>
                </a:solidFill>
                <a:latin typeface="Proxima Nova"/>
              </a:rPr>
              <a:t>2. </a:t>
            </a:r>
            <a:r>
              <a:rPr lang="ja-JP" altLang="en-US" sz="800" dirty="0">
                <a:solidFill>
                  <a:srgbClr val="49443D"/>
                </a:solidFill>
                <a:latin typeface="Proxima Nova"/>
              </a:rPr>
              <a:t>最新の補聴器技術の機能と利点について学びましょう。</a:t>
            </a:r>
          </a:p>
          <a:p>
            <a:br>
              <a:rPr lang="ja-JP" altLang="en-US" sz="800" dirty="0"/>
            </a:br>
            <a:endParaRPr lang="ja-JP" altLang="en-US" sz="800" dirty="0">
              <a:solidFill>
                <a:srgbClr val="49443D"/>
              </a:solidFill>
              <a:latin typeface="Proxima Nova"/>
            </a:endParaRPr>
          </a:p>
        </p:txBody>
      </p:sp>
      <p:sp>
        <p:nvSpPr>
          <p:cNvPr id="2098" name="テキスト ボックス 2097">
            <a:extLst>
              <a:ext uri="{FF2B5EF4-FFF2-40B4-BE49-F238E27FC236}">
                <a16:creationId xmlns:a16="http://schemas.microsoft.com/office/drawing/2014/main" id="{C8A07392-45A8-B3D9-5907-E0C6F5C030F9}"/>
              </a:ext>
            </a:extLst>
          </p:cNvPr>
          <p:cNvSpPr txBox="1"/>
          <p:nvPr/>
        </p:nvSpPr>
        <p:spPr>
          <a:xfrm>
            <a:off x="3362081" y="22283314"/>
            <a:ext cx="1201726" cy="707886"/>
          </a:xfrm>
          <a:prstGeom prst="rect">
            <a:avLst/>
          </a:prstGeom>
          <a:noFill/>
        </p:spPr>
        <p:txBody>
          <a:bodyPr wrap="square" rtlCol="0">
            <a:spAutoFit/>
          </a:bodyPr>
          <a:lstStyle/>
          <a:p>
            <a:r>
              <a:rPr lang="en-US" altLang="ja-JP" sz="800" dirty="0">
                <a:solidFill>
                  <a:srgbClr val="49443D"/>
                </a:solidFill>
                <a:latin typeface="Proxima Nova"/>
              </a:rPr>
              <a:t>3. </a:t>
            </a:r>
            <a:r>
              <a:rPr lang="ja-JP" altLang="en-US" sz="800" dirty="0">
                <a:solidFill>
                  <a:srgbClr val="49443D"/>
                </a:solidFill>
                <a:latin typeface="Proxima Nova"/>
              </a:rPr>
              <a:t>資金調達のオプションと補助金制度について学びましょう。</a:t>
            </a:r>
          </a:p>
          <a:p>
            <a:br>
              <a:rPr lang="ja-JP" altLang="en-US" sz="800" dirty="0"/>
            </a:br>
            <a:endParaRPr lang="ja-JP" altLang="en-US" sz="800" dirty="0">
              <a:solidFill>
                <a:srgbClr val="49443D"/>
              </a:solidFill>
              <a:latin typeface="Proxima Nova"/>
            </a:endParaRPr>
          </a:p>
        </p:txBody>
      </p:sp>
      <p:sp>
        <p:nvSpPr>
          <p:cNvPr id="2099" name="テキスト ボックス 2098">
            <a:extLst>
              <a:ext uri="{FF2B5EF4-FFF2-40B4-BE49-F238E27FC236}">
                <a16:creationId xmlns:a16="http://schemas.microsoft.com/office/drawing/2014/main" id="{1EE460E8-C1C7-353A-B48A-7319B6B29C0F}"/>
              </a:ext>
            </a:extLst>
          </p:cNvPr>
          <p:cNvSpPr txBox="1"/>
          <p:nvPr/>
        </p:nvSpPr>
        <p:spPr>
          <a:xfrm>
            <a:off x="4563808" y="22278098"/>
            <a:ext cx="1299597" cy="338554"/>
          </a:xfrm>
          <a:prstGeom prst="rect">
            <a:avLst/>
          </a:prstGeom>
          <a:noFill/>
        </p:spPr>
        <p:txBody>
          <a:bodyPr wrap="square" rtlCol="0">
            <a:spAutoFit/>
          </a:bodyPr>
          <a:lstStyle/>
          <a:p>
            <a:r>
              <a:rPr lang="en-US" altLang="ja-JP" sz="800" dirty="0">
                <a:solidFill>
                  <a:srgbClr val="FF0000"/>
                </a:solidFill>
                <a:latin typeface="Proxima Nova"/>
              </a:rPr>
              <a:t>4.</a:t>
            </a:r>
            <a:r>
              <a:rPr lang="ja-JP" altLang="en-US" sz="800" dirty="0">
                <a:solidFill>
                  <a:srgbClr val="FF0000"/>
                </a:solidFill>
                <a:effectLst/>
                <a:latin typeface="Meiryo UI" panose="020B0604030504040204" pitchFamily="50" charset="-128"/>
                <a:ea typeface="Meiryo UI" panose="020B0604030504040204" pitchFamily="50" charset="-128"/>
              </a:rPr>
              <a:t>無料で最新の補聴器を</a:t>
            </a:r>
            <a:r>
              <a:rPr lang="en-US" altLang="ja-JP" sz="800" dirty="0">
                <a:solidFill>
                  <a:srgbClr val="FF0000"/>
                </a:solidFill>
                <a:effectLst/>
                <a:latin typeface="Meiryo UI" panose="020B0604030504040204" pitchFamily="50" charset="-128"/>
                <a:ea typeface="Meiryo UI" panose="020B0604030504040204" pitchFamily="50" charset="-128"/>
              </a:rPr>
              <a:t>2</a:t>
            </a:r>
            <a:r>
              <a:rPr lang="ja-JP" altLang="en-US" sz="800" dirty="0">
                <a:solidFill>
                  <a:srgbClr val="FF0000"/>
                </a:solidFill>
                <a:effectLst/>
                <a:latin typeface="Meiryo UI" panose="020B0604030504040204" pitchFamily="50" charset="-128"/>
                <a:ea typeface="Meiryo UI" panose="020B0604030504040204" pitchFamily="50" charset="-128"/>
              </a:rPr>
              <a:t>週間お試しいただけます</a:t>
            </a:r>
            <a:endParaRPr lang="ja-JP" altLang="en-US" sz="800" dirty="0">
              <a:solidFill>
                <a:srgbClr val="FF0000"/>
              </a:solidFill>
              <a:latin typeface="Proxima Nova"/>
            </a:endParaRPr>
          </a:p>
        </p:txBody>
      </p:sp>
      <p:sp>
        <p:nvSpPr>
          <p:cNvPr id="2100" name="テキスト ボックス 2099">
            <a:extLst>
              <a:ext uri="{FF2B5EF4-FFF2-40B4-BE49-F238E27FC236}">
                <a16:creationId xmlns:a16="http://schemas.microsoft.com/office/drawing/2014/main" id="{244D3A6E-5649-A8F6-0C3C-4664289BCC9C}"/>
              </a:ext>
            </a:extLst>
          </p:cNvPr>
          <p:cNvSpPr txBox="1"/>
          <p:nvPr/>
        </p:nvSpPr>
        <p:spPr>
          <a:xfrm>
            <a:off x="1170642" y="22867645"/>
            <a:ext cx="978935"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予約する</a:t>
            </a:r>
            <a:endParaRPr lang="en-US" altLang="ja-JP" sz="800" dirty="0">
              <a:solidFill>
                <a:srgbClr val="49443D"/>
              </a:solidFill>
              <a:latin typeface="Proxima Nova"/>
            </a:endParaRPr>
          </a:p>
          <a:p>
            <a:endParaRPr lang="ja-JP" altLang="en-US" sz="800" dirty="0">
              <a:solidFill>
                <a:srgbClr val="49443D"/>
              </a:solidFill>
              <a:latin typeface="Proxima Nova"/>
            </a:endParaRPr>
          </a:p>
        </p:txBody>
      </p:sp>
      <p:sp>
        <p:nvSpPr>
          <p:cNvPr id="2101" name="テキスト ボックス 2100">
            <a:extLst>
              <a:ext uri="{FF2B5EF4-FFF2-40B4-BE49-F238E27FC236}">
                <a16:creationId xmlns:a16="http://schemas.microsoft.com/office/drawing/2014/main" id="{39BC2253-ED93-4394-4F91-982ED9407953}"/>
              </a:ext>
            </a:extLst>
          </p:cNvPr>
          <p:cNvSpPr txBox="1"/>
          <p:nvPr/>
        </p:nvSpPr>
        <p:spPr>
          <a:xfrm>
            <a:off x="2270500" y="22869843"/>
            <a:ext cx="1054016"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補聴器について調べる</a:t>
            </a:r>
          </a:p>
        </p:txBody>
      </p:sp>
      <p:sp>
        <p:nvSpPr>
          <p:cNvPr id="2102" name="テキスト ボックス 2101">
            <a:extLst>
              <a:ext uri="{FF2B5EF4-FFF2-40B4-BE49-F238E27FC236}">
                <a16:creationId xmlns:a16="http://schemas.microsoft.com/office/drawing/2014/main" id="{CA82D15A-BA06-033F-B38C-795E86DC8DB4}"/>
              </a:ext>
            </a:extLst>
          </p:cNvPr>
          <p:cNvSpPr txBox="1"/>
          <p:nvPr/>
        </p:nvSpPr>
        <p:spPr>
          <a:xfrm>
            <a:off x="3434353" y="22862872"/>
            <a:ext cx="1057784"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資金調達オプション</a:t>
            </a:r>
          </a:p>
        </p:txBody>
      </p:sp>
      <p:sp>
        <p:nvSpPr>
          <p:cNvPr id="2103" name="テキスト ボックス 2102">
            <a:extLst>
              <a:ext uri="{FF2B5EF4-FFF2-40B4-BE49-F238E27FC236}">
                <a16:creationId xmlns:a16="http://schemas.microsoft.com/office/drawing/2014/main" id="{EEF836B7-2776-B3A2-1BD7-96585C85AE7E}"/>
              </a:ext>
            </a:extLst>
          </p:cNvPr>
          <p:cNvSpPr txBox="1"/>
          <p:nvPr/>
        </p:nvSpPr>
        <p:spPr>
          <a:xfrm>
            <a:off x="4611225" y="22862872"/>
            <a:ext cx="1057784"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新日本補聴器のメリット</a:t>
            </a:r>
          </a:p>
        </p:txBody>
      </p:sp>
      <p:sp>
        <p:nvSpPr>
          <p:cNvPr id="2104" name="テキスト ボックス 2103">
            <a:extLst>
              <a:ext uri="{FF2B5EF4-FFF2-40B4-BE49-F238E27FC236}">
                <a16:creationId xmlns:a16="http://schemas.microsoft.com/office/drawing/2014/main" id="{F445D817-A1E8-A737-56A3-2A9BCEE0B40D}"/>
              </a:ext>
            </a:extLst>
          </p:cNvPr>
          <p:cNvSpPr txBox="1"/>
          <p:nvPr/>
        </p:nvSpPr>
        <p:spPr>
          <a:xfrm>
            <a:off x="3679463" y="24554796"/>
            <a:ext cx="2581522" cy="246221"/>
          </a:xfrm>
          <a:prstGeom prst="rect">
            <a:avLst/>
          </a:prstGeom>
          <a:noFill/>
        </p:spPr>
        <p:txBody>
          <a:bodyPr wrap="square" rtlCol="0">
            <a:spAutoFit/>
          </a:bodyPr>
          <a:lstStyle/>
          <a:p>
            <a:pPr algn="r"/>
            <a:r>
              <a:rPr kumimoji="1" lang="ja-JP" altLang="en-US" sz="1000" b="1" dirty="0">
                <a:solidFill>
                  <a:schemeClr val="bg1"/>
                </a:solidFill>
                <a:highlight>
                  <a:srgbClr val="FF0000"/>
                </a:highlight>
              </a:rPr>
              <a:t>→オーティコンリアル紹介ページへ移動</a:t>
            </a:r>
          </a:p>
        </p:txBody>
      </p:sp>
      <p:sp>
        <p:nvSpPr>
          <p:cNvPr id="2105" name="テキスト ボックス 2104">
            <a:extLst>
              <a:ext uri="{FF2B5EF4-FFF2-40B4-BE49-F238E27FC236}">
                <a16:creationId xmlns:a16="http://schemas.microsoft.com/office/drawing/2014/main" id="{739EAFBB-9366-BDFF-A1FB-4BB6C61D7C0E}"/>
              </a:ext>
            </a:extLst>
          </p:cNvPr>
          <p:cNvSpPr txBox="1"/>
          <p:nvPr/>
        </p:nvSpPr>
        <p:spPr>
          <a:xfrm>
            <a:off x="616279" y="17269802"/>
            <a:ext cx="5644706" cy="707886"/>
          </a:xfrm>
          <a:prstGeom prst="rect">
            <a:avLst/>
          </a:prstGeom>
          <a:noFill/>
        </p:spPr>
        <p:txBody>
          <a:bodyPr wrap="square" rtlCol="0">
            <a:spAutoFit/>
          </a:bodyPr>
          <a:lstStyle/>
          <a:p>
            <a:r>
              <a:rPr kumimoji="1" lang="ja-JP" altLang="en-US" sz="800" dirty="0"/>
              <a:t>難聴の重症度は通常、次の </a:t>
            </a:r>
            <a:r>
              <a:rPr kumimoji="1" lang="en-US" altLang="ja-JP" sz="800" dirty="0"/>
              <a:t>2 </a:t>
            </a:r>
            <a:r>
              <a:rPr kumimoji="1" lang="ja-JP" altLang="en-US" sz="800" dirty="0"/>
              <a:t>つの方法で測定されます。</a:t>
            </a:r>
            <a:endParaRPr kumimoji="1" lang="en-US" altLang="ja-JP" sz="800" dirty="0"/>
          </a:p>
          <a:p>
            <a:r>
              <a:rPr kumimoji="1" lang="en-US" altLang="ja-JP" sz="800" b="1" dirty="0"/>
              <a:t>1.</a:t>
            </a:r>
            <a:r>
              <a:rPr kumimoji="1" lang="ja-JP" altLang="en-US" sz="800" b="1" dirty="0"/>
              <a:t>ラウドネス</a:t>
            </a:r>
            <a:r>
              <a:rPr kumimoji="1" lang="en-US" altLang="ja-JP" sz="800" b="1" dirty="0"/>
              <a:t>: </a:t>
            </a:r>
            <a:r>
              <a:rPr kumimoji="1" lang="ja-JP" altLang="en-US" sz="800" b="1" dirty="0"/>
              <a:t>音が聞こえるためにはどのくらいの大きさが必要か</a:t>
            </a:r>
            <a:r>
              <a:rPr kumimoji="1" lang="en-US" altLang="ja-JP" sz="800" b="1" dirty="0"/>
              <a:t>? </a:t>
            </a:r>
          </a:p>
          <a:p>
            <a:r>
              <a:rPr kumimoji="1" lang="en-US" altLang="ja-JP" sz="800" b="1" dirty="0"/>
              <a:t>2.</a:t>
            </a:r>
            <a:r>
              <a:rPr kumimoji="1" lang="ja-JP" altLang="en-US" sz="800" b="1" dirty="0"/>
              <a:t>ピッチ</a:t>
            </a:r>
            <a:r>
              <a:rPr kumimoji="1" lang="en-US" altLang="ja-JP" sz="800" b="1" dirty="0"/>
              <a:t>: </a:t>
            </a:r>
            <a:r>
              <a:rPr kumimoji="1" lang="ja-JP" altLang="en-US" sz="800" b="1" dirty="0"/>
              <a:t>どの周波数が聞き取りにくいか</a:t>
            </a:r>
            <a:r>
              <a:rPr kumimoji="1" lang="en-US" altLang="ja-JP" sz="800" b="1" dirty="0"/>
              <a:t>? </a:t>
            </a:r>
          </a:p>
          <a:p>
            <a:r>
              <a:rPr kumimoji="1" lang="ja-JP" altLang="en-US" sz="800" dirty="0"/>
              <a:t>以下は、一般的に使用される難聴レベルの主なカテゴリと、特定のレベルで聞こえなくなる可能性がある音の例です </a:t>
            </a:r>
            <a:r>
              <a:rPr kumimoji="1" lang="en-US" altLang="ja-JP" sz="800" dirty="0"/>
              <a:t>(</a:t>
            </a:r>
            <a:r>
              <a:rPr kumimoji="1" lang="ja-JP" altLang="en-US" sz="800" dirty="0"/>
              <a:t>音量とピッチに基づく</a:t>
            </a:r>
            <a:r>
              <a:rPr kumimoji="1" lang="en-US" altLang="ja-JP" sz="800" dirty="0"/>
              <a:t>)</a:t>
            </a:r>
            <a:r>
              <a:rPr kumimoji="1" lang="ja-JP" altLang="en-US" sz="800" dirty="0"/>
              <a:t>。</a:t>
            </a:r>
            <a:endParaRPr kumimoji="1" lang="ja-JP" altLang="en-US" sz="800" dirty="0">
              <a:highlight>
                <a:srgbClr val="FF0000"/>
              </a:highlight>
            </a:endParaRPr>
          </a:p>
        </p:txBody>
      </p:sp>
      <p:sp>
        <p:nvSpPr>
          <p:cNvPr id="2107" name="正方形/長方形 2106">
            <a:extLst>
              <a:ext uri="{FF2B5EF4-FFF2-40B4-BE49-F238E27FC236}">
                <a16:creationId xmlns:a16="http://schemas.microsoft.com/office/drawing/2014/main" id="{0309BEFA-DD16-8563-3F7D-3E29197CA029}"/>
              </a:ext>
            </a:extLst>
          </p:cNvPr>
          <p:cNvSpPr/>
          <p:nvPr/>
        </p:nvSpPr>
        <p:spPr>
          <a:xfrm>
            <a:off x="590108" y="25395360"/>
            <a:ext cx="5809245" cy="1422400"/>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08" name="テキスト ボックス 2107">
            <a:extLst>
              <a:ext uri="{FF2B5EF4-FFF2-40B4-BE49-F238E27FC236}">
                <a16:creationId xmlns:a16="http://schemas.microsoft.com/office/drawing/2014/main" id="{5DEC3B4E-F0BA-7836-A67E-151EE9E53827}"/>
              </a:ext>
            </a:extLst>
          </p:cNvPr>
          <p:cNvSpPr txBox="1"/>
          <p:nvPr/>
        </p:nvSpPr>
        <p:spPr>
          <a:xfrm>
            <a:off x="552612" y="25118882"/>
            <a:ext cx="3429000" cy="276999"/>
          </a:xfrm>
          <a:prstGeom prst="rect">
            <a:avLst/>
          </a:prstGeom>
          <a:noFill/>
        </p:spPr>
        <p:txBody>
          <a:bodyPr wrap="square">
            <a:spAutoFit/>
          </a:bodyPr>
          <a:lstStyle/>
          <a:p>
            <a:r>
              <a:rPr lang="en-US" altLang="ja-JP" sz="1200" b="1" dirty="0">
                <a:latin typeface="+mn-ea"/>
              </a:rPr>
              <a:t>1-1-</a:t>
            </a:r>
            <a:r>
              <a:rPr lang="ja-JP" altLang="en-US" sz="1200" b="1" dirty="0">
                <a:latin typeface="+mn-ea"/>
              </a:rPr>
              <a:t>⑦難聴の兆候と症状に関するよくある質問</a:t>
            </a:r>
            <a:endParaRPr lang="ja-JP" altLang="en-US" sz="1200" b="1" dirty="0"/>
          </a:p>
        </p:txBody>
      </p:sp>
      <p:sp>
        <p:nvSpPr>
          <p:cNvPr id="2109" name="Rectangle 1">
            <a:extLst>
              <a:ext uri="{FF2B5EF4-FFF2-40B4-BE49-F238E27FC236}">
                <a16:creationId xmlns:a16="http://schemas.microsoft.com/office/drawing/2014/main" id="{5AE1CBC7-25CE-4DD2-1338-FE2CFA52619B}"/>
              </a:ext>
            </a:extLst>
          </p:cNvPr>
          <p:cNvSpPr>
            <a:spLocks noChangeArrowheads="1"/>
          </p:cNvSpPr>
          <p:nvPr/>
        </p:nvSpPr>
        <p:spPr bwMode="auto">
          <a:xfrm>
            <a:off x="595450" y="25956031"/>
            <a:ext cx="5809244" cy="461665"/>
          </a:xfrm>
          <a:prstGeom prst="rect">
            <a:avLst/>
          </a:prstGeom>
          <a:noFill/>
          <a:ln>
            <a:noFill/>
          </a:ln>
          <a:effec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en-US" altLang="ja-JP" sz="800" b="1" dirty="0">
                <a:solidFill>
                  <a:srgbClr val="49443D"/>
                </a:solidFill>
                <a:latin typeface="Arial" panose="020B0604020202020204" pitchFamily="34" charset="0"/>
                <a:ea typeface="Proxima Nova"/>
              </a:rPr>
              <a:t>Q:</a:t>
            </a:r>
            <a:r>
              <a:rPr lang="ja-JP" altLang="en-US" sz="800" b="1" dirty="0">
                <a:solidFill>
                  <a:srgbClr val="49443D"/>
                </a:solidFill>
                <a:latin typeface="Arial" panose="020B0604020202020204" pitchFamily="34" charset="0"/>
                <a:ea typeface="Proxima Nova"/>
              </a:rPr>
              <a:t>耳鳴りは難聴の兆候ですか</a:t>
            </a:r>
            <a:r>
              <a:rPr lang="en-US" altLang="ja-JP" sz="800" b="1" dirty="0">
                <a:solidFill>
                  <a:srgbClr val="49443D"/>
                </a:solidFill>
                <a:latin typeface="Arial" panose="020B0604020202020204" pitchFamily="34" charset="0"/>
                <a:ea typeface="Proxima Nova"/>
              </a:rPr>
              <a:t>?</a:t>
            </a:r>
          </a:p>
          <a:p>
            <a:pPr defTabSz="914400" eaLnBrk="0" fontAlgn="base" hangingPunct="0">
              <a:spcBef>
                <a:spcPct val="0"/>
              </a:spcBef>
              <a:spcAft>
                <a:spcPct val="0"/>
              </a:spcAft>
            </a:pPr>
            <a:r>
              <a:rPr lang="en-US" altLang="ja-JP" sz="800" dirty="0">
                <a:solidFill>
                  <a:srgbClr val="49443D"/>
                </a:solidFill>
                <a:latin typeface="Arial" panose="020B0604020202020204" pitchFamily="34" charset="0"/>
                <a:ea typeface="Proxima Nova"/>
              </a:rPr>
              <a:t>A:</a:t>
            </a:r>
            <a:r>
              <a:rPr lang="ja-JP" altLang="en-US" sz="800" dirty="0">
                <a:solidFill>
                  <a:srgbClr val="49443D"/>
                </a:solidFill>
                <a:latin typeface="Arial" panose="020B0604020202020204" pitchFamily="34" charset="0"/>
                <a:ea typeface="Proxima Nova"/>
              </a:rPr>
              <a:t>耳鳴りと難聴は両方とも内耳の有毛細胞の損傷によって引き起こされる可能性が</a:t>
            </a:r>
            <a:r>
              <a:rPr lang="ja-JP" altLang="en-US" sz="800" dirty="0">
                <a:solidFill>
                  <a:srgbClr val="FF0000"/>
                </a:solidFill>
                <a:latin typeface="Arial" panose="020B0604020202020204" pitchFamily="34" charset="0"/>
                <a:ea typeface="Proxima Nova"/>
              </a:rPr>
              <a:t>あ</a:t>
            </a:r>
            <a:r>
              <a:rPr lang="ja-JP" altLang="en-US" sz="800" dirty="0">
                <a:solidFill>
                  <a:srgbClr val="49443D"/>
                </a:solidFill>
                <a:latin typeface="Arial" panose="020B0604020202020204" pitchFamily="34" charset="0"/>
                <a:ea typeface="Proxima Nova"/>
              </a:rPr>
              <a:t>ります。脳は有毛細胞の損失を補おうとし、その結果として音を知覚すると考えられているため、耳鳴りと難聴は大きく関係していると言えます。耳鳴りについて詳しくは</a:t>
            </a:r>
            <a:r>
              <a:rPr lang="ja-JP" altLang="en-US" sz="800" dirty="0">
                <a:solidFill>
                  <a:srgbClr val="FF0000"/>
                </a:solidFill>
                <a:latin typeface="Arial" panose="020B0604020202020204" pitchFamily="34" charset="0"/>
                <a:ea typeface="Proxima Nova"/>
              </a:rPr>
              <a:t>こちら</a:t>
            </a:r>
            <a:r>
              <a:rPr lang="ja-JP" altLang="en-US" sz="800" dirty="0">
                <a:solidFill>
                  <a:srgbClr val="49443D"/>
                </a:solidFill>
                <a:latin typeface="Arial" panose="020B0604020202020204" pitchFamily="34" charset="0"/>
                <a:ea typeface="Proxima Nova"/>
              </a:rPr>
              <a:t>をご覧ください。</a:t>
            </a:r>
            <a:endParaRPr lang="ja-JP" altLang="ja-JP" sz="800" dirty="0">
              <a:latin typeface="Arial" panose="020B0604020202020204" pitchFamily="34" charset="0"/>
            </a:endParaRPr>
          </a:p>
        </p:txBody>
      </p:sp>
      <p:sp>
        <p:nvSpPr>
          <p:cNvPr id="2110" name="Rectangle 1">
            <a:extLst>
              <a:ext uri="{FF2B5EF4-FFF2-40B4-BE49-F238E27FC236}">
                <a16:creationId xmlns:a16="http://schemas.microsoft.com/office/drawing/2014/main" id="{4ACA5483-18DF-E83D-6E4B-B05EE449FEEF}"/>
              </a:ext>
            </a:extLst>
          </p:cNvPr>
          <p:cNvSpPr>
            <a:spLocks noChangeArrowheads="1"/>
          </p:cNvSpPr>
          <p:nvPr/>
        </p:nvSpPr>
        <p:spPr bwMode="auto">
          <a:xfrm>
            <a:off x="588994" y="26354951"/>
            <a:ext cx="5679758" cy="461665"/>
          </a:xfrm>
          <a:prstGeom prst="rect">
            <a:avLst/>
          </a:prstGeom>
          <a:noFill/>
          <a:ln>
            <a:noFill/>
          </a:ln>
          <a:effec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en-US" altLang="ja-JP" sz="800" b="1" dirty="0">
                <a:solidFill>
                  <a:srgbClr val="49443D"/>
                </a:solidFill>
                <a:latin typeface="Arial" panose="020B0604020202020204" pitchFamily="34" charset="0"/>
                <a:ea typeface="Proxima Nova"/>
              </a:rPr>
              <a:t>Q:</a:t>
            </a:r>
            <a:r>
              <a:rPr lang="ja-JP" altLang="en-US" sz="800" b="1" dirty="0">
                <a:solidFill>
                  <a:srgbClr val="49443D"/>
                </a:solidFill>
                <a:latin typeface="Arial" panose="020B0604020202020204" pitchFamily="34" charset="0"/>
                <a:ea typeface="Proxima Nova"/>
              </a:rPr>
              <a:t>難聴の兆候があったらどうしたらよいですか？</a:t>
            </a:r>
            <a:endParaRPr lang="en-US" altLang="ja-JP" sz="800" b="1" dirty="0">
              <a:solidFill>
                <a:srgbClr val="49443D"/>
              </a:solidFill>
              <a:latin typeface="Arial" panose="020B0604020202020204" pitchFamily="34" charset="0"/>
              <a:ea typeface="Proxima Nova"/>
            </a:endParaRPr>
          </a:p>
          <a:p>
            <a:pPr defTabSz="914400" eaLnBrk="0" fontAlgn="base" hangingPunct="0">
              <a:spcBef>
                <a:spcPct val="0"/>
              </a:spcBef>
              <a:spcAft>
                <a:spcPct val="0"/>
              </a:spcAft>
            </a:pPr>
            <a:r>
              <a:rPr lang="en-US" altLang="ja-JP" sz="800" dirty="0">
                <a:solidFill>
                  <a:srgbClr val="49443D"/>
                </a:solidFill>
                <a:latin typeface="Arial" panose="020B0604020202020204" pitchFamily="34" charset="0"/>
                <a:ea typeface="Proxima Nova"/>
              </a:rPr>
              <a:t>A:</a:t>
            </a:r>
            <a:r>
              <a:rPr lang="ja-JP" altLang="en-US" sz="800" dirty="0">
                <a:solidFill>
                  <a:srgbClr val="49443D"/>
                </a:solidFill>
                <a:latin typeface="Arial" panose="020B0604020202020204" pitchFamily="34" charset="0"/>
                <a:ea typeface="Proxima Nova"/>
              </a:rPr>
              <a:t>難聴の症状に気づいたら、すぐに聴覚ケアの専門家にアドバイスを求める必要があります。お近くの耳鼻咽喉科を受診してください。</a:t>
            </a:r>
            <a:endParaRPr lang="ja-JP" altLang="ja-JP" sz="800" dirty="0">
              <a:latin typeface="Arial" panose="020B0604020202020204" pitchFamily="34" charset="0"/>
            </a:endParaRPr>
          </a:p>
        </p:txBody>
      </p:sp>
      <p:sp>
        <p:nvSpPr>
          <p:cNvPr id="2111" name="Rectangle 1">
            <a:extLst>
              <a:ext uri="{FF2B5EF4-FFF2-40B4-BE49-F238E27FC236}">
                <a16:creationId xmlns:a16="http://schemas.microsoft.com/office/drawing/2014/main" id="{DEBAE666-3210-AB6F-F06B-AF96D31DDA9E}"/>
              </a:ext>
            </a:extLst>
          </p:cNvPr>
          <p:cNvSpPr>
            <a:spLocks noChangeArrowheads="1"/>
          </p:cNvSpPr>
          <p:nvPr/>
        </p:nvSpPr>
        <p:spPr bwMode="auto">
          <a:xfrm>
            <a:off x="605212" y="25479274"/>
            <a:ext cx="5809244" cy="461665"/>
          </a:xfrm>
          <a:prstGeom prst="rect">
            <a:avLst/>
          </a:prstGeom>
          <a:noFill/>
          <a:ln>
            <a:noFill/>
          </a:ln>
          <a:effec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en-US" altLang="ja-JP" sz="800" b="1" dirty="0">
                <a:solidFill>
                  <a:srgbClr val="49443D"/>
                </a:solidFill>
                <a:latin typeface="Arial" panose="020B0604020202020204" pitchFamily="34" charset="0"/>
                <a:ea typeface="Proxima Nova"/>
              </a:rPr>
              <a:t>Q:</a:t>
            </a:r>
            <a:r>
              <a:rPr lang="ja-JP" altLang="en-US" sz="800" b="1" dirty="0">
                <a:solidFill>
                  <a:srgbClr val="49443D"/>
                </a:solidFill>
                <a:latin typeface="Arial" panose="020B0604020202020204" pitchFamily="34" charset="0"/>
                <a:ea typeface="Proxima Nova"/>
              </a:rPr>
              <a:t>難聴の最初の兆候は何ですか？</a:t>
            </a:r>
            <a:endParaRPr lang="en-US" altLang="ja-JP" sz="800" b="1" dirty="0">
              <a:solidFill>
                <a:srgbClr val="49443D"/>
              </a:solidFill>
              <a:latin typeface="Arial" panose="020B0604020202020204" pitchFamily="34" charset="0"/>
              <a:ea typeface="Proxima Nova"/>
            </a:endParaRPr>
          </a:p>
          <a:p>
            <a:pPr defTabSz="914400" eaLnBrk="0" fontAlgn="base" hangingPunct="0">
              <a:spcBef>
                <a:spcPct val="0"/>
              </a:spcBef>
              <a:spcAft>
                <a:spcPct val="0"/>
              </a:spcAft>
            </a:pPr>
            <a:r>
              <a:rPr lang="en-US" altLang="ja-JP" sz="800" dirty="0">
                <a:solidFill>
                  <a:srgbClr val="49443D"/>
                </a:solidFill>
                <a:latin typeface="Arial" panose="020B0604020202020204" pitchFamily="34" charset="0"/>
                <a:ea typeface="Proxima Nova"/>
              </a:rPr>
              <a:t>A:</a:t>
            </a:r>
            <a:r>
              <a:rPr lang="ja-JP" altLang="ja-JP" sz="800" dirty="0">
                <a:solidFill>
                  <a:srgbClr val="49443D"/>
                </a:solidFill>
                <a:latin typeface="Arial" panose="020B0604020202020204" pitchFamily="34" charset="0"/>
                <a:ea typeface="Proxima Nova"/>
              </a:rPr>
              <a:t>難聴の最も一般的な兆候の 1 つは、会話についていく</a:t>
            </a:r>
            <a:r>
              <a:rPr lang="ja-JP" altLang="en-US" sz="800" dirty="0">
                <a:solidFill>
                  <a:srgbClr val="49443D"/>
                </a:solidFill>
                <a:latin typeface="Arial" panose="020B0604020202020204" pitchFamily="34" charset="0"/>
                <a:ea typeface="Proxima Nova"/>
              </a:rPr>
              <a:t>こと、</a:t>
            </a:r>
            <a:r>
              <a:rPr lang="ja-JP" altLang="ja-JP" sz="800" dirty="0">
                <a:solidFill>
                  <a:srgbClr val="49443D"/>
                </a:solidFill>
                <a:latin typeface="Arial" panose="020B0604020202020204" pitchFamily="34" charset="0"/>
                <a:ea typeface="Proxima Nova"/>
              </a:rPr>
              <a:t>他人の言っていることを理解することが困難</a:t>
            </a:r>
            <a:r>
              <a:rPr lang="ja-JP" altLang="en-US" sz="800" dirty="0">
                <a:solidFill>
                  <a:srgbClr val="49443D"/>
                </a:solidFill>
                <a:latin typeface="Arial" panose="020B0604020202020204" pitchFamily="34" charset="0"/>
                <a:ea typeface="Proxima Nova"/>
              </a:rPr>
              <a:t>になることです</a:t>
            </a:r>
            <a:r>
              <a:rPr lang="ja-JP" altLang="ja-JP" sz="800" dirty="0">
                <a:solidFill>
                  <a:srgbClr val="49443D"/>
                </a:solidFill>
                <a:latin typeface="Arial" panose="020B0604020202020204" pitchFamily="34" charset="0"/>
                <a:ea typeface="Proxima Nova"/>
              </a:rPr>
              <a:t>。難聴の可能性があると思われる場合は、</a:t>
            </a:r>
            <a:r>
              <a:rPr lang="ja-JP" altLang="en-US" sz="800" dirty="0">
                <a:solidFill>
                  <a:srgbClr val="49443D"/>
                </a:solidFill>
                <a:latin typeface="Arial" panose="020B0604020202020204" pitchFamily="34" charset="0"/>
                <a:ea typeface="Proxima Nova"/>
              </a:rPr>
              <a:t>お近くの耳鼻咽喉科を受診してください</a:t>
            </a:r>
            <a:endParaRPr lang="ja-JP" altLang="ja-JP" sz="800" dirty="0">
              <a:latin typeface="Arial" panose="020B0604020202020204" pitchFamily="34" charset="0"/>
            </a:endParaRPr>
          </a:p>
        </p:txBody>
      </p:sp>
      <p:sp>
        <p:nvSpPr>
          <p:cNvPr id="2113" name="テキスト ボックス 2112">
            <a:extLst>
              <a:ext uri="{FF2B5EF4-FFF2-40B4-BE49-F238E27FC236}">
                <a16:creationId xmlns:a16="http://schemas.microsoft.com/office/drawing/2014/main" id="{817C2598-932B-8130-4F0C-8D87E01092F8}"/>
              </a:ext>
            </a:extLst>
          </p:cNvPr>
          <p:cNvSpPr txBox="1"/>
          <p:nvPr/>
        </p:nvSpPr>
        <p:spPr>
          <a:xfrm>
            <a:off x="878859" y="24296990"/>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2115" name="テキスト ボックス 2114">
            <a:extLst>
              <a:ext uri="{FF2B5EF4-FFF2-40B4-BE49-F238E27FC236}">
                <a16:creationId xmlns:a16="http://schemas.microsoft.com/office/drawing/2014/main" id="{2C8C3228-2E1D-4850-A416-2DE3ADE10B6F}"/>
              </a:ext>
            </a:extLst>
          </p:cNvPr>
          <p:cNvSpPr txBox="1"/>
          <p:nvPr/>
        </p:nvSpPr>
        <p:spPr>
          <a:xfrm>
            <a:off x="5043299" y="21284892"/>
            <a:ext cx="1358064" cy="253916"/>
          </a:xfrm>
          <a:prstGeom prst="rect">
            <a:avLst/>
          </a:prstGeom>
          <a:noFill/>
        </p:spPr>
        <p:txBody>
          <a:bodyPr wrap="square" rtlCol="0">
            <a:spAutoFit/>
          </a:bodyPr>
          <a:lstStyle/>
          <a:p>
            <a:r>
              <a:rPr kumimoji="1" lang="ja-JP" altLang="en-US" sz="1050" b="1" dirty="0">
                <a:solidFill>
                  <a:schemeClr val="bg1"/>
                </a:solidFill>
                <a:highlight>
                  <a:srgbClr val="FF0000"/>
                </a:highlight>
              </a:rPr>
              <a:t>→予約画面へ移動</a:t>
            </a:r>
          </a:p>
        </p:txBody>
      </p:sp>
      <p:sp>
        <p:nvSpPr>
          <p:cNvPr id="2117" name="テキスト ボックス 2116">
            <a:extLst>
              <a:ext uri="{FF2B5EF4-FFF2-40B4-BE49-F238E27FC236}">
                <a16:creationId xmlns:a16="http://schemas.microsoft.com/office/drawing/2014/main" id="{E7BB6038-B802-EC88-DAFA-B7E76914EE43}"/>
              </a:ext>
            </a:extLst>
          </p:cNvPr>
          <p:cNvSpPr txBox="1"/>
          <p:nvPr/>
        </p:nvSpPr>
        <p:spPr>
          <a:xfrm>
            <a:off x="1357203" y="665956"/>
            <a:ext cx="4001105" cy="246221"/>
          </a:xfrm>
          <a:prstGeom prst="rect">
            <a:avLst/>
          </a:prstGeom>
          <a:noFill/>
        </p:spPr>
        <p:txBody>
          <a:bodyPr wrap="square">
            <a:spAutoFit/>
          </a:bodyPr>
          <a:lstStyle/>
          <a:p>
            <a:r>
              <a:rPr lang="en-US" altLang="ja-JP" sz="1000" dirty="0"/>
              <a:t>※</a:t>
            </a:r>
            <a:r>
              <a:rPr lang="ja-JP" altLang="en-US" sz="1000" dirty="0"/>
              <a:t>オーストラリア版と同様に、必要に応じて文章内にLink設定</a:t>
            </a:r>
          </a:p>
        </p:txBody>
      </p:sp>
      <p:sp>
        <p:nvSpPr>
          <p:cNvPr id="6" name="テキスト ボックス 5">
            <a:extLst>
              <a:ext uri="{FF2B5EF4-FFF2-40B4-BE49-F238E27FC236}">
                <a16:creationId xmlns:a16="http://schemas.microsoft.com/office/drawing/2014/main" id="{F2CFDA83-B6A6-8E72-FE3C-08D0FF31E7AA}"/>
              </a:ext>
            </a:extLst>
          </p:cNvPr>
          <p:cNvSpPr txBox="1"/>
          <p:nvPr/>
        </p:nvSpPr>
        <p:spPr>
          <a:xfrm>
            <a:off x="5699202" y="19207292"/>
            <a:ext cx="909067" cy="184666"/>
          </a:xfrm>
          <a:prstGeom prst="rect">
            <a:avLst/>
          </a:prstGeom>
          <a:noFill/>
        </p:spPr>
        <p:txBody>
          <a:bodyPr wrap="square" rtlCol="0">
            <a:spAutoFit/>
          </a:bodyPr>
          <a:lstStyle/>
          <a:p>
            <a:r>
              <a:rPr kumimoji="1" lang="ja-JP" altLang="en-US" sz="600" dirty="0">
                <a:solidFill>
                  <a:srgbClr val="FF0000"/>
                </a:solidFill>
              </a:rPr>
              <a:t>赤ちゃんの泣き声</a:t>
            </a:r>
          </a:p>
        </p:txBody>
      </p:sp>
      <p:graphicFrame>
        <p:nvGraphicFramePr>
          <p:cNvPr id="10" name="表 9">
            <a:extLst>
              <a:ext uri="{FF2B5EF4-FFF2-40B4-BE49-F238E27FC236}">
                <a16:creationId xmlns:a16="http://schemas.microsoft.com/office/drawing/2014/main" id="{1691CF76-462D-EDA7-B094-D90FA168AB70}"/>
              </a:ext>
            </a:extLst>
          </p:cNvPr>
          <p:cNvGraphicFramePr>
            <a:graphicFrameLocks noGrp="1"/>
          </p:cNvGraphicFramePr>
          <p:nvPr>
            <p:extLst>
              <p:ext uri="{D42A27DB-BD31-4B8C-83A1-F6EECF244321}">
                <p14:modId xmlns:p14="http://schemas.microsoft.com/office/powerpoint/2010/main" val="1265706549"/>
              </p:ext>
            </p:extLst>
          </p:nvPr>
        </p:nvGraphicFramePr>
        <p:xfrm>
          <a:off x="392365" y="17955633"/>
          <a:ext cx="6105023" cy="2085261"/>
        </p:xfrm>
        <a:graphic>
          <a:graphicData uri="http://schemas.openxmlformats.org/drawingml/2006/table">
            <a:tbl>
              <a:tblPr firstRow="1" bandRow="1">
                <a:tableStyleId>{5C22544A-7EE6-4342-B048-85BDC9FD1C3A}</a:tableStyleId>
              </a:tblPr>
              <a:tblGrid>
                <a:gridCol w="1000056">
                  <a:extLst>
                    <a:ext uri="{9D8B030D-6E8A-4147-A177-3AD203B41FA5}">
                      <a16:colId xmlns:a16="http://schemas.microsoft.com/office/drawing/2014/main" val="2875155948"/>
                    </a:ext>
                  </a:extLst>
                </a:gridCol>
                <a:gridCol w="822705">
                  <a:extLst>
                    <a:ext uri="{9D8B030D-6E8A-4147-A177-3AD203B41FA5}">
                      <a16:colId xmlns:a16="http://schemas.microsoft.com/office/drawing/2014/main" val="1971238914"/>
                    </a:ext>
                  </a:extLst>
                </a:gridCol>
                <a:gridCol w="2687228">
                  <a:extLst>
                    <a:ext uri="{9D8B030D-6E8A-4147-A177-3AD203B41FA5}">
                      <a16:colId xmlns:a16="http://schemas.microsoft.com/office/drawing/2014/main" val="2862532462"/>
                    </a:ext>
                  </a:extLst>
                </a:gridCol>
                <a:gridCol w="1595034">
                  <a:extLst>
                    <a:ext uri="{9D8B030D-6E8A-4147-A177-3AD203B41FA5}">
                      <a16:colId xmlns:a16="http://schemas.microsoft.com/office/drawing/2014/main" val="2418437320"/>
                    </a:ext>
                  </a:extLst>
                </a:gridCol>
              </a:tblGrid>
              <a:tr h="212075">
                <a:tc>
                  <a:txBody>
                    <a:bodyPr/>
                    <a:lstStyle/>
                    <a:p>
                      <a:r>
                        <a:rPr kumimoji="1" lang="ja-JP" altLang="en-US" sz="800" dirty="0"/>
                        <a:t>難聴のレベル</a:t>
                      </a:r>
                    </a:p>
                  </a:txBody>
                  <a:tcPr>
                    <a:solidFill>
                      <a:schemeClr val="bg2">
                        <a:lumMod val="50000"/>
                      </a:schemeClr>
                    </a:solidFill>
                  </a:tcPr>
                </a:tc>
                <a:tc>
                  <a:txBody>
                    <a:bodyPr/>
                    <a:lstStyle/>
                    <a:p>
                      <a:r>
                        <a:rPr kumimoji="1" lang="ja-JP" altLang="en-US" sz="800" dirty="0"/>
                        <a:t>デシベル</a:t>
                      </a:r>
                    </a:p>
                  </a:txBody>
                  <a:tcPr>
                    <a:solidFill>
                      <a:schemeClr val="bg2">
                        <a:lumMod val="50000"/>
                      </a:schemeClr>
                    </a:solidFill>
                  </a:tcPr>
                </a:tc>
                <a:tc>
                  <a:txBody>
                    <a:bodyPr/>
                    <a:lstStyle/>
                    <a:p>
                      <a:r>
                        <a:rPr kumimoji="1" lang="ja-JP" altLang="en-US" sz="800" dirty="0"/>
                        <a:t>症状</a:t>
                      </a:r>
                    </a:p>
                  </a:txBody>
                  <a:tcPr>
                    <a:solidFill>
                      <a:schemeClr val="bg2">
                        <a:lumMod val="50000"/>
                      </a:schemeClr>
                    </a:solidFill>
                  </a:tcPr>
                </a:tc>
                <a:tc>
                  <a:txBody>
                    <a:bodyPr/>
                    <a:lstStyle/>
                    <a:p>
                      <a:r>
                        <a:rPr kumimoji="1" lang="ja-JP" altLang="en-US" sz="800" dirty="0"/>
                        <a:t>聴き逃しそうな音</a:t>
                      </a:r>
                    </a:p>
                  </a:txBody>
                  <a:tcPr>
                    <a:solidFill>
                      <a:schemeClr val="bg2">
                        <a:lumMod val="50000"/>
                      </a:schemeClr>
                    </a:solidFill>
                  </a:tcPr>
                </a:tc>
                <a:extLst>
                  <a:ext uri="{0D108BD9-81ED-4DB2-BD59-A6C34878D82A}">
                    <a16:rowId xmlns:a16="http://schemas.microsoft.com/office/drawing/2014/main" val="75904513"/>
                  </a:ext>
                </a:extLst>
              </a:tr>
              <a:tr h="286941">
                <a:tc>
                  <a:txBody>
                    <a:bodyPr/>
                    <a:lstStyle/>
                    <a:p>
                      <a:r>
                        <a:rPr kumimoji="1" lang="ja-JP" altLang="en-US" sz="800" dirty="0"/>
                        <a:t>正常な聴覚</a:t>
                      </a:r>
                    </a:p>
                  </a:txBody>
                  <a:tcPr>
                    <a:solidFill>
                      <a:schemeClr val="bg1">
                        <a:lumMod val="85000"/>
                      </a:schemeClr>
                    </a:solidFill>
                  </a:tcPr>
                </a:tc>
                <a:tc>
                  <a:txBody>
                    <a:bodyPr/>
                    <a:lstStyle/>
                    <a:p>
                      <a:r>
                        <a:rPr lang="en-US" altLang="ja-JP" sz="800" b="1" dirty="0">
                          <a:solidFill>
                            <a:srgbClr val="FF0000"/>
                          </a:solidFill>
                          <a:latin typeface="+mn-ea"/>
                          <a:ea typeface="+mn-ea"/>
                        </a:rPr>
                        <a:t>≤24dB~</a:t>
                      </a:r>
                      <a:endParaRPr kumimoji="1" lang="ja-JP" altLang="en-US" sz="800" dirty="0">
                        <a:solidFill>
                          <a:srgbClr val="FF0000"/>
                        </a:solidFill>
                        <a:latin typeface="+mn-ea"/>
                        <a:ea typeface="+mn-ea"/>
                      </a:endParaRPr>
                    </a:p>
                  </a:txBody>
                  <a:tcPr>
                    <a:solidFill>
                      <a:schemeClr val="bg1">
                        <a:lumMod val="85000"/>
                      </a:schemeClr>
                    </a:solidFill>
                  </a:tcPr>
                </a:tc>
                <a:tc>
                  <a:txBody>
                    <a:bodyPr/>
                    <a:lstStyle/>
                    <a:p>
                      <a:r>
                        <a:rPr kumimoji="1" lang="ja-JP" altLang="en-US" sz="800" dirty="0"/>
                        <a:t>自覚的難聴の症状がない</a:t>
                      </a:r>
                    </a:p>
                  </a:txBody>
                  <a:tcPr>
                    <a:solidFill>
                      <a:schemeClr val="bg1">
                        <a:lumMod val="85000"/>
                      </a:schemeClr>
                    </a:solidFill>
                  </a:tcPr>
                </a:tc>
                <a:tc>
                  <a:txBody>
                    <a:bodyPr/>
                    <a:lstStyle/>
                    <a:p>
                      <a:r>
                        <a:rPr kumimoji="1" lang="ja-JP" altLang="en-US" sz="800" dirty="0"/>
                        <a:t>音が欠けることはありません</a:t>
                      </a:r>
                    </a:p>
                  </a:txBody>
                  <a:tcPr>
                    <a:solidFill>
                      <a:schemeClr val="bg1">
                        <a:lumMod val="85000"/>
                      </a:schemeClr>
                    </a:solidFill>
                  </a:tcPr>
                </a:tc>
                <a:extLst>
                  <a:ext uri="{0D108BD9-81ED-4DB2-BD59-A6C34878D82A}">
                    <a16:rowId xmlns:a16="http://schemas.microsoft.com/office/drawing/2014/main" val="2308078094"/>
                  </a:ext>
                </a:extLst>
              </a:tr>
              <a:tr h="309880">
                <a:tc>
                  <a:txBody>
                    <a:bodyPr/>
                    <a:lstStyle/>
                    <a:p>
                      <a:r>
                        <a:rPr kumimoji="1" lang="ja-JP" altLang="en-US" sz="800" dirty="0"/>
                        <a:t>軽度の難聴</a:t>
                      </a:r>
                    </a:p>
                  </a:txBody>
                  <a:tcPr>
                    <a:solidFill>
                      <a:schemeClr val="bg1">
                        <a:lumMod val="85000"/>
                      </a:schemeClr>
                    </a:solidFill>
                  </a:tcPr>
                </a:tc>
                <a:tc>
                  <a:txBody>
                    <a:bodyPr/>
                    <a:lstStyle/>
                    <a:p>
                      <a:r>
                        <a:rPr lang="en-US" altLang="ja-JP" sz="800" b="1" dirty="0">
                          <a:solidFill>
                            <a:srgbClr val="FF0000"/>
                          </a:solidFill>
                          <a:latin typeface="+mn-ea"/>
                          <a:ea typeface="+mn-ea"/>
                        </a:rPr>
                        <a:t>25</a:t>
                      </a:r>
                      <a:r>
                        <a:rPr lang="ja-JP" altLang="en-US" sz="800" b="1" dirty="0">
                          <a:solidFill>
                            <a:srgbClr val="FF0000"/>
                          </a:solidFill>
                          <a:latin typeface="+mn-ea"/>
                          <a:ea typeface="+mn-ea"/>
                        </a:rPr>
                        <a:t>～</a:t>
                      </a:r>
                      <a:r>
                        <a:rPr lang="en-US" altLang="ja-JP" sz="800" b="1" dirty="0">
                          <a:solidFill>
                            <a:srgbClr val="FF0000"/>
                          </a:solidFill>
                          <a:latin typeface="+mn-ea"/>
                          <a:ea typeface="+mn-ea"/>
                        </a:rPr>
                        <a:t>39 dB</a:t>
                      </a:r>
                      <a:endParaRPr kumimoji="1" lang="ja-JP" altLang="en-US" sz="800" dirty="0">
                        <a:solidFill>
                          <a:srgbClr val="FF0000"/>
                        </a:solidFill>
                        <a:latin typeface="+mn-ea"/>
                        <a:ea typeface="+mn-ea"/>
                      </a:endParaRPr>
                    </a:p>
                  </a:txBody>
                  <a:tcPr>
                    <a:solidFill>
                      <a:schemeClr val="bg1">
                        <a:lumMod val="85000"/>
                      </a:schemeClr>
                    </a:solidFill>
                  </a:tcPr>
                </a:tc>
                <a:tc>
                  <a:txBody>
                    <a:bodyPr/>
                    <a:lstStyle/>
                    <a:p>
                      <a:r>
                        <a:rPr kumimoji="1" lang="ja-JP" altLang="en-US" sz="800" dirty="0"/>
                        <a:t>静かで穏やかな会話や周囲の騒音がある状況は理解しにくい</a:t>
                      </a:r>
                    </a:p>
                  </a:txBody>
                  <a:tcPr>
                    <a:solidFill>
                      <a:schemeClr val="bg1">
                        <a:lumMod val="85000"/>
                      </a:schemeClr>
                    </a:solidFill>
                  </a:tcPr>
                </a:tc>
                <a:tc>
                  <a:txBody>
                    <a:bodyPr/>
                    <a:lstStyle/>
                    <a:p>
                      <a:r>
                        <a:rPr kumimoji="1" lang="ja-JP" altLang="en-US" sz="800" dirty="0">
                          <a:solidFill>
                            <a:srgbClr val="FF0000"/>
                          </a:solidFill>
                        </a:rPr>
                        <a:t>時計のカチカチ音</a:t>
                      </a:r>
                    </a:p>
                  </a:txBody>
                  <a:tcPr>
                    <a:solidFill>
                      <a:schemeClr val="bg1">
                        <a:lumMod val="85000"/>
                      </a:schemeClr>
                    </a:solidFill>
                  </a:tcPr>
                </a:tc>
                <a:extLst>
                  <a:ext uri="{0D108BD9-81ED-4DB2-BD59-A6C34878D82A}">
                    <a16:rowId xmlns:a16="http://schemas.microsoft.com/office/drawing/2014/main" val="3000367826"/>
                  </a:ext>
                </a:extLst>
              </a:tr>
              <a:tr h="370840">
                <a:tc>
                  <a:txBody>
                    <a:bodyPr/>
                    <a:lstStyle/>
                    <a:p>
                      <a:r>
                        <a:rPr kumimoji="1" lang="ja-JP" altLang="en-US" sz="800" dirty="0"/>
                        <a:t>中等度の難聴</a:t>
                      </a:r>
                    </a:p>
                  </a:txBody>
                  <a:tcPr>
                    <a:solidFill>
                      <a:schemeClr val="bg1">
                        <a:lumMod val="85000"/>
                      </a:schemeClr>
                    </a:solidFill>
                  </a:tcPr>
                </a:tc>
                <a:tc>
                  <a:txBody>
                    <a:bodyPr/>
                    <a:lstStyle/>
                    <a:p>
                      <a:r>
                        <a:rPr lang="en-US" altLang="ja-JP" sz="800" b="1" dirty="0">
                          <a:solidFill>
                            <a:srgbClr val="FF0000"/>
                          </a:solidFill>
                          <a:latin typeface="+mn-ea"/>
                          <a:ea typeface="+mn-ea"/>
                        </a:rPr>
                        <a:t>40</a:t>
                      </a:r>
                      <a:r>
                        <a:rPr lang="ja-JP" altLang="en-US" sz="800" b="1" dirty="0">
                          <a:solidFill>
                            <a:srgbClr val="FF0000"/>
                          </a:solidFill>
                          <a:latin typeface="+mn-ea"/>
                          <a:ea typeface="+mn-ea"/>
                        </a:rPr>
                        <a:t>～</a:t>
                      </a:r>
                      <a:r>
                        <a:rPr lang="en-US" altLang="ja-JP" sz="800" b="1" dirty="0">
                          <a:solidFill>
                            <a:srgbClr val="FF0000"/>
                          </a:solidFill>
                          <a:latin typeface="+mn-ea"/>
                          <a:ea typeface="+mn-ea"/>
                        </a:rPr>
                        <a:t>69 dB</a:t>
                      </a:r>
                      <a:endParaRPr kumimoji="1" lang="ja-JP" altLang="en-US" sz="800" dirty="0">
                        <a:solidFill>
                          <a:srgbClr val="FF0000"/>
                        </a:solidFill>
                        <a:latin typeface="+mn-ea"/>
                        <a:ea typeface="+mn-ea"/>
                      </a:endParaRPr>
                    </a:p>
                  </a:txBody>
                  <a:tcPr>
                    <a:solidFill>
                      <a:schemeClr val="bg1">
                        <a:lumMod val="85000"/>
                      </a:schemeClr>
                    </a:solidFill>
                  </a:tcPr>
                </a:tc>
                <a:tc>
                  <a:txBody>
                    <a:bodyPr/>
                    <a:lstStyle/>
                    <a:p>
                      <a:r>
                        <a:rPr kumimoji="1" lang="ja-JP" altLang="en-US" sz="800" dirty="0">
                          <a:solidFill>
                            <a:srgbClr val="FF0000"/>
                          </a:solidFill>
                        </a:rPr>
                        <a:t>中等度</a:t>
                      </a:r>
                      <a:r>
                        <a:rPr kumimoji="1" lang="ja-JP" altLang="en-US" sz="800" dirty="0"/>
                        <a:t>の難聴がある場合、よりよい耳で聞こえる最も静かな音は</a:t>
                      </a:r>
                      <a:r>
                        <a:rPr kumimoji="1" lang="en-US" altLang="ja-JP" sz="800" dirty="0">
                          <a:solidFill>
                            <a:srgbClr val="FF0000"/>
                          </a:solidFill>
                        </a:rPr>
                        <a:t>40</a:t>
                      </a:r>
                      <a:r>
                        <a:rPr kumimoji="1" lang="ja-JP" altLang="en-US" sz="800" dirty="0">
                          <a:solidFill>
                            <a:srgbClr val="FF0000"/>
                          </a:solidFill>
                        </a:rPr>
                        <a:t>～</a:t>
                      </a:r>
                      <a:r>
                        <a:rPr kumimoji="1" lang="en-US" altLang="ja-JP" sz="800" dirty="0">
                          <a:solidFill>
                            <a:srgbClr val="FF0000"/>
                          </a:solidFill>
                        </a:rPr>
                        <a:t>69dB</a:t>
                      </a:r>
                      <a:r>
                        <a:rPr kumimoji="1" lang="ja-JP" altLang="en-US" sz="800" dirty="0"/>
                        <a:t>です。ラジオやテレビでは、より大きな音量レベルが必要です。</a:t>
                      </a:r>
                    </a:p>
                  </a:txBody>
                  <a:tcPr>
                    <a:solidFill>
                      <a:schemeClr val="bg1">
                        <a:lumMod val="85000"/>
                      </a:schemeClr>
                    </a:solidFill>
                  </a:tcPr>
                </a:tc>
                <a:tc>
                  <a:txBody>
                    <a:bodyPr/>
                    <a:lstStyle/>
                    <a:p>
                      <a:r>
                        <a:rPr kumimoji="1" lang="ja-JP" altLang="en-US" sz="800" dirty="0"/>
                        <a:t>掃除機</a:t>
                      </a:r>
                    </a:p>
                  </a:txBody>
                  <a:tcPr>
                    <a:solidFill>
                      <a:schemeClr val="bg1">
                        <a:lumMod val="85000"/>
                      </a:schemeClr>
                    </a:solidFill>
                  </a:tcPr>
                </a:tc>
                <a:extLst>
                  <a:ext uri="{0D108BD9-81ED-4DB2-BD59-A6C34878D82A}">
                    <a16:rowId xmlns:a16="http://schemas.microsoft.com/office/drawing/2014/main" val="1176149520"/>
                  </a:ext>
                </a:extLst>
              </a:tr>
              <a:tr h="309880">
                <a:tc>
                  <a:txBody>
                    <a:bodyPr/>
                    <a:lstStyle/>
                    <a:p>
                      <a:r>
                        <a:rPr kumimoji="1" lang="ja-JP" altLang="en-US" sz="800" dirty="0">
                          <a:solidFill>
                            <a:srgbClr val="FF0000"/>
                          </a:solidFill>
                        </a:rPr>
                        <a:t>高度の難聴</a:t>
                      </a:r>
                    </a:p>
                  </a:txBody>
                  <a:tcPr>
                    <a:solidFill>
                      <a:schemeClr val="bg1">
                        <a:lumMod val="85000"/>
                      </a:schemeClr>
                    </a:solidFill>
                  </a:tcPr>
                </a:tc>
                <a:tc>
                  <a:txBody>
                    <a:bodyPr/>
                    <a:lstStyle/>
                    <a:p>
                      <a:r>
                        <a:rPr lang="en-US" altLang="ja-JP" sz="800" b="1" dirty="0">
                          <a:solidFill>
                            <a:srgbClr val="FF0000"/>
                          </a:solidFill>
                          <a:latin typeface="+mn-ea"/>
                          <a:ea typeface="+mn-ea"/>
                        </a:rPr>
                        <a:t>70</a:t>
                      </a:r>
                      <a:r>
                        <a:rPr lang="ja-JP" altLang="en-US" sz="800" b="1" dirty="0">
                          <a:solidFill>
                            <a:srgbClr val="FF0000"/>
                          </a:solidFill>
                          <a:latin typeface="+mn-ea"/>
                          <a:ea typeface="+mn-ea"/>
                        </a:rPr>
                        <a:t>～</a:t>
                      </a:r>
                      <a:r>
                        <a:rPr lang="en-US" altLang="ja-JP" sz="800" b="1" dirty="0">
                          <a:solidFill>
                            <a:srgbClr val="FF0000"/>
                          </a:solidFill>
                          <a:latin typeface="+mn-ea"/>
                          <a:ea typeface="+mn-ea"/>
                        </a:rPr>
                        <a:t>89 dB</a:t>
                      </a:r>
                      <a:endParaRPr kumimoji="1" lang="ja-JP" altLang="en-US" sz="800" dirty="0">
                        <a:solidFill>
                          <a:srgbClr val="FF0000"/>
                        </a:solidFill>
                        <a:latin typeface="+mn-ea"/>
                        <a:ea typeface="+mn-ea"/>
                      </a:endParaRPr>
                    </a:p>
                  </a:txBody>
                  <a:tcPr>
                    <a:solidFill>
                      <a:schemeClr val="bg1">
                        <a:lumMod val="85000"/>
                      </a:schemeClr>
                    </a:solidFill>
                  </a:tcPr>
                </a:tc>
                <a:tc>
                  <a:txBody>
                    <a:bodyPr/>
                    <a:lstStyle/>
                    <a:p>
                      <a:r>
                        <a:rPr kumimoji="1" lang="ja-JP" altLang="en-US" sz="800" strike="sngStrike" dirty="0">
                          <a:solidFill>
                            <a:srgbClr val="FF0000"/>
                          </a:solidFill>
                        </a:rPr>
                        <a:t>重度</a:t>
                      </a:r>
                      <a:r>
                        <a:rPr kumimoji="1" lang="ja-JP" altLang="en-US" sz="800" strike="noStrike" dirty="0">
                          <a:solidFill>
                            <a:srgbClr val="FF0000"/>
                          </a:solidFill>
                        </a:rPr>
                        <a:t>高度</a:t>
                      </a:r>
                      <a:r>
                        <a:rPr kumimoji="1" lang="ja-JP" altLang="en-US" sz="800" dirty="0"/>
                        <a:t>の難聴がある場合、より良い耳で聞こえる最も静かな音は</a:t>
                      </a:r>
                      <a:r>
                        <a:rPr kumimoji="1" lang="en-US" altLang="ja-JP" sz="800" dirty="0">
                          <a:solidFill>
                            <a:srgbClr val="FF0000"/>
                          </a:solidFill>
                        </a:rPr>
                        <a:t>70-89dB</a:t>
                      </a:r>
                      <a:r>
                        <a:rPr kumimoji="1" lang="ja-JP" altLang="en-US" sz="800" dirty="0"/>
                        <a:t>です。</a:t>
                      </a:r>
                    </a:p>
                  </a:txBody>
                  <a:tcPr>
                    <a:solidFill>
                      <a:schemeClr val="bg1">
                        <a:lumMod val="85000"/>
                      </a:schemeClr>
                    </a:solidFill>
                  </a:tcPr>
                </a:tc>
                <a:tc>
                  <a:txBody>
                    <a:bodyPr/>
                    <a:lstStyle/>
                    <a:p>
                      <a:r>
                        <a:rPr kumimoji="1" lang="ja-JP" altLang="en-US" sz="800" dirty="0">
                          <a:solidFill>
                            <a:srgbClr val="FF0000"/>
                          </a:solidFill>
                        </a:rPr>
                        <a:t>赤ちゃんの泣き声</a:t>
                      </a:r>
                    </a:p>
                  </a:txBody>
                  <a:tcPr>
                    <a:solidFill>
                      <a:schemeClr val="bg1">
                        <a:lumMod val="85000"/>
                      </a:schemeClr>
                    </a:solidFill>
                  </a:tcPr>
                </a:tc>
                <a:extLst>
                  <a:ext uri="{0D108BD9-81ED-4DB2-BD59-A6C34878D82A}">
                    <a16:rowId xmlns:a16="http://schemas.microsoft.com/office/drawing/2014/main" val="3625262121"/>
                  </a:ext>
                </a:extLst>
              </a:tr>
              <a:tr h="370840">
                <a:tc>
                  <a:txBody>
                    <a:bodyPr/>
                    <a:lstStyle/>
                    <a:p>
                      <a:r>
                        <a:rPr kumimoji="1" lang="ja-JP" altLang="en-US" sz="800" dirty="0"/>
                        <a:t>重度の難聴</a:t>
                      </a:r>
                    </a:p>
                  </a:txBody>
                  <a:tcPr>
                    <a:solidFill>
                      <a:schemeClr val="bg1">
                        <a:lumMod val="85000"/>
                      </a:schemeClr>
                    </a:solidFill>
                  </a:tcPr>
                </a:tc>
                <a:tc>
                  <a:txBody>
                    <a:bodyPr/>
                    <a:lstStyle/>
                    <a:p>
                      <a:r>
                        <a:rPr lang="en-US" altLang="ja-JP" sz="800" b="1" dirty="0">
                          <a:solidFill>
                            <a:srgbClr val="FF0000"/>
                          </a:solidFill>
                          <a:latin typeface="+mn-ea"/>
                          <a:ea typeface="+mn-ea"/>
                        </a:rPr>
                        <a:t>≥90dB~</a:t>
                      </a:r>
                      <a:endParaRPr kumimoji="1" lang="ja-JP" altLang="en-US" sz="800" dirty="0">
                        <a:solidFill>
                          <a:srgbClr val="FF0000"/>
                        </a:solidFill>
                        <a:latin typeface="+mn-ea"/>
                        <a:ea typeface="+mn-ea"/>
                      </a:endParaRPr>
                    </a:p>
                  </a:txBody>
                  <a:tcPr>
                    <a:solidFill>
                      <a:schemeClr val="bg1">
                        <a:lumMod val="85000"/>
                      </a:schemeClr>
                    </a:solidFill>
                  </a:tcPr>
                </a:tc>
                <a:tc>
                  <a:txBody>
                    <a:bodyPr/>
                    <a:lstStyle/>
                    <a:p>
                      <a:r>
                        <a:rPr kumimoji="1" lang="ja-JP" altLang="en-US" sz="800" dirty="0"/>
                        <a:t>重度の難聴がある場合、正常な耳で聞こえる最も静かな音は</a:t>
                      </a:r>
                      <a:r>
                        <a:rPr kumimoji="1" lang="en-US" altLang="ja-JP" sz="800" dirty="0"/>
                        <a:t>90dB</a:t>
                      </a:r>
                      <a:r>
                        <a:rPr kumimoji="1" lang="ja-JP" altLang="en-US" sz="800" dirty="0"/>
                        <a:t>以上です。増幅されたデバイスや音声を聴いて理解することが困難または不可能。</a:t>
                      </a:r>
                    </a:p>
                  </a:txBody>
                  <a:tcPr>
                    <a:solidFill>
                      <a:schemeClr val="bg1">
                        <a:lumMod val="85000"/>
                      </a:schemeClr>
                    </a:solidFill>
                  </a:tcPr>
                </a:tc>
                <a:tc>
                  <a:txBody>
                    <a:bodyPr/>
                    <a:lstStyle/>
                    <a:p>
                      <a:r>
                        <a:rPr kumimoji="1" lang="ja-JP" altLang="en-US" sz="800" dirty="0"/>
                        <a:t>飛行機</a:t>
                      </a:r>
                    </a:p>
                  </a:txBody>
                  <a:tcPr>
                    <a:solidFill>
                      <a:schemeClr val="bg1">
                        <a:lumMod val="85000"/>
                      </a:schemeClr>
                    </a:solidFill>
                  </a:tcPr>
                </a:tc>
                <a:extLst>
                  <a:ext uri="{0D108BD9-81ED-4DB2-BD59-A6C34878D82A}">
                    <a16:rowId xmlns:a16="http://schemas.microsoft.com/office/drawing/2014/main" val="3211549183"/>
                  </a:ext>
                </a:extLst>
              </a:tr>
            </a:tbl>
          </a:graphicData>
        </a:graphic>
      </p:graphicFrame>
      <p:sp>
        <p:nvSpPr>
          <p:cNvPr id="3" name="正方形/長方形 2">
            <a:extLst>
              <a:ext uri="{FF2B5EF4-FFF2-40B4-BE49-F238E27FC236}">
                <a16:creationId xmlns:a16="http://schemas.microsoft.com/office/drawing/2014/main" id="{3E02C004-AD32-4D29-459A-A03FD342E8A4}"/>
              </a:ext>
            </a:extLst>
          </p:cNvPr>
          <p:cNvSpPr/>
          <p:nvPr/>
        </p:nvSpPr>
        <p:spPr>
          <a:xfrm>
            <a:off x="1406001" y="18419482"/>
            <a:ext cx="644621" cy="1425133"/>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300061904"/>
      </p:ext>
    </p:extLst>
  </p:cSld>
  <p:clrMapOvr>
    <a:masterClrMapping/>
  </p:clrMapOvr>
  <p:extLst>
    <p:ext uri="{6950BFC3-D8DA-4A85-94F7-54DA5524770B}">
      <p188:commentRel xmlns:p188="http://schemas.microsoft.com/office/powerpoint/2018/8/main" r:id="rId2"/>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B81F272C-090B-49D9-CAC9-25DC02F1BD8E}"/>
              </a:ext>
            </a:extLst>
          </p:cNvPr>
          <p:cNvSpPr/>
          <p:nvPr/>
        </p:nvSpPr>
        <p:spPr>
          <a:xfrm>
            <a:off x="251172" y="20725615"/>
            <a:ext cx="6365378" cy="2603460"/>
          </a:xfrm>
          <a:prstGeom prst="rect">
            <a:avLst/>
          </a:prstGeom>
          <a:solidFill>
            <a:srgbClr val="E0DAD3"/>
          </a:solidFill>
          <a:ln w="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正方形/長方形 74">
            <a:extLst>
              <a:ext uri="{FF2B5EF4-FFF2-40B4-BE49-F238E27FC236}">
                <a16:creationId xmlns:a16="http://schemas.microsoft.com/office/drawing/2014/main" id="{067FCB84-74B0-805A-6A88-1E045559F4E9}"/>
              </a:ext>
            </a:extLst>
          </p:cNvPr>
          <p:cNvSpPr/>
          <p:nvPr/>
        </p:nvSpPr>
        <p:spPr>
          <a:xfrm>
            <a:off x="251172" y="14249188"/>
            <a:ext cx="6365378" cy="2018615"/>
          </a:xfrm>
          <a:prstGeom prst="rect">
            <a:avLst/>
          </a:prstGeom>
          <a:solidFill>
            <a:srgbClr val="E0DAD3"/>
          </a:solidFill>
          <a:ln w="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2DF30F22-6F96-5D29-C3E3-2222E12A97DC}"/>
              </a:ext>
            </a:extLst>
          </p:cNvPr>
          <p:cNvSpPr txBox="1"/>
          <p:nvPr/>
        </p:nvSpPr>
        <p:spPr>
          <a:xfrm>
            <a:off x="457872" y="4318428"/>
            <a:ext cx="3429000" cy="276999"/>
          </a:xfrm>
          <a:prstGeom prst="rect">
            <a:avLst/>
          </a:prstGeom>
          <a:noFill/>
        </p:spPr>
        <p:txBody>
          <a:bodyPr wrap="square">
            <a:spAutoFit/>
          </a:bodyPr>
          <a:lstStyle/>
          <a:p>
            <a:pPr defTabSz="843952">
              <a:defRPr/>
            </a:pPr>
            <a:r>
              <a:rPr lang="en-US" altLang="ja-JP" sz="1200" b="1" dirty="0">
                <a:latin typeface="+mn-ea"/>
              </a:rPr>
              <a:t>1-2-</a:t>
            </a:r>
            <a:r>
              <a:rPr lang="ja-JP" altLang="en-US" sz="1200" b="1" dirty="0">
                <a:latin typeface="+mn-ea"/>
              </a:rPr>
              <a:t>① 難聴への対処法</a:t>
            </a:r>
            <a:endParaRPr lang="en-US" altLang="ja-JP" sz="1200" b="1" dirty="0">
              <a:latin typeface="+mn-ea"/>
            </a:endParaRPr>
          </a:p>
        </p:txBody>
      </p:sp>
      <p:sp>
        <p:nvSpPr>
          <p:cNvPr id="7" name="テキスト ボックス 6">
            <a:extLst>
              <a:ext uri="{FF2B5EF4-FFF2-40B4-BE49-F238E27FC236}">
                <a16:creationId xmlns:a16="http://schemas.microsoft.com/office/drawing/2014/main" id="{6C4AD321-E89E-8A6F-9E48-F643B51D180F}"/>
              </a:ext>
            </a:extLst>
          </p:cNvPr>
          <p:cNvSpPr txBox="1"/>
          <p:nvPr/>
        </p:nvSpPr>
        <p:spPr>
          <a:xfrm>
            <a:off x="475307" y="4555380"/>
            <a:ext cx="3206003" cy="923330"/>
          </a:xfrm>
          <a:prstGeom prst="rect">
            <a:avLst/>
          </a:prstGeom>
          <a:noFill/>
        </p:spPr>
        <p:txBody>
          <a:bodyPr wrap="square" rtlCol="0">
            <a:spAutoFit/>
          </a:bodyPr>
          <a:lstStyle/>
          <a:p>
            <a:r>
              <a:rPr kumimoji="1" lang="ja-JP" altLang="en-US" sz="900" dirty="0"/>
              <a:t>難聴への対処はこれまで以上に進歩し、さまざまな選択肢が整っています。新日本補聴器グループの販売店では、聴覚ケアの専門家がお客様それぞれの聴覚ニーズに応じた対処法を見つけられるように訓練を受けています。そして、きめ細やかな測定とカウンセリングをもとに、あなたの聴こえをサポートする最新の聴覚ケアを提案します。</a:t>
            </a:r>
            <a:endParaRPr kumimoji="1" lang="en-US" altLang="ja-JP" sz="900" dirty="0"/>
          </a:p>
        </p:txBody>
      </p:sp>
      <p:sp>
        <p:nvSpPr>
          <p:cNvPr id="8" name="テキスト ボックス 7">
            <a:extLst>
              <a:ext uri="{FF2B5EF4-FFF2-40B4-BE49-F238E27FC236}">
                <a16:creationId xmlns:a16="http://schemas.microsoft.com/office/drawing/2014/main" id="{C32C2147-E4EA-1451-ED22-C3C182FDD99C}"/>
              </a:ext>
            </a:extLst>
          </p:cNvPr>
          <p:cNvSpPr txBox="1"/>
          <p:nvPr/>
        </p:nvSpPr>
        <p:spPr>
          <a:xfrm>
            <a:off x="428625" y="6294155"/>
            <a:ext cx="4814494" cy="276999"/>
          </a:xfrm>
          <a:prstGeom prst="rect">
            <a:avLst/>
          </a:prstGeom>
          <a:noFill/>
        </p:spPr>
        <p:txBody>
          <a:bodyPr wrap="square">
            <a:spAutoFit/>
          </a:bodyPr>
          <a:lstStyle/>
          <a:p>
            <a:pPr defTabSz="843952">
              <a:defRPr/>
            </a:pPr>
            <a:r>
              <a:rPr lang="en-US" altLang="ja-JP" sz="1200" b="1" dirty="0">
                <a:latin typeface="+mn-ea"/>
              </a:rPr>
              <a:t>1-2-</a:t>
            </a:r>
            <a:r>
              <a:rPr lang="ja-JP" altLang="en-US" sz="1200" b="1" dirty="0">
                <a:latin typeface="+mn-ea"/>
              </a:rPr>
              <a:t>② 難聴を改善するための</a:t>
            </a:r>
            <a:r>
              <a:rPr lang="en-US" altLang="ja-JP" sz="1200" b="1" dirty="0">
                <a:latin typeface="+mn-ea"/>
              </a:rPr>
              <a:t>4</a:t>
            </a:r>
            <a:r>
              <a:rPr lang="ja-JP" altLang="en-US" sz="1200" b="1" dirty="0">
                <a:latin typeface="+mn-ea"/>
              </a:rPr>
              <a:t>つのステップ</a:t>
            </a:r>
            <a:endParaRPr lang="en-US" altLang="ja-JP" sz="1200" b="1" dirty="0">
              <a:latin typeface="+mn-ea"/>
            </a:endParaRPr>
          </a:p>
        </p:txBody>
      </p:sp>
      <p:pic>
        <p:nvPicPr>
          <p:cNvPr id="10" name="Picture 2" descr="Image shows woman during hearing test">
            <a:extLst>
              <a:ext uri="{FF2B5EF4-FFF2-40B4-BE49-F238E27FC236}">
                <a16:creationId xmlns:a16="http://schemas.microsoft.com/office/drawing/2014/main" id="{4718766A-7FBE-2512-DBA1-4126FCDD53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64630" y="4588072"/>
            <a:ext cx="2560320" cy="1318044"/>
          </a:xfrm>
          <a:prstGeom prst="rect">
            <a:avLst/>
          </a:prstGeom>
          <a:noFill/>
          <a:extLst>
            <a:ext uri="{909E8E84-426E-40DD-AFC4-6F175D3DCCD1}">
              <a14:hiddenFill xmlns:a14="http://schemas.microsoft.com/office/drawing/2010/main">
                <a:solidFill>
                  <a:srgbClr val="FFFFFF"/>
                </a:solidFill>
              </a14:hiddenFill>
            </a:ext>
          </a:extLst>
        </p:spPr>
      </p:pic>
      <p:sp>
        <p:nvSpPr>
          <p:cNvPr id="11" name="テキスト ボックス 10">
            <a:extLst>
              <a:ext uri="{FF2B5EF4-FFF2-40B4-BE49-F238E27FC236}">
                <a16:creationId xmlns:a16="http://schemas.microsoft.com/office/drawing/2014/main" id="{4F280BB3-DEAB-F16D-57FF-DA811DA3FD33}"/>
              </a:ext>
            </a:extLst>
          </p:cNvPr>
          <p:cNvSpPr txBox="1"/>
          <p:nvPr/>
        </p:nvSpPr>
        <p:spPr>
          <a:xfrm>
            <a:off x="399112" y="8324729"/>
            <a:ext cx="4814494" cy="276999"/>
          </a:xfrm>
          <a:prstGeom prst="rect">
            <a:avLst/>
          </a:prstGeom>
          <a:noFill/>
        </p:spPr>
        <p:txBody>
          <a:bodyPr wrap="square">
            <a:spAutoFit/>
          </a:bodyPr>
          <a:lstStyle/>
          <a:p>
            <a:pPr defTabSz="843952">
              <a:defRPr/>
            </a:pPr>
            <a:r>
              <a:rPr lang="en-US" altLang="ja-JP" sz="1200" b="1" dirty="0">
                <a:latin typeface="+mn-ea"/>
              </a:rPr>
              <a:t>1-2-</a:t>
            </a:r>
            <a:r>
              <a:rPr lang="ja-JP" altLang="en-US" sz="1200" b="1" dirty="0">
                <a:latin typeface="+mn-ea"/>
              </a:rPr>
              <a:t>③</a:t>
            </a:r>
            <a:r>
              <a:rPr lang="ja-JP" altLang="en-US" sz="1200" b="1" dirty="0">
                <a:solidFill>
                  <a:srgbClr val="000000"/>
                </a:solidFill>
                <a:latin typeface="游ゴシック" panose="020B0400000000000000" pitchFamily="50" charset="-128"/>
                <a:ea typeface="游ゴシック" panose="020B0400000000000000" pitchFamily="50" charset="-128"/>
              </a:rPr>
              <a:t>難聴対処の選択肢</a:t>
            </a:r>
            <a:endParaRPr lang="en-US" altLang="ja-JP" sz="1200" b="1" dirty="0">
              <a:latin typeface="+mn-ea"/>
            </a:endParaRPr>
          </a:p>
        </p:txBody>
      </p:sp>
      <p:sp>
        <p:nvSpPr>
          <p:cNvPr id="14" name="テキスト ボックス 13">
            <a:extLst>
              <a:ext uri="{FF2B5EF4-FFF2-40B4-BE49-F238E27FC236}">
                <a16:creationId xmlns:a16="http://schemas.microsoft.com/office/drawing/2014/main" id="{7BEEDAAF-AFF6-A7E6-E1CB-4660E144F6EE}"/>
              </a:ext>
            </a:extLst>
          </p:cNvPr>
          <p:cNvSpPr txBox="1"/>
          <p:nvPr/>
        </p:nvSpPr>
        <p:spPr>
          <a:xfrm>
            <a:off x="3350444" y="8659423"/>
            <a:ext cx="2886423" cy="723275"/>
          </a:xfrm>
          <a:prstGeom prst="rect">
            <a:avLst/>
          </a:prstGeom>
          <a:solidFill>
            <a:schemeClr val="accent1">
              <a:lumMod val="20000"/>
              <a:lumOff val="80000"/>
            </a:schemeClr>
          </a:solidFill>
          <a:ln>
            <a:solidFill>
              <a:schemeClr val="accent1"/>
            </a:solidFill>
          </a:ln>
        </p:spPr>
        <p:txBody>
          <a:bodyPr wrap="square">
            <a:spAutoFit/>
          </a:bodyPr>
          <a:lstStyle/>
          <a:p>
            <a:r>
              <a:rPr lang="ja-JP" altLang="en-US" sz="800" dirty="0"/>
              <a:t>・補聴器</a:t>
            </a:r>
            <a:endParaRPr lang="en-US" altLang="ja-JP" sz="800" dirty="0"/>
          </a:p>
          <a:p>
            <a:r>
              <a:rPr lang="ja-JP" altLang="en-US" sz="800" dirty="0"/>
              <a:t>・耳垢の除去薬（感染症には抗生物質、アレルギーには抗ヒスタミン薬）</a:t>
            </a:r>
            <a:endParaRPr lang="en-US" altLang="ja-JP" sz="800" dirty="0"/>
          </a:p>
          <a:p>
            <a:r>
              <a:rPr lang="ja-JP" altLang="en-US" sz="800" dirty="0"/>
              <a:t>・人工内耳</a:t>
            </a:r>
            <a:endParaRPr lang="en-US" altLang="ja-JP" sz="800" dirty="0"/>
          </a:p>
          <a:p>
            <a:r>
              <a:rPr lang="ja-JP" altLang="en-US" sz="900" dirty="0"/>
              <a:t>・</a:t>
            </a:r>
            <a:r>
              <a:rPr lang="ja-JP" altLang="en-US" sz="900" dirty="0">
                <a:solidFill>
                  <a:srgbClr val="000000"/>
                </a:solidFill>
                <a:latin typeface="游ゴシック" panose="020B0400000000000000" pitchFamily="50" charset="-128"/>
                <a:ea typeface="游ゴシック" panose="020B0400000000000000" pitchFamily="50" charset="-128"/>
              </a:rPr>
              <a:t>骨導式補聴システム</a:t>
            </a:r>
            <a:endParaRPr lang="ja-JP" altLang="en-US" sz="900" dirty="0"/>
          </a:p>
        </p:txBody>
      </p:sp>
      <p:sp>
        <p:nvSpPr>
          <p:cNvPr id="15" name="テキスト ボックス 14">
            <a:extLst>
              <a:ext uri="{FF2B5EF4-FFF2-40B4-BE49-F238E27FC236}">
                <a16:creationId xmlns:a16="http://schemas.microsoft.com/office/drawing/2014/main" id="{B0A3B9BE-8D9D-A47A-7A5F-1397AF8D4792}"/>
              </a:ext>
            </a:extLst>
          </p:cNvPr>
          <p:cNvSpPr txBox="1"/>
          <p:nvPr/>
        </p:nvSpPr>
        <p:spPr>
          <a:xfrm>
            <a:off x="476824" y="8578170"/>
            <a:ext cx="2889038" cy="1200329"/>
          </a:xfrm>
          <a:prstGeom prst="rect">
            <a:avLst/>
          </a:prstGeom>
          <a:noFill/>
        </p:spPr>
        <p:txBody>
          <a:bodyPr wrap="square" rtlCol="0">
            <a:spAutoFit/>
          </a:bodyPr>
          <a:lstStyle/>
          <a:p>
            <a:r>
              <a:rPr lang="ja-JP" altLang="en-US" sz="900" dirty="0">
                <a:solidFill>
                  <a:srgbClr val="49443D"/>
                </a:solidFill>
                <a:latin typeface="Proxima Nova"/>
              </a:rPr>
              <a:t>聴覚ケアの専門家があなたの聴こえの状態やニーズを把握するために聴覚測定を実施します。</a:t>
            </a:r>
            <a:r>
              <a:rPr lang="ja-JP" altLang="en-US" sz="900" dirty="0">
                <a:solidFill>
                  <a:srgbClr val="FF0000"/>
                </a:solidFill>
                <a:latin typeface="Proxima Nova"/>
              </a:rPr>
              <a:t>その後、カウンセリングを行い、聴こえの改善のための選択肢を提案します。</a:t>
            </a:r>
            <a:endParaRPr kumimoji="1" lang="ja-JP" altLang="en-US" sz="900" dirty="0">
              <a:solidFill>
                <a:srgbClr val="FF0000"/>
              </a:solidFill>
            </a:endParaRPr>
          </a:p>
          <a:p>
            <a:r>
              <a:rPr lang="ja-JP" altLang="en-US" sz="900" dirty="0">
                <a:solidFill>
                  <a:srgbClr val="49443D"/>
                </a:solidFill>
                <a:latin typeface="Proxima Nova"/>
              </a:rPr>
              <a:t>プランの一部として医師から補聴器が推奨されている場合は、利用可能な補聴器について聴覚ケアの専門家がアドバイスします。聴覚の状態とニーズに合わせて、最適な選択肢を提案します。</a:t>
            </a:r>
            <a:endParaRPr kumimoji="1" lang="ja-JP" altLang="en-US" sz="900" dirty="0"/>
          </a:p>
        </p:txBody>
      </p:sp>
      <p:sp>
        <p:nvSpPr>
          <p:cNvPr id="16" name="テキスト ボックス 15">
            <a:extLst>
              <a:ext uri="{FF2B5EF4-FFF2-40B4-BE49-F238E27FC236}">
                <a16:creationId xmlns:a16="http://schemas.microsoft.com/office/drawing/2014/main" id="{DC747759-7D2C-F79C-D382-40AF41CC54C5}"/>
              </a:ext>
            </a:extLst>
          </p:cNvPr>
          <p:cNvSpPr txBox="1"/>
          <p:nvPr/>
        </p:nvSpPr>
        <p:spPr>
          <a:xfrm>
            <a:off x="437195" y="10060140"/>
            <a:ext cx="4814494" cy="276999"/>
          </a:xfrm>
          <a:prstGeom prst="rect">
            <a:avLst/>
          </a:prstGeom>
          <a:noFill/>
        </p:spPr>
        <p:txBody>
          <a:bodyPr wrap="square">
            <a:spAutoFit/>
          </a:bodyPr>
          <a:lstStyle/>
          <a:p>
            <a:pPr defTabSz="843952">
              <a:defRPr/>
            </a:pPr>
            <a:r>
              <a:rPr lang="en-US" altLang="ja-JP" sz="1200" b="1" dirty="0">
                <a:latin typeface="+mn-ea"/>
              </a:rPr>
              <a:t>1-2-</a:t>
            </a:r>
            <a:r>
              <a:rPr lang="ja-JP" altLang="en-US" sz="1200" b="1" dirty="0">
                <a:latin typeface="+mn-ea"/>
              </a:rPr>
              <a:t>④難聴のタイプ別対処法</a:t>
            </a:r>
            <a:endParaRPr lang="en-US" altLang="ja-JP" sz="1200" b="1" dirty="0">
              <a:latin typeface="+mn-ea"/>
            </a:endParaRPr>
          </a:p>
        </p:txBody>
      </p:sp>
      <p:sp>
        <p:nvSpPr>
          <p:cNvPr id="17" name="正方形/長方形 16">
            <a:extLst>
              <a:ext uri="{FF2B5EF4-FFF2-40B4-BE49-F238E27FC236}">
                <a16:creationId xmlns:a16="http://schemas.microsoft.com/office/drawing/2014/main" id="{A4383E73-0D57-7882-B648-36C18A0FA937}"/>
              </a:ext>
            </a:extLst>
          </p:cNvPr>
          <p:cNvSpPr/>
          <p:nvPr/>
        </p:nvSpPr>
        <p:spPr>
          <a:xfrm>
            <a:off x="494788" y="10364095"/>
            <a:ext cx="5742146" cy="3663569"/>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Rectangle 1">
            <a:extLst>
              <a:ext uri="{FF2B5EF4-FFF2-40B4-BE49-F238E27FC236}">
                <a16:creationId xmlns:a16="http://schemas.microsoft.com/office/drawing/2014/main" id="{AE110EF6-19E4-5E4A-2772-2599494A9665}"/>
              </a:ext>
            </a:extLst>
          </p:cNvPr>
          <p:cNvSpPr>
            <a:spLocks noChangeArrowheads="1"/>
          </p:cNvSpPr>
          <p:nvPr/>
        </p:nvSpPr>
        <p:spPr bwMode="auto">
          <a:xfrm>
            <a:off x="508231" y="12727972"/>
            <a:ext cx="2857631" cy="830997"/>
          </a:xfrm>
          <a:prstGeom prst="rect">
            <a:avLst/>
          </a:prstGeom>
          <a:noFill/>
          <a:ln>
            <a:noFill/>
          </a:ln>
          <a:effec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ja-JP" altLang="en-US" sz="800" b="1" dirty="0">
                <a:solidFill>
                  <a:srgbClr val="005DA9"/>
                </a:solidFill>
                <a:latin typeface="Proxima Nova"/>
              </a:rPr>
              <a:t>伝音性難聴の対処</a:t>
            </a:r>
            <a:endParaRPr lang="en-US" altLang="ja-JP" sz="800" b="1" dirty="0">
              <a:solidFill>
                <a:srgbClr val="005DA9"/>
              </a:solidFill>
              <a:latin typeface="Proxima Nova"/>
            </a:endParaRPr>
          </a:p>
          <a:p>
            <a:pPr defTabSz="914400" eaLnBrk="0" fontAlgn="base" hangingPunct="0">
              <a:spcBef>
                <a:spcPct val="0"/>
              </a:spcBef>
              <a:spcAft>
                <a:spcPct val="0"/>
              </a:spcAft>
            </a:pPr>
            <a:r>
              <a:rPr lang="ja-JP" altLang="en-US" sz="800" u="sng" dirty="0">
                <a:solidFill>
                  <a:srgbClr val="005DA9"/>
                </a:solidFill>
                <a:latin typeface="Proxima Nova"/>
                <a:hlinkClick r:id="rId4"/>
              </a:rPr>
              <a:t>伝音性難聴は</a:t>
            </a:r>
            <a:r>
              <a:rPr lang="ja-JP" altLang="en-US" sz="800" dirty="0">
                <a:solidFill>
                  <a:srgbClr val="49443D"/>
                </a:solidFill>
                <a:latin typeface="Proxima Nova"/>
              </a:rPr>
              <a:t>感音性難聴ほど一般的ではなく、</a:t>
            </a:r>
            <a:r>
              <a:rPr lang="ja-JP" altLang="en-US" sz="800" dirty="0">
                <a:solidFill>
                  <a:srgbClr val="FF0000"/>
                </a:solidFill>
                <a:latin typeface="Proxima Nova"/>
              </a:rPr>
              <a:t>中耳</a:t>
            </a:r>
            <a:r>
              <a:rPr lang="ja-JP" altLang="en-US" sz="800" dirty="0">
                <a:solidFill>
                  <a:srgbClr val="49443D"/>
                </a:solidFill>
                <a:latin typeface="Proxima Nova"/>
              </a:rPr>
              <a:t>または</a:t>
            </a:r>
            <a:r>
              <a:rPr lang="ja-JP" altLang="en-US" sz="800" dirty="0">
                <a:solidFill>
                  <a:srgbClr val="FF0000"/>
                </a:solidFill>
                <a:latin typeface="Proxima Nova"/>
              </a:rPr>
              <a:t>外耳道</a:t>
            </a:r>
            <a:r>
              <a:rPr lang="ja-JP" altLang="en-US" sz="800" dirty="0">
                <a:solidFill>
                  <a:srgbClr val="49443D"/>
                </a:solidFill>
                <a:latin typeface="Proxima Nova"/>
              </a:rPr>
              <a:t>の閉塞または損傷によって引き起こされ、これにより音が耳の中で適切に処理されなくなります。</a:t>
            </a:r>
            <a:br>
              <a:rPr lang="ja-JP" altLang="en-US" sz="800" dirty="0"/>
            </a:br>
            <a:r>
              <a:rPr lang="ja-JP" altLang="en-US" sz="800" dirty="0">
                <a:solidFill>
                  <a:srgbClr val="49443D"/>
                </a:solidFill>
                <a:latin typeface="Proxima Nova"/>
              </a:rPr>
              <a:t>一部の伝音性難聴は、障害物を取り除くことで回復する可能性がありますが、永続的な場合もあります。</a:t>
            </a:r>
            <a:endParaRPr lang="ja-JP" altLang="ja-JP" sz="800" dirty="0">
              <a:latin typeface="Arial" panose="020B0604020202020204" pitchFamily="34" charset="0"/>
            </a:endParaRPr>
          </a:p>
        </p:txBody>
      </p:sp>
      <p:sp>
        <p:nvSpPr>
          <p:cNvPr id="19" name="Rectangle 1">
            <a:extLst>
              <a:ext uri="{FF2B5EF4-FFF2-40B4-BE49-F238E27FC236}">
                <a16:creationId xmlns:a16="http://schemas.microsoft.com/office/drawing/2014/main" id="{9CEE9B0B-AC13-96E4-FB10-FBC4621388F2}"/>
              </a:ext>
            </a:extLst>
          </p:cNvPr>
          <p:cNvSpPr>
            <a:spLocks noChangeArrowheads="1"/>
          </p:cNvSpPr>
          <p:nvPr/>
        </p:nvSpPr>
        <p:spPr bwMode="auto">
          <a:xfrm>
            <a:off x="3315769" y="12740047"/>
            <a:ext cx="2857631" cy="707886"/>
          </a:xfrm>
          <a:prstGeom prst="rect">
            <a:avLst/>
          </a:prstGeom>
          <a:noFill/>
          <a:ln>
            <a:noFill/>
          </a:ln>
          <a:effec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ja-JP" altLang="en-US" sz="800" b="1" dirty="0">
                <a:solidFill>
                  <a:srgbClr val="005DA9"/>
                </a:solidFill>
                <a:latin typeface="Proxima Nova"/>
              </a:rPr>
              <a:t>アレルギーによる難聴の対処</a:t>
            </a:r>
            <a:endParaRPr lang="en-US" altLang="ja-JP" sz="800" b="1" dirty="0">
              <a:solidFill>
                <a:srgbClr val="005DA9"/>
              </a:solidFill>
              <a:latin typeface="Proxima Nova"/>
            </a:endParaRPr>
          </a:p>
          <a:p>
            <a:pPr defTabSz="914400" eaLnBrk="0" fontAlgn="base" hangingPunct="0">
              <a:spcBef>
                <a:spcPct val="0"/>
              </a:spcBef>
              <a:spcAft>
                <a:spcPct val="0"/>
              </a:spcAft>
            </a:pPr>
            <a:r>
              <a:rPr lang="ja-JP" altLang="en-US" sz="800" dirty="0">
                <a:solidFill>
                  <a:srgbClr val="49443D"/>
                </a:solidFill>
                <a:latin typeface="Proxima Nova"/>
              </a:rPr>
              <a:t>季節性アレルギーやアレルギー性皮膚反応は一時的なものが多く、耳の中に体液や耳垢が蓄積し、音波が耳を通って伝わらなくなる場合に難聴を発症する場合があります。 症状を軽減する薬については医師に相談してください。</a:t>
            </a:r>
            <a:endParaRPr lang="ja-JP" altLang="ja-JP" sz="800" dirty="0">
              <a:latin typeface="Arial" panose="020B0604020202020204" pitchFamily="34" charset="0"/>
            </a:endParaRPr>
          </a:p>
        </p:txBody>
      </p:sp>
      <p:sp>
        <p:nvSpPr>
          <p:cNvPr id="20" name="Rectangle 1">
            <a:extLst>
              <a:ext uri="{FF2B5EF4-FFF2-40B4-BE49-F238E27FC236}">
                <a16:creationId xmlns:a16="http://schemas.microsoft.com/office/drawing/2014/main" id="{6186C8CF-195C-05BA-3536-FCEE4382FB9B}"/>
              </a:ext>
            </a:extLst>
          </p:cNvPr>
          <p:cNvSpPr>
            <a:spLocks noChangeArrowheads="1"/>
          </p:cNvSpPr>
          <p:nvPr/>
        </p:nvSpPr>
        <p:spPr bwMode="auto">
          <a:xfrm>
            <a:off x="522915" y="12031308"/>
            <a:ext cx="2857631" cy="707886"/>
          </a:xfrm>
          <a:prstGeom prst="rect">
            <a:avLst/>
          </a:prstGeom>
          <a:noFill/>
          <a:ln>
            <a:noFill/>
          </a:ln>
          <a:effec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ja-JP" altLang="en-US" sz="800" b="1" dirty="0">
                <a:solidFill>
                  <a:srgbClr val="005DA9"/>
                </a:solidFill>
                <a:latin typeface="Proxima Nova"/>
              </a:rPr>
              <a:t>感音性難聴の対処</a:t>
            </a:r>
            <a:endParaRPr lang="en-US" altLang="ja-JP" sz="800" b="1" dirty="0">
              <a:solidFill>
                <a:srgbClr val="005DA9"/>
              </a:solidFill>
              <a:latin typeface="Proxima Nova"/>
            </a:endParaRPr>
          </a:p>
          <a:p>
            <a:pPr defTabSz="914400" eaLnBrk="0" fontAlgn="base" hangingPunct="0">
              <a:spcBef>
                <a:spcPct val="0"/>
              </a:spcBef>
              <a:spcAft>
                <a:spcPct val="0"/>
              </a:spcAft>
            </a:pPr>
            <a:r>
              <a:rPr lang="ja-JP" altLang="en-US" sz="800" dirty="0">
                <a:latin typeface="+mn-ea"/>
              </a:rPr>
              <a:t>感音性難聴は、最も</a:t>
            </a:r>
            <a:r>
              <a:rPr lang="ja-JP" altLang="en-US" sz="800" dirty="0">
                <a:solidFill>
                  <a:srgbClr val="49443D"/>
                </a:solidFill>
                <a:latin typeface="+mn-ea"/>
              </a:rPr>
              <a:t>一般的なタイプの難聴です。ほとんどの場合、自然な加齢や大きな音への曝露が原因で発生します。感音難聴に対処する一般的な方法は補聴器を使用することです。</a:t>
            </a:r>
            <a:endParaRPr lang="ja-JP" altLang="ja-JP" sz="800" dirty="0">
              <a:latin typeface="+mn-ea"/>
            </a:endParaRPr>
          </a:p>
        </p:txBody>
      </p:sp>
      <p:sp>
        <p:nvSpPr>
          <p:cNvPr id="22" name="Rectangle 1">
            <a:extLst>
              <a:ext uri="{FF2B5EF4-FFF2-40B4-BE49-F238E27FC236}">
                <a16:creationId xmlns:a16="http://schemas.microsoft.com/office/drawing/2014/main" id="{554EEF2F-E549-DE54-3BD7-89B3B6ADB061}"/>
              </a:ext>
            </a:extLst>
          </p:cNvPr>
          <p:cNvSpPr>
            <a:spLocks noChangeArrowheads="1"/>
          </p:cNvSpPr>
          <p:nvPr/>
        </p:nvSpPr>
        <p:spPr bwMode="auto">
          <a:xfrm>
            <a:off x="3315769" y="11070169"/>
            <a:ext cx="2857631" cy="830997"/>
          </a:xfrm>
          <a:prstGeom prst="rect">
            <a:avLst/>
          </a:prstGeom>
          <a:noFill/>
          <a:ln>
            <a:noFill/>
          </a:ln>
          <a:effec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ja-JP" altLang="en-US" sz="800" b="1" dirty="0">
                <a:solidFill>
                  <a:srgbClr val="005DA9"/>
                </a:solidFill>
                <a:latin typeface="Proxima Nova"/>
              </a:rPr>
              <a:t>耳鳴りと難聴の対処</a:t>
            </a:r>
            <a:endParaRPr lang="en-US" altLang="ja-JP" sz="800" b="1" dirty="0">
              <a:solidFill>
                <a:srgbClr val="005DA9"/>
              </a:solidFill>
              <a:latin typeface="Proxima Nova"/>
            </a:endParaRPr>
          </a:p>
          <a:p>
            <a:pPr defTabSz="914400" eaLnBrk="0" fontAlgn="base" hangingPunct="0">
              <a:spcBef>
                <a:spcPct val="0"/>
              </a:spcBef>
              <a:spcAft>
                <a:spcPct val="0"/>
              </a:spcAft>
            </a:pPr>
            <a:r>
              <a:rPr lang="ja-JP" altLang="en-US" sz="800" dirty="0">
                <a:solidFill>
                  <a:srgbClr val="49443D"/>
                </a:solidFill>
                <a:latin typeface="+mn-ea"/>
              </a:rPr>
              <a:t>耳鳴りは、耳の中でブンブンという音やベルのような音として感じられます。 耳鳴りのある人の大多数は難聴も合併しているため、耳鳴りのある人には補聴器の使用が一般的に推奨されます。</a:t>
            </a:r>
            <a:r>
              <a:rPr lang="ja-JP" altLang="en-US" sz="800" dirty="0">
                <a:solidFill>
                  <a:srgbClr val="FF0000"/>
                </a:solidFill>
                <a:latin typeface="+mn-ea"/>
              </a:rPr>
              <a:t>耳鳴りを感じる場合は耳鼻咽喉科の医師に相談してください。</a:t>
            </a:r>
            <a:endParaRPr lang="ja-JP" altLang="ja-JP" sz="800" dirty="0">
              <a:latin typeface="+mn-ea"/>
            </a:endParaRPr>
          </a:p>
        </p:txBody>
      </p:sp>
      <p:sp>
        <p:nvSpPr>
          <p:cNvPr id="23" name="Rectangle 1">
            <a:extLst>
              <a:ext uri="{FF2B5EF4-FFF2-40B4-BE49-F238E27FC236}">
                <a16:creationId xmlns:a16="http://schemas.microsoft.com/office/drawing/2014/main" id="{500D80AE-6AB0-DC0F-52EA-BDC9C6B97F54}"/>
              </a:ext>
            </a:extLst>
          </p:cNvPr>
          <p:cNvSpPr>
            <a:spLocks noChangeArrowheads="1"/>
          </p:cNvSpPr>
          <p:nvPr/>
        </p:nvSpPr>
        <p:spPr bwMode="auto">
          <a:xfrm>
            <a:off x="3294619" y="11930546"/>
            <a:ext cx="2857631" cy="646331"/>
          </a:xfrm>
          <a:prstGeom prst="rect">
            <a:avLst/>
          </a:prstGeom>
          <a:noFill/>
          <a:ln>
            <a:noFill/>
          </a:ln>
          <a:effec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ja-JP" altLang="en-US" sz="800" b="1" dirty="0">
                <a:solidFill>
                  <a:srgbClr val="005DA9"/>
                </a:solidFill>
                <a:latin typeface="Proxima Nova"/>
              </a:rPr>
              <a:t>突発性難聴の対処</a:t>
            </a:r>
            <a:endParaRPr lang="en-US" altLang="ja-JP" sz="800" b="1" dirty="0">
              <a:solidFill>
                <a:srgbClr val="005DA9"/>
              </a:solidFill>
              <a:latin typeface="Proxima Nova"/>
            </a:endParaRPr>
          </a:p>
          <a:p>
            <a:pPr defTabSz="914400" eaLnBrk="0" fontAlgn="base" hangingPunct="0">
              <a:spcBef>
                <a:spcPct val="0"/>
              </a:spcBef>
              <a:spcAft>
                <a:spcPct val="0"/>
              </a:spcAft>
            </a:pPr>
            <a:r>
              <a:rPr lang="ja-JP" altLang="en-US" sz="700" dirty="0">
                <a:solidFill>
                  <a:srgbClr val="49443D"/>
                </a:solidFill>
                <a:latin typeface="+mn-ea"/>
              </a:rPr>
              <a:t>突発性難聴は、一度にまたは数日間にわたって起こる原因不明の難聴です。ほとんどの場合、片耳のみで起こります。 突発性難聴の症状があると思われる場合は、できるだけ早く耳鼻咽喉科医の診察を受ける必要があります。</a:t>
            </a:r>
            <a:endParaRPr lang="ja-JP" altLang="ja-JP" sz="700" dirty="0">
              <a:latin typeface="+mn-ea"/>
            </a:endParaRPr>
          </a:p>
        </p:txBody>
      </p:sp>
      <p:sp>
        <p:nvSpPr>
          <p:cNvPr id="24" name="Rectangle 1">
            <a:extLst>
              <a:ext uri="{FF2B5EF4-FFF2-40B4-BE49-F238E27FC236}">
                <a16:creationId xmlns:a16="http://schemas.microsoft.com/office/drawing/2014/main" id="{830CA0A5-18B9-FC5D-9961-BE09E3AD3FE7}"/>
              </a:ext>
            </a:extLst>
          </p:cNvPr>
          <p:cNvSpPr>
            <a:spLocks noChangeArrowheads="1"/>
          </p:cNvSpPr>
          <p:nvPr/>
        </p:nvSpPr>
        <p:spPr bwMode="auto">
          <a:xfrm>
            <a:off x="3325222" y="10481239"/>
            <a:ext cx="2857631" cy="584775"/>
          </a:xfrm>
          <a:prstGeom prst="rect">
            <a:avLst/>
          </a:prstGeom>
          <a:noFill/>
          <a:ln>
            <a:noFill/>
          </a:ln>
          <a:effec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ja-JP" altLang="en-US" sz="800" b="1" dirty="0">
                <a:solidFill>
                  <a:srgbClr val="005DA9"/>
                </a:solidFill>
                <a:latin typeface="Proxima Nova"/>
              </a:rPr>
              <a:t>騒音性難聴の対処</a:t>
            </a:r>
            <a:endParaRPr lang="en-US" altLang="ja-JP" sz="800" b="1" dirty="0">
              <a:solidFill>
                <a:srgbClr val="005DA9"/>
              </a:solidFill>
              <a:latin typeface="Proxima Nova"/>
            </a:endParaRPr>
          </a:p>
          <a:p>
            <a:pPr defTabSz="914400" eaLnBrk="0" fontAlgn="base" hangingPunct="0">
              <a:spcBef>
                <a:spcPct val="0"/>
              </a:spcBef>
              <a:spcAft>
                <a:spcPct val="0"/>
              </a:spcAft>
            </a:pPr>
            <a:r>
              <a:rPr lang="ja-JP" altLang="en-US" sz="800" u="sng" dirty="0">
                <a:latin typeface="Proxima Nova"/>
                <a:hlinkClick r:id="rId5">
                  <a:extLst>
                    <a:ext uri="{A12FA001-AC4F-418D-AE19-62706E023703}">
                      <ahyp:hlinkClr xmlns:ahyp="http://schemas.microsoft.com/office/drawing/2018/hyperlinkcolor" val="tx"/>
                    </a:ext>
                  </a:extLst>
                </a:hlinkClick>
              </a:rPr>
              <a:t>騒音性難聴は、</a:t>
            </a:r>
            <a:r>
              <a:rPr lang="ja-JP" altLang="en-US" sz="800" u="sng" dirty="0">
                <a:latin typeface="Proxima Nova"/>
              </a:rPr>
              <a:t>激しい</a:t>
            </a:r>
            <a:r>
              <a:rPr lang="ja-JP" altLang="en-US" sz="800" dirty="0">
                <a:solidFill>
                  <a:srgbClr val="49443D"/>
                </a:solidFill>
                <a:latin typeface="Proxima Nova"/>
              </a:rPr>
              <a:t>音に一時的にさらされることによって引き起こされます。また、長時間にわたって大きな音にさらされ続けることによっても引き起こされます。 </a:t>
            </a:r>
            <a:endParaRPr lang="ja-JP" altLang="ja-JP" sz="800" dirty="0">
              <a:latin typeface="Arial" panose="020B0604020202020204" pitchFamily="34" charset="0"/>
            </a:endParaRPr>
          </a:p>
        </p:txBody>
      </p:sp>
      <p:sp>
        <p:nvSpPr>
          <p:cNvPr id="26" name="Rectangle 2">
            <a:extLst>
              <a:ext uri="{FF2B5EF4-FFF2-40B4-BE49-F238E27FC236}">
                <a16:creationId xmlns:a16="http://schemas.microsoft.com/office/drawing/2014/main" id="{C0696FF4-D379-7B97-E523-8CCE1C832764}"/>
              </a:ext>
            </a:extLst>
          </p:cNvPr>
          <p:cNvSpPr>
            <a:spLocks noChangeArrowheads="1"/>
          </p:cNvSpPr>
          <p:nvPr/>
        </p:nvSpPr>
        <p:spPr bwMode="auto">
          <a:xfrm>
            <a:off x="667512" y="8709264"/>
            <a:ext cx="65" cy="55399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defTabSz="914400" eaLnBrk="0" fontAlgn="base" hangingPunct="0">
              <a:spcBef>
                <a:spcPct val="0"/>
              </a:spcBef>
              <a:spcAft>
                <a:spcPct val="0"/>
              </a:spcAft>
            </a:pPr>
            <a:endParaRPr lang="ja-JP" altLang="ja-JP">
              <a:latin typeface="Arial" panose="020B0604020202020204" pitchFamily="34" charset="0"/>
            </a:endParaRPr>
          </a:p>
          <a:p>
            <a:pPr defTabSz="914400" eaLnBrk="0" fontAlgn="base" hangingPunct="0">
              <a:spcBef>
                <a:spcPct val="0"/>
              </a:spcBef>
              <a:spcAft>
                <a:spcPct val="0"/>
              </a:spcAft>
            </a:pPr>
            <a:endParaRPr lang="ja-JP" altLang="ja-JP">
              <a:latin typeface="Arial" panose="020B0604020202020204" pitchFamily="34" charset="0"/>
            </a:endParaRPr>
          </a:p>
        </p:txBody>
      </p:sp>
      <p:sp>
        <p:nvSpPr>
          <p:cNvPr id="9" name="テキスト ボックス 8">
            <a:extLst>
              <a:ext uri="{FF2B5EF4-FFF2-40B4-BE49-F238E27FC236}">
                <a16:creationId xmlns:a16="http://schemas.microsoft.com/office/drawing/2014/main" id="{A0FB3EC7-CB7A-0387-A58E-A6E27DC53AD6}"/>
              </a:ext>
            </a:extLst>
          </p:cNvPr>
          <p:cNvSpPr txBox="1"/>
          <p:nvPr/>
        </p:nvSpPr>
        <p:spPr>
          <a:xfrm>
            <a:off x="4647579" y="4976111"/>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35" name="正方形/長方形 34">
            <a:extLst>
              <a:ext uri="{FF2B5EF4-FFF2-40B4-BE49-F238E27FC236}">
                <a16:creationId xmlns:a16="http://schemas.microsoft.com/office/drawing/2014/main" id="{5472AD05-E6C9-B07D-6D8B-45BF990026DE}"/>
              </a:ext>
            </a:extLst>
          </p:cNvPr>
          <p:cNvSpPr/>
          <p:nvPr/>
        </p:nvSpPr>
        <p:spPr>
          <a:xfrm>
            <a:off x="614843" y="10478755"/>
            <a:ext cx="2610783" cy="1519948"/>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endParaRPr>
          </a:p>
        </p:txBody>
      </p:sp>
      <p:sp>
        <p:nvSpPr>
          <p:cNvPr id="36" name="テキスト ボックス 35">
            <a:extLst>
              <a:ext uri="{FF2B5EF4-FFF2-40B4-BE49-F238E27FC236}">
                <a16:creationId xmlns:a16="http://schemas.microsoft.com/office/drawing/2014/main" id="{4181252A-3282-0CBC-CB99-2FDFA96B0AFF}"/>
              </a:ext>
            </a:extLst>
          </p:cNvPr>
          <p:cNvSpPr txBox="1"/>
          <p:nvPr/>
        </p:nvSpPr>
        <p:spPr>
          <a:xfrm>
            <a:off x="1293812" y="10980669"/>
            <a:ext cx="1252843" cy="246221"/>
          </a:xfrm>
          <a:prstGeom prst="rect">
            <a:avLst/>
          </a:prstGeom>
          <a:noFill/>
        </p:spPr>
        <p:txBody>
          <a:bodyPr wrap="square">
            <a:spAutoFit/>
          </a:bodyPr>
          <a:lstStyle/>
          <a:p>
            <a:pPr algn="ctr"/>
            <a:r>
              <a:rPr kumimoji="1" lang="ja-JP" altLang="en-US" sz="1000" b="1" dirty="0"/>
              <a:t>イメージ画像入る</a:t>
            </a:r>
          </a:p>
        </p:txBody>
      </p:sp>
      <p:pic>
        <p:nvPicPr>
          <p:cNvPr id="3" name="図 2">
            <a:extLst>
              <a:ext uri="{FF2B5EF4-FFF2-40B4-BE49-F238E27FC236}">
                <a16:creationId xmlns:a16="http://schemas.microsoft.com/office/drawing/2014/main" id="{8E6B4696-9580-2683-6811-A216FEC11A97}"/>
              </a:ext>
            </a:extLst>
          </p:cNvPr>
          <p:cNvPicPr>
            <a:picLocks noChangeAspect="1"/>
          </p:cNvPicPr>
          <p:nvPr/>
        </p:nvPicPr>
        <p:blipFill rotWithShape="1">
          <a:blip r:embed="rId6">
            <a:extLst>
              <a:ext uri="{28A0092B-C50C-407E-A947-70E740481C1C}">
                <a14:useLocalDpi xmlns:a14="http://schemas.microsoft.com/office/drawing/2010/main" val="0"/>
              </a:ext>
            </a:extLst>
          </a:blip>
          <a:srcRect l="19326" t="22617" b="47565"/>
          <a:stretch/>
        </p:blipFill>
        <p:spPr>
          <a:xfrm>
            <a:off x="909582" y="6535275"/>
            <a:ext cx="4518584" cy="544862"/>
          </a:xfrm>
          <a:prstGeom prst="rect">
            <a:avLst/>
          </a:prstGeom>
          <a:ln>
            <a:noFill/>
          </a:ln>
        </p:spPr>
      </p:pic>
      <p:sp>
        <p:nvSpPr>
          <p:cNvPr id="30" name="テキスト ボックス 29">
            <a:extLst>
              <a:ext uri="{FF2B5EF4-FFF2-40B4-BE49-F238E27FC236}">
                <a16:creationId xmlns:a16="http://schemas.microsoft.com/office/drawing/2014/main" id="{24079F0C-D97A-5758-8263-07C26D3E99EB}"/>
              </a:ext>
            </a:extLst>
          </p:cNvPr>
          <p:cNvSpPr txBox="1"/>
          <p:nvPr/>
        </p:nvSpPr>
        <p:spPr>
          <a:xfrm>
            <a:off x="867770" y="7049229"/>
            <a:ext cx="1215221" cy="830997"/>
          </a:xfrm>
          <a:prstGeom prst="rect">
            <a:avLst/>
          </a:prstGeom>
          <a:noFill/>
        </p:spPr>
        <p:txBody>
          <a:bodyPr wrap="square" rtlCol="0">
            <a:spAutoFit/>
          </a:bodyPr>
          <a:lstStyle/>
          <a:p>
            <a:r>
              <a:rPr lang="en-US" altLang="ja-JP" sz="800" dirty="0">
                <a:solidFill>
                  <a:srgbClr val="49443D"/>
                </a:solidFill>
                <a:latin typeface="Proxima Nova"/>
              </a:rPr>
              <a:t>1. </a:t>
            </a:r>
            <a:r>
              <a:rPr lang="ja-JP" altLang="en-US" sz="800" dirty="0">
                <a:solidFill>
                  <a:srgbClr val="49443D"/>
                </a:solidFill>
                <a:latin typeface="Proxima Nova"/>
              </a:rPr>
              <a:t>お近くの</a:t>
            </a:r>
            <a:r>
              <a:rPr lang="ja-JP" altLang="en-US" sz="800" dirty="0">
                <a:solidFill>
                  <a:srgbClr val="FF0000"/>
                </a:solidFill>
                <a:latin typeface="Proxima Nova"/>
              </a:rPr>
              <a:t>新日本補聴器グループの</a:t>
            </a:r>
            <a:r>
              <a:rPr lang="ja-JP" altLang="en-US" sz="800" dirty="0">
                <a:solidFill>
                  <a:srgbClr val="49443D"/>
                </a:solidFill>
                <a:latin typeface="Proxima Nova"/>
              </a:rPr>
              <a:t>販売店で無料の聴力測定を予約してください。</a:t>
            </a:r>
          </a:p>
          <a:p>
            <a:br>
              <a:rPr lang="ja-JP" altLang="en-US" sz="800" dirty="0"/>
            </a:br>
            <a:endParaRPr lang="ja-JP" altLang="en-US" sz="800" dirty="0">
              <a:solidFill>
                <a:srgbClr val="49443D"/>
              </a:solidFill>
              <a:latin typeface="Proxima Nova"/>
            </a:endParaRPr>
          </a:p>
        </p:txBody>
      </p:sp>
      <p:sp>
        <p:nvSpPr>
          <p:cNvPr id="31" name="テキスト ボックス 30">
            <a:extLst>
              <a:ext uri="{FF2B5EF4-FFF2-40B4-BE49-F238E27FC236}">
                <a16:creationId xmlns:a16="http://schemas.microsoft.com/office/drawing/2014/main" id="{740556EE-DD28-9594-E541-31F663A7529D}"/>
              </a:ext>
            </a:extLst>
          </p:cNvPr>
          <p:cNvSpPr txBox="1"/>
          <p:nvPr/>
        </p:nvSpPr>
        <p:spPr>
          <a:xfrm>
            <a:off x="2043260" y="7046647"/>
            <a:ext cx="1177474" cy="707886"/>
          </a:xfrm>
          <a:prstGeom prst="rect">
            <a:avLst/>
          </a:prstGeom>
          <a:noFill/>
        </p:spPr>
        <p:txBody>
          <a:bodyPr wrap="square" rtlCol="0">
            <a:spAutoFit/>
          </a:bodyPr>
          <a:lstStyle/>
          <a:p>
            <a:r>
              <a:rPr lang="en-US" altLang="ja-JP" sz="800" dirty="0">
                <a:solidFill>
                  <a:srgbClr val="49443D"/>
                </a:solidFill>
                <a:latin typeface="Proxima Nova"/>
              </a:rPr>
              <a:t>2. </a:t>
            </a:r>
            <a:r>
              <a:rPr lang="ja-JP" altLang="en-US" sz="800" dirty="0">
                <a:solidFill>
                  <a:srgbClr val="49443D"/>
                </a:solidFill>
                <a:latin typeface="Proxima Nova"/>
              </a:rPr>
              <a:t>最新の補聴器技術の機能と利点について学びましょう。</a:t>
            </a:r>
          </a:p>
          <a:p>
            <a:br>
              <a:rPr lang="ja-JP" altLang="en-US" sz="800" dirty="0"/>
            </a:br>
            <a:endParaRPr lang="ja-JP" altLang="en-US" sz="800" dirty="0">
              <a:solidFill>
                <a:srgbClr val="49443D"/>
              </a:solidFill>
              <a:latin typeface="Proxima Nova"/>
            </a:endParaRPr>
          </a:p>
        </p:txBody>
      </p:sp>
      <p:sp>
        <p:nvSpPr>
          <p:cNvPr id="37" name="テキスト ボックス 36">
            <a:extLst>
              <a:ext uri="{FF2B5EF4-FFF2-40B4-BE49-F238E27FC236}">
                <a16:creationId xmlns:a16="http://schemas.microsoft.com/office/drawing/2014/main" id="{FDFA09FF-5986-EE4E-8BB5-93E0E48EAF25}"/>
              </a:ext>
            </a:extLst>
          </p:cNvPr>
          <p:cNvSpPr txBox="1"/>
          <p:nvPr/>
        </p:nvSpPr>
        <p:spPr>
          <a:xfrm>
            <a:off x="3169047" y="7051863"/>
            <a:ext cx="1227179" cy="707886"/>
          </a:xfrm>
          <a:prstGeom prst="rect">
            <a:avLst/>
          </a:prstGeom>
          <a:noFill/>
        </p:spPr>
        <p:txBody>
          <a:bodyPr wrap="square" rtlCol="0">
            <a:spAutoFit/>
          </a:bodyPr>
          <a:lstStyle/>
          <a:p>
            <a:r>
              <a:rPr lang="en-US" altLang="ja-JP" sz="800" dirty="0">
                <a:solidFill>
                  <a:srgbClr val="49443D"/>
                </a:solidFill>
                <a:latin typeface="Proxima Nova"/>
              </a:rPr>
              <a:t>3. </a:t>
            </a:r>
            <a:r>
              <a:rPr lang="ja-JP" altLang="en-US" sz="800" dirty="0">
                <a:solidFill>
                  <a:srgbClr val="49443D"/>
                </a:solidFill>
                <a:latin typeface="Proxima Nova"/>
              </a:rPr>
              <a:t>資金調達のオプションと補助金制度について学びましょう。</a:t>
            </a:r>
          </a:p>
          <a:p>
            <a:br>
              <a:rPr lang="ja-JP" altLang="en-US" sz="800" dirty="0"/>
            </a:br>
            <a:endParaRPr lang="ja-JP" altLang="en-US" sz="800" dirty="0">
              <a:solidFill>
                <a:srgbClr val="49443D"/>
              </a:solidFill>
              <a:latin typeface="Proxima Nova"/>
            </a:endParaRPr>
          </a:p>
        </p:txBody>
      </p:sp>
      <p:sp>
        <p:nvSpPr>
          <p:cNvPr id="39" name="テキスト ボックス 38">
            <a:extLst>
              <a:ext uri="{FF2B5EF4-FFF2-40B4-BE49-F238E27FC236}">
                <a16:creationId xmlns:a16="http://schemas.microsoft.com/office/drawing/2014/main" id="{D2987977-60AC-C5A0-D142-A65E793A0E9C}"/>
              </a:ext>
            </a:extLst>
          </p:cNvPr>
          <p:cNvSpPr txBox="1"/>
          <p:nvPr/>
        </p:nvSpPr>
        <p:spPr>
          <a:xfrm>
            <a:off x="4370773" y="7046647"/>
            <a:ext cx="1299597" cy="338554"/>
          </a:xfrm>
          <a:prstGeom prst="rect">
            <a:avLst/>
          </a:prstGeom>
          <a:noFill/>
        </p:spPr>
        <p:txBody>
          <a:bodyPr wrap="square" rtlCol="0">
            <a:spAutoFit/>
          </a:bodyPr>
          <a:lstStyle/>
          <a:p>
            <a:r>
              <a:rPr lang="en-US" altLang="ja-JP" sz="800" dirty="0">
                <a:solidFill>
                  <a:srgbClr val="FF0000"/>
                </a:solidFill>
                <a:latin typeface="Proxima Nova"/>
              </a:rPr>
              <a:t>4.</a:t>
            </a:r>
            <a:r>
              <a:rPr lang="ja-JP" altLang="en-US" sz="800" dirty="0">
                <a:solidFill>
                  <a:srgbClr val="FF0000"/>
                </a:solidFill>
                <a:effectLst/>
                <a:latin typeface="Meiryo UI" panose="020B0604030504040204" pitchFamily="50" charset="-128"/>
                <a:ea typeface="Meiryo UI" panose="020B0604030504040204" pitchFamily="50" charset="-128"/>
              </a:rPr>
              <a:t>無料で最新の補聴器を</a:t>
            </a:r>
            <a:r>
              <a:rPr lang="en-US" altLang="ja-JP" sz="800" dirty="0">
                <a:solidFill>
                  <a:srgbClr val="FF0000"/>
                </a:solidFill>
                <a:effectLst/>
                <a:latin typeface="Meiryo UI" panose="020B0604030504040204" pitchFamily="50" charset="-128"/>
                <a:ea typeface="Meiryo UI" panose="020B0604030504040204" pitchFamily="50" charset="-128"/>
              </a:rPr>
              <a:t>2</a:t>
            </a:r>
            <a:r>
              <a:rPr lang="ja-JP" altLang="en-US" sz="800" dirty="0">
                <a:solidFill>
                  <a:srgbClr val="FF0000"/>
                </a:solidFill>
                <a:effectLst/>
                <a:latin typeface="Meiryo UI" panose="020B0604030504040204" pitchFamily="50" charset="-128"/>
                <a:ea typeface="Meiryo UI" panose="020B0604030504040204" pitchFamily="50" charset="-128"/>
              </a:rPr>
              <a:t>週間お試しいただけます</a:t>
            </a:r>
            <a:endParaRPr lang="ja-JP" altLang="en-US" sz="800" dirty="0">
              <a:solidFill>
                <a:srgbClr val="FF0000"/>
              </a:solidFill>
              <a:latin typeface="Proxima Nova"/>
            </a:endParaRPr>
          </a:p>
        </p:txBody>
      </p:sp>
      <p:sp>
        <p:nvSpPr>
          <p:cNvPr id="41" name="テキスト ボックス 40">
            <a:extLst>
              <a:ext uri="{FF2B5EF4-FFF2-40B4-BE49-F238E27FC236}">
                <a16:creationId xmlns:a16="http://schemas.microsoft.com/office/drawing/2014/main" id="{23653E82-52AB-2CAA-34F1-D1CA4B82B66E}"/>
              </a:ext>
            </a:extLst>
          </p:cNvPr>
          <p:cNvSpPr txBox="1"/>
          <p:nvPr/>
        </p:nvSpPr>
        <p:spPr>
          <a:xfrm>
            <a:off x="977607" y="7636194"/>
            <a:ext cx="978935"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予約する</a:t>
            </a:r>
            <a:endParaRPr lang="en-US" altLang="ja-JP" sz="800" dirty="0">
              <a:solidFill>
                <a:srgbClr val="49443D"/>
              </a:solidFill>
              <a:latin typeface="Proxima Nova"/>
            </a:endParaRPr>
          </a:p>
          <a:p>
            <a:endParaRPr lang="ja-JP" altLang="en-US" sz="800" dirty="0">
              <a:solidFill>
                <a:srgbClr val="49443D"/>
              </a:solidFill>
              <a:latin typeface="Proxima Nova"/>
            </a:endParaRPr>
          </a:p>
        </p:txBody>
      </p:sp>
      <p:sp>
        <p:nvSpPr>
          <p:cNvPr id="42" name="テキスト ボックス 41">
            <a:extLst>
              <a:ext uri="{FF2B5EF4-FFF2-40B4-BE49-F238E27FC236}">
                <a16:creationId xmlns:a16="http://schemas.microsoft.com/office/drawing/2014/main" id="{C34CFC1E-32C2-8D36-A1C0-87F4AF7CBEFF}"/>
              </a:ext>
            </a:extLst>
          </p:cNvPr>
          <p:cNvSpPr txBox="1"/>
          <p:nvPr/>
        </p:nvSpPr>
        <p:spPr>
          <a:xfrm>
            <a:off x="2077465" y="7638392"/>
            <a:ext cx="1054016"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補聴器について調べる</a:t>
            </a:r>
          </a:p>
        </p:txBody>
      </p:sp>
      <p:sp>
        <p:nvSpPr>
          <p:cNvPr id="43" name="テキスト ボックス 42">
            <a:extLst>
              <a:ext uri="{FF2B5EF4-FFF2-40B4-BE49-F238E27FC236}">
                <a16:creationId xmlns:a16="http://schemas.microsoft.com/office/drawing/2014/main" id="{6C146CEE-0465-616A-B01B-D2F44634C0A7}"/>
              </a:ext>
            </a:extLst>
          </p:cNvPr>
          <p:cNvSpPr txBox="1"/>
          <p:nvPr/>
        </p:nvSpPr>
        <p:spPr>
          <a:xfrm>
            <a:off x="3241318" y="7631421"/>
            <a:ext cx="1057784"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資金調達オプション</a:t>
            </a:r>
          </a:p>
        </p:txBody>
      </p:sp>
      <p:sp>
        <p:nvSpPr>
          <p:cNvPr id="44" name="テキスト ボックス 43">
            <a:extLst>
              <a:ext uri="{FF2B5EF4-FFF2-40B4-BE49-F238E27FC236}">
                <a16:creationId xmlns:a16="http://schemas.microsoft.com/office/drawing/2014/main" id="{281B3D49-2B5D-22F3-B17B-913F73F7F00B}"/>
              </a:ext>
            </a:extLst>
          </p:cNvPr>
          <p:cNvSpPr txBox="1"/>
          <p:nvPr/>
        </p:nvSpPr>
        <p:spPr>
          <a:xfrm>
            <a:off x="4418190" y="7631421"/>
            <a:ext cx="1057784"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新日本補聴器のメリット</a:t>
            </a:r>
          </a:p>
        </p:txBody>
      </p:sp>
      <p:sp>
        <p:nvSpPr>
          <p:cNvPr id="2" name="正方形/長方形 1">
            <a:extLst>
              <a:ext uri="{FF2B5EF4-FFF2-40B4-BE49-F238E27FC236}">
                <a16:creationId xmlns:a16="http://schemas.microsoft.com/office/drawing/2014/main" id="{BE10F4D8-0269-DE14-E428-3423AA113D4B}"/>
              </a:ext>
            </a:extLst>
          </p:cNvPr>
          <p:cNvSpPr/>
          <p:nvPr/>
        </p:nvSpPr>
        <p:spPr>
          <a:xfrm>
            <a:off x="249120" y="933752"/>
            <a:ext cx="6359149" cy="2564190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FCA6AE4F-82E4-5A8F-F350-C823FCF68720}"/>
              </a:ext>
            </a:extLst>
          </p:cNvPr>
          <p:cNvSpPr/>
          <p:nvPr/>
        </p:nvSpPr>
        <p:spPr>
          <a:xfrm>
            <a:off x="242891" y="1671359"/>
            <a:ext cx="6365378" cy="2382860"/>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21" name="テキスト ボックス 20">
            <a:extLst>
              <a:ext uri="{FF2B5EF4-FFF2-40B4-BE49-F238E27FC236}">
                <a16:creationId xmlns:a16="http://schemas.microsoft.com/office/drawing/2014/main" id="{10487B77-39E0-B245-0D28-84A28CF0EFF6}"/>
              </a:ext>
            </a:extLst>
          </p:cNvPr>
          <p:cNvSpPr txBox="1"/>
          <p:nvPr/>
        </p:nvSpPr>
        <p:spPr>
          <a:xfrm>
            <a:off x="830522" y="1767858"/>
            <a:ext cx="5064862" cy="400110"/>
          </a:xfrm>
          <a:prstGeom prst="rect">
            <a:avLst/>
          </a:prstGeom>
          <a:noFill/>
        </p:spPr>
        <p:txBody>
          <a:bodyPr wrap="square">
            <a:spAutoFit/>
          </a:bodyPr>
          <a:lstStyle/>
          <a:p>
            <a:pPr algn="ctr"/>
            <a:r>
              <a:rPr lang="ja-JP" altLang="en-US" sz="2000" b="1">
                <a:latin typeface="+mn-ea"/>
              </a:rPr>
              <a:t>難聴への対処</a:t>
            </a:r>
            <a:endParaRPr lang="ja-JP" altLang="en-US" sz="2000" b="1" dirty="0"/>
          </a:p>
        </p:txBody>
      </p:sp>
      <p:sp>
        <p:nvSpPr>
          <p:cNvPr id="27" name="テキスト ボックス 26">
            <a:extLst>
              <a:ext uri="{FF2B5EF4-FFF2-40B4-BE49-F238E27FC236}">
                <a16:creationId xmlns:a16="http://schemas.microsoft.com/office/drawing/2014/main" id="{BE7F74FF-5871-5BC0-DD81-8752C1CE1D14}"/>
              </a:ext>
            </a:extLst>
          </p:cNvPr>
          <p:cNvSpPr txBox="1"/>
          <p:nvPr/>
        </p:nvSpPr>
        <p:spPr>
          <a:xfrm>
            <a:off x="242890" y="306425"/>
            <a:ext cx="6365379" cy="338554"/>
          </a:xfrm>
          <a:prstGeom prst="rect">
            <a:avLst/>
          </a:prstGeom>
          <a:noFill/>
          <a:ln>
            <a:solidFill>
              <a:schemeClr val="tx1"/>
            </a:solidFill>
          </a:ln>
        </p:spPr>
        <p:txBody>
          <a:bodyPr wrap="square" rtlCol="0">
            <a:spAutoFit/>
          </a:bodyPr>
          <a:lstStyle/>
          <a:p>
            <a:r>
              <a:rPr lang="ja-JP" altLang="en-US" sz="1600"/>
              <a:t>１－２　難聴→</a:t>
            </a:r>
            <a:r>
              <a:rPr lang="ja-JP" altLang="en-US" sz="1600">
                <a:latin typeface="+mn-ea"/>
              </a:rPr>
              <a:t>難聴への対処</a:t>
            </a:r>
            <a:endParaRPr lang="ja-JP" altLang="en-US" sz="1600" dirty="0"/>
          </a:p>
        </p:txBody>
      </p:sp>
      <p:sp>
        <p:nvSpPr>
          <p:cNvPr id="28" name="テキスト ボックス 27">
            <a:extLst>
              <a:ext uri="{FF2B5EF4-FFF2-40B4-BE49-F238E27FC236}">
                <a16:creationId xmlns:a16="http://schemas.microsoft.com/office/drawing/2014/main" id="{9ABA7733-015F-0CAD-76D5-6C64224E8B81}"/>
              </a:ext>
            </a:extLst>
          </p:cNvPr>
          <p:cNvSpPr txBox="1"/>
          <p:nvPr/>
        </p:nvSpPr>
        <p:spPr>
          <a:xfrm>
            <a:off x="1357203" y="665956"/>
            <a:ext cx="4001105" cy="246221"/>
          </a:xfrm>
          <a:prstGeom prst="rect">
            <a:avLst/>
          </a:prstGeom>
          <a:noFill/>
        </p:spPr>
        <p:txBody>
          <a:bodyPr wrap="square">
            <a:spAutoFit/>
          </a:bodyPr>
          <a:lstStyle/>
          <a:p>
            <a:r>
              <a:rPr lang="en-US" altLang="ja-JP" sz="1000" dirty="0"/>
              <a:t>※</a:t>
            </a:r>
            <a:r>
              <a:rPr lang="ja-JP" altLang="en-US" sz="1000" dirty="0"/>
              <a:t>オーストラリア版と同様に、必要に応じて文章内にLink設定</a:t>
            </a:r>
          </a:p>
        </p:txBody>
      </p:sp>
      <p:sp>
        <p:nvSpPr>
          <p:cNvPr id="29" name="テキスト ボックス 28">
            <a:extLst>
              <a:ext uri="{FF2B5EF4-FFF2-40B4-BE49-F238E27FC236}">
                <a16:creationId xmlns:a16="http://schemas.microsoft.com/office/drawing/2014/main" id="{D83F3BA5-813B-7B4F-1580-23284E390B1F}"/>
              </a:ext>
            </a:extLst>
          </p:cNvPr>
          <p:cNvSpPr txBox="1"/>
          <p:nvPr/>
        </p:nvSpPr>
        <p:spPr>
          <a:xfrm>
            <a:off x="2764092" y="2758495"/>
            <a:ext cx="1178560" cy="246221"/>
          </a:xfrm>
          <a:prstGeom prst="rect">
            <a:avLst/>
          </a:prstGeom>
          <a:noFill/>
        </p:spPr>
        <p:txBody>
          <a:bodyPr wrap="square">
            <a:spAutoFit/>
          </a:bodyPr>
          <a:lstStyle/>
          <a:p>
            <a:pPr algn="ctr"/>
            <a:r>
              <a:rPr kumimoji="1" lang="en-US" altLang="ja-JP" sz="1000" b="1" dirty="0">
                <a:latin typeface="Kozuka Gothic Pro R" panose="020B0400000000000000" pitchFamily="34" charset="-128"/>
                <a:ea typeface="Kozuka Gothic Pro R" panose="020B0400000000000000" pitchFamily="34" charset="-128"/>
              </a:rPr>
              <a:t>TOP</a:t>
            </a:r>
            <a:r>
              <a:rPr kumimoji="1" lang="ja-JP" altLang="en-US" sz="1000" b="1" dirty="0">
                <a:latin typeface="Kozuka Gothic Pro R" panose="020B0400000000000000" pitchFamily="34" charset="-128"/>
                <a:ea typeface="Kozuka Gothic Pro R" panose="020B0400000000000000" pitchFamily="34" charset="-128"/>
              </a:rPr>
              <a:t>画像入る</a:t>
            </a:r>
          </a:p>
        </p:txBody>
      </p:sp>
      <p:sp>
        <p:nvSpPr>
          <p:cNvPr id="32" name="テキスト ボックス 31">
            <a:extLst>
              <a:ext uri="{FF2B5EF4-FFF2-40B4-BE49-F238E27FC236}">
                <a16:creationId xmlns:a16="http://schemas.microsoft.com/office/drawing/2014/main" id="{3D24EC4F-9823-4CA5-DE32-C01C1403F8EC}"/>
              </a:ext>
            </a:extLst>
          </p:cNvPr>
          <p:cNvSpPr txBox="1"/>
          <p:nvPr/>
        </p:nvSpPr>
        <p:spPr>
          <a:xfrm>
            <a:off x="4699030" y="1094837"/>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40" name="テキスト ボックス 39">
            <a:extLst>
              <a:ext uri="{FF2B5EF4-FFF2-40B4-BE49-F238E27FC236}">
                <a16:creationId xmlns:a16="http://schemas.microsoft.com/office/drawing/2014/main" id="{24955682-B19F-48C7-4F76-A81908C5562A}"/>
              </a:ext>
            </a:extLst>
          </p:cNvPr>
          <p:cNvSpPr txBox="1"/>
          <p:nvPr/>
        </p:nvSpPr>
        <p:spPr>
          <a:xfrm>
            <a:off x="5358308" y="132698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45" name="テキスト ボックス 44">
            <a:extLst>
              <a:ext uri="{FF2B5EF4-FFF2-40B4-BE49-F238E27FC236}">
                <a16:creationId xmlns:a16="http://schemas.microsoft.com/office/drawing/2014/main" id="{1E9B2332-7E33-688B-D46D-675F5C1E37AF}"/>
              </a:ext>
            </a:extLst>
          </p:cNvPr>
          <p:cNvSpPr txBox="1"/>
          <p:nvPr/>
        </p:nvSpPr>
        <p:spPr>
          <a:xfrm>
            <a:off x="3637553" y="1369453"/>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46" name="正方形/長方形 45">
            <a:extLst>
              <a:ext uri="{FF2B5EF4-FFF2-40B4-BE49-F238E27FC236}">
                <a16:creationId xmlns:a16="http://schemas.microsoft.com/office/drawing/2014/main" id="{3AB3A2A9-878D-8A4C-1541-6198A26C3783}"/>
              </a:ext>
            </a:extLst>
          </p:cNvPr>
          <p:cNvSpPr/>
          <p:nvPr/>
        </p:nvSpPr>
        <p:spPr>
          <a:xfrm>
            <a:off x="380869" y="1131715"/>
            <a:ext cx="861131" cy="353369"/>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47" name="テキスト ボックス 46">
            <a:extLst>
              <a:ext uri="{FF2B5EF4-FFF2-40B4-BE49-F238E27FC236}">
                <a16:creationId xmlns:a16="http://schemas.microsoft.com/office/drawing/2014/main" id="{0621A38A-2607-0C18-A66A-505F8C193111}"/>
              </a:ext>
            </a:extLst>
          </p:cNvPr>
          <p:cNvSpPr txBox="1"/>
          <p:nvPr/>
        </p:nvSpPr>
        <p:spPr>
          <a:xfrm>
            <a:off x="358606" y="360563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49" name="テキスト ボックス 48">
            <a:extLst>
              <a:ext uri="{FF2B5EF4-FFF2-40B4-BE49-F238E27FC236}">
                <a16:creationId xmlns:a16="http://schemas.microsoft.com/office/drawing/2014/main" id="{399C2E68-719F-23C0-4AE8-8DC3FFE02D89}"/>
              </a:ext>
            </a:extLst>
          </p:cNvPr>
          <p:cNvSpPr txBox="1"/>
          <p:nvPr/>
        </p:nvSpPr>
        <p:spPr>
          <a:xfrm>
            <a:off x="464344" y="16412245"/>
            <a:ext cx="3429000" cy="276999"/>
          </a:xfrm>
          <a:prstGeom prst="rect">
            <a:avLst/>
          </a:prstGeom>
          <a:noFill/>
        </p:spPr>
        <p:txBody>
          <a:bodyPr wrap="square">
            <a:spAutoFit/>
          </a:bodyPr>
          <a:lstStyle/>
          <a:p>
            <a:pPr defTabSz="843952">
              <a:defRPr/>
            </a:pPr>
            <a:r>
              <a:rPr lang="en-US" altLang="ja-JP" sz="1200" b="1" dirty="0">
                <a:latin typeface="+mn-ea"/>
              </a:rPr>
              <a:t>1-2-</a:t>
            </a:r>
            <a:r>
              <a:rPr lang="ja-JP" altLang="en-US" sz="1200" b="1" dirty="0">
                <a:latin typeface="+mn-ea"/>
              </a:rPr>
              <a:t>⑤難聴の程度に合った補聴器を見つける</a:t>
            </a:r>
            <a:endParaRPr lang="en-US" altLang="ja-JP" sz="1200" b="1" dirty="0">
              <a:latin typeface="+mn-ea"/>
            </a:endParaRPr>
          </a:p>
        </p:txBody>
      </p:sp>
      <p:sp>
        <p:nvSpPr>
          <p:cNvPr id="50" name="テキスト ボックス 49">
            <a:extLst>
              <a:ext uri="{FF2B5EF4-FFF2-40B4-BE49-F238E27FC236}">
                <a16:creationId xmlns:a16="http://schemas.microsoft.com/office/drawing/2014/main" id="{004D9D0F-13B4-5C30-9CBF-727BC2F7F244}"/>
              </a:ext>
            </a:extLst>
          </p:cNvPr>
          <p:cNvSpPr txBox="1"/>
          <p:nvPr/>
        </p:nvSpPr>
        <p:spPr>
          <a:xfrm>
            <a:off x="524377" y="16645352"/>
            <a:ext cx="5809246" cy="338554"/>
          </a:xfrm>
          <a:prstGeom prst="rect">
            <a:avLst/>
          </a:prstGeom>
          <a:noFill/>
        </p:spPr>
        <p:txBody>
          <a:bodyPr wrap="square" rtlCol="0">
            <a:spAutoFit/>
          </a:bodyPr>
          <a:lstStyle/>
          <a:p>
            <a:r>
              <a:rPr kumimoji="1" lang="ja-JP" altLang="en-US" sz="800" dirty="0">
                <a:solidFill>
                  <a:srgbClr val="FF0000"/>
                </a:solidFill>
              </a:rPr>
              <a:t>ご自身</a:t>
            </a:r>
            <a:r>
              <a:rPr kumimoji="1" lang="ja-JP" altLang="en-US" sz="800" dirty="0"/>
              <a:t>の難聴のレベルを知ることは、</a:t>
            </a:r>
            <a:r>
              <a:rPr kumimoji="1" lang="ja-JP" altLang="en-US" sz="800" dirty="0">
                <a:solidFill>
                  <a:srgbClr val="FF0000"/>
                </a:solidFill>
              </a:rPr>
              <a:t>どのような</a:t>
            </a:r>
            <a:r>
              <a:rPr kumimoji="1" lang="ja-JP" altLang="en-US" sz="800" dirty="0"/>
              <a:t>補聴器が</a:t>
            </a:r>
            <a:r>
              <a:rPr kumimoji="1" lang="ja-JP" altLang="en-US" sz="800" dirty="0">
                <a:solidFill>
                  <a:srgbClr val="FF0000"/>
                </a:solidFill>
              </a:rPr>
              <a:t>自分にとって最適</a:t>
            </a:r>
            <a:r>
              <a:rPr kumimoji="1" lang="ja-JP" altLang="en-US" sz="800" dirty="0"/>
              <a:t>であるかを理解するための重要なステップです。聴覚ケアの専門家はお客様の</a:t>
            </a:r>
            <a:r>
              <a:rPr kumimoji="1" lang="ja-JP" altLang="en-US" sz="800" dirty="0">
                <a:solidFill>
                  <a:srgbClr val="FF0000"/>
                </a:solidFill>
              </a:rPr>
              <a:t>特定の</a:t>
            </a:r>
            <a:r>
              <a:rPr kumimoji="1" lang="ja-JP" altLang="en-US" sz="800" dirty="0"/>
              <a:t>ニーズに合わせて、利用できるオプションについてアドバイスします。</a:t>
            </a:r>
          </a:p>
        </p:txBody>
      </p:sp>
      <p:sp>
        <p:nvSpPr>
          <p:cNvPr id="51" name="テキスト ボックス 50">
            <a:extLst>
              <a:ext uri="{FF2B5EF4-FFF2-40B4-BE49-F238E27FC236}">
                <a16:creationId xmlns:a16="http://schemas.microsoft.com/office/drawing/2014/main" id="{8F6F45C6-4B35-3798-36D0-398C59392B68}"/>
              </a:ext>
            </a:extLst>
          </p:cNvPr>
          <p:cNvSpPr txBox="1"/>
          <p:nvPr/>
        </p:nvSpPr>
        <p:spPr>
          <a:xfrm>
            <a:off x="584410" y="19261830"/>
            <a:ext cx="1817414" cy="1077218"/>
          </a:xfrm>
          <a:prstGeom prst="rect">
            <a:avLst/>
          </a:prstGeom>
          <a:noFill/>
        </p:spPr>
        <p:txBody>
          <a:bodyPr wrap="square" rtlCol="0">
            <a:spAutoFit/>
          </a:bodyPr>
          <a:lstStyle/>
          <a:p>
            <a:r>
              <a:rPr kumimoji="1" lang="ja-JP" altLang="en-US" sz="800" b="1" dirty="0"/>
              <a:t>軽度から中等度の難聴</a:t>
            </a:r>
            <a:endParaRPr kumimoji="1" lang="en-US" altLang="ja-JP" sz="800" b="1" dirty="0"/>
          </a:p>
          <a:p>
            <a:endParaRPr kumimoji="1" lang="en-US" altLang="ja-JP" sz="800" dirty="0"/>
          </a:p>
          <a:p>
            <a:r>
              <a:rPr kumimoji="1" lang="ja-JP" altLang="en-US" sz="800" dirty="0"/>
              <a:t>軽度から中等度の難聴に対処する補聴器を見つける場合、幅広い種類の補聴器の中から選択できます。耳あな型補聴器と耳かけ型補聴器の両方のスタイルが適しており、好みに応じて機能をカスタマイズできます。</a:t>
            </a:r>
          </a:p>
        </p:txBody>
      </p:sp>
      <p:pic>
        <p:nvPicPr>
          <p:cNvPr id="52" name="図 51">
            <a:extLst>
              <a:ext uri="{FF2B5EF4-FFF2-40B4-BE49-F238E27FC236}">
                <a16:creationId xmlns:a16="http://schemas.microsoft.com/office/drawing/2014/main" id="{674FEC3A-3952-BECD-3E80-F487236E595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67512" y="17032867"/>
            <a:ext cx="5522976" cy="2177059"/>
          </a:xfrm>
          <a:prstGeom prst="rect">
            <a:avLst/>
          </a:prstGeom>
        </p:spPr>
      </p:pic>
      <p:sp>
        <p:nvSpPr>
          <p:cNvPr id="53" name="テキスト ボックス 52">
            <a:extLst>
              <a:ext uri="{FF2B5EF4-FFF2-40B4-BE49-F238E27FC236}">
                <a16:creationId xmlns:a16="http://schemas.microsoft.com/office/drawing/2014/main" id="{510D353D-0B7C-F299-5EBB-23763E6FA0F0}"/>
              </a:ext>
            </a:extLst>
          </p:cNvPr>
          <p:cNvSpPr txBox="1"/>
          <p:nvPr/>
        </p:nvSpPr>
        <p:spPr>
          <a:xfrm>
            <a:off x="524283" y="20900465"/>
            <a:ext cx="3429000" cy="276999"/>
          </a:xfrm>
          <a:prstGeom prst="rect">
            <a:avLst/>
          </a:prstGeom>
          <a:noFill/>
        </p:spPr>
        <p:txBody>
          <a:bodyPr wrap="square">
            <a:spAutoFit/>
          </a:bodyPr>
          <a:lstStyle/>
          <a:p>
            <a:pPr defTabSz="843952">
              <a:defRPr/>
            </a:pPr>
            <a:r>
              <a:rPr lang="ja-JP" altLang="en-US" sz="1200" b="1" dirty="0">
                <a:solidFill>
                  <a:srgbClr val="0070C0"/>
                </a:solidFill>
                <a:latin typeface="+mn-ea"/>
              </a:rPr>
              <a:t>●オーティコン補聴器のご紹介</a:t>
            </a:r>
            <a:endParaRPr lang="en-US" altLang="ja-JP" sz="1200" b="1" dirty="0">
              <a:solidFill>
                <a:srgbClr val="0070C0"/>
              </a:solidFill>
              <a:latin typeface="+mn-ea"/>
            </a:endParaRPr>
          </a:p>
        </p:txBody>
      </p:sp>
      <p:sp>
        <p:nvSpPr>
          <p:cNvPr id="54" name="テキスト ボックス 53">
            <a:extLst>
              <a:ext uri="{FF2B5EF4-FFF2-40B4-BE49-F238E27FC236}">
                <a16:creationId xmlns:a16="http://schemas.microsoft.com/office/drawing/2014/main" id="{896116B0-7EBB-6F85-E585-22340FD2C52C}"/>
              </a:ext>
            </a:extLst>
          </p:cNvPr>
          <p:cNvSpPr txBox="1"/>
          <p:nvPr/>
        </p:nvSpPr>
        <p:spPr>
          <a:xfrm>
            <a:off x="2401825" y="19249638"/>
            <a:ext cx="1971248" cy="1200329"/>
          </a:xfrm>
          <a:prstGeom prst="rect">
            <a:avLst/>
          </a:prstGeom>
          <a:noFill/>
        </p:spPr>
        <p:txBody>
          <a:bodyPr wrap="square" rtlCol="0">
            <a:spAutoFit/>
          </a:bodyPr>
          <a:lstStyle/>
          <a:p>
            <a:r>
              <a:rPr kumimoji="1" lang="ja-JP" altLang="en-US" sz="800" b="1" dirty="0"/>
              <a:t>高度難聴</a:t>
            </a:r>
            <a:endParaRPr kumimoji="1" lang="en-US" altLang="ja-JP" sz="800" b="1" dirty="0"/>
          </a:p>
          <a:p>
            <a:endParaRPr kumimoji="1" lang="en-US" altLang="ja-JP" sz="800" dirty="0"/>
          </a:p>
          <a:p>
            <a:r>
              <a:rPr kumimoji="1" lang="en-US" altLang="ja-JP" sz="800" dirty="0">
                <a:solidFill>
                  <a:srgbClr val="FF0000"/>
                </a:solidFill>
              </a:rPr>
              <a:t>BTE</a:t>
            </a:r>
            <a:r>
              <a:rPr kumimoji="1" lang="ja-JP" altLang="en-US" sz="800" dirty="0">
                <a:solidFill>
                  <a:srgbClr val="FF0000"/>
                </a:solidFill>
              </a:rPr>
              <a:t>（</a:t>
            </a:r>
            <a:r>
              <a:rPr kumimoji="1" lang="ja-JP" altLang="en-US" sz="800" dirty="0"/>
              <a:t>耳かけ型補聴器</a:t>
            </a:r>
            <a:r>
              <a:rPr kumimoji="1" lang="ja-JP" altLang="en-US" sz="800" dirty="0">
                <a:solidFill>
                  <a:srgbClr val="FF0000"/>
                </a:solidFill>
              </a:rPr>
              <a:t>）</a:t>
            </a:r>
            <a:r>
              <a:rPr kumimoji="1" lang="ja-JP" altLang="en-US" sz="800" dirty="0"/>
              <a:t>は、重度の難聴を効果的に治療するために必要な</a:t>
            </a:r>
            <a:r>
              <a:rPr kumimoji="1" lang="ja-JP" altLang="en-US" sz="800" dirty="0">
                <a:solidFill>
                  <a:srgbClr val="FF0000"/>
                </a:solidFill>
              </a:rPr>
              <a:t>パワー</a:t>
            </a:r>
            <a:r>
              <a:rPr kumimoji="1" lang="ja-JP" altLang="en-US" sz="800" dirty="0"/>
              <a:t>と</a:t>
            </a:r>
            <a:r>
              <a:rPr kumimoji="1" lang="ja-JP" altLang="en-US" sz="800" dirty="0">
                <a:solidFill>
                  <a:srgbClr val="FF0000"/>
                </a:solidFill>
              </a:rPr>
              <a:t>機能</a:t>
            </a:r>
            <a:r>
              <a:rPr kumimoji="1" lang="ja-JP" altLang="en-US" sz="800" dirty="0"/>
              <a:t>を備えているため、このタイプの難聴に使用される最も一般的なタイプの補聴器です。</a:t>
            </a:r>
            <a:endParaRPr kumimoji="1" lang="en-US" altLang="ja-JP" sz="800" dirty="0"/>
          </a:p>
          <a:p>
            <a:r>
              <a:rPr kumimoji="1" lang="en-US" altLang="ja-JP" sz="800" dirty="0">
                <a:solidFill>
                  <a:srgbClr val="FF0000"/>
                </a:solidFill>
              </a:rPr>
              <a:t>FS</a:t>
            </a:r>
            <a:r>
              <a:rPr kumimoji="1" lang="ja-JP" altLang="en-US" sz="800" dirty="0">
                <a:solidFill>
                  <a:srgbClr val="FF0000"/>
                </a:solidFill>
              </a:rPr>
              <a:t>（</a:t>
            </a:r>
            <a:r>
              <a:rPr kumimoji="1" lang="ja-JP" altLang="en-US" sz="800" dirty="0"/>
              <a:t>フルシェル</a:t>
            </a:r>
            <a:r>
              <a:rPr kumimoji="1" lang="ja-JP" altLang="en-US" sz="800" dirty="0">
                <a:solidFill>
                  <a:srgbClr val="FF0000"/>
                </a:solidFill>
              </a:rPr>
              <a:t>）</a:t>
            </a:r>
            <a:r>
              <a:rPr kumimoji="1" lang="ja-JP" altLang="en-US" sz="800" dirty="0"/>
              <a:t>耳あな型補聴器も</a:t>
            </a:r>
            <a:r>
              <a:rPr kumimoji="1" lang="ja-JP" altLang="en-US" sz="800" dirty="0">
                <a:solidFill>
                  <a:srgbClr val="FF0000"/>
                </a:solidFill>
              </a:rPr>
              <a:t>選択肢に加えることができます。</a:t>
            </a:r>
            <a:endParaRPr kumimoji="1" lang="ja-JP" altLang="en-US" sz="800" strike="sngStrike" dirty="0">
              <a:solidFill>
                <a:srgbClr val="FF0000"/>
              </a:solidFill>
            </a:endParaRPr>
          </a:p>
        </p:txBody>
      </p:sp>
      <p:sp>
        <p:nvSpPr>
          <p:cNvPr id="55" name="テキスト ボックス 54">
            <a:extLst>
              <a:ext uri="{FF2B5EF4-FFF2-40B4-BE49-F238E27FC236}">
                <a16:creationId xmlns:a16="http://schemas.microsoft.com/office/drawing/2014/main" id="{C7DEA6A7-97A7-F06B-6E19-26656F31909E}"/>
              </a:ext>
            </a:extLst>
          </p:cNvPr>
          <p:cNvSpPr txBox="1"/>
          <p:nvPr/>
        </p:nvSpPr>
        <p:spPr>
          <a:xfrm>
            <a:off x="4373073" y="19236275"/>
            <a:ext cx="1817414" cy="1077218"/>
          </a:xfrm>
          <a:prstGeom prst="rect">
            <a:avLst/>
          </a:prstGeom>
          <a:noFill/>
        </p:spPr>
        <p:txBody>
          <a:bodyPr wrap="square" rtlCol="0">
            <a:spAutoFit/>
          </a:bodyPr>
          <a:lstStyle/>
          <a:p>
            <a:r>
              <a:rPr kumimoji="1" lang="ja-JP" altLang="en-US" sz="800" b="1" dirty="0"/>
              <a:t>重度難聴</a:t>
            </a:r>
            <a:endParaRPr kumimoji="1" lang="en-US" altLang="ja-JP" sz="800" b="1" dirty="0"/>
          </a:p>
          <a:p>
            <a:endParaRPr kumimoji="1" lang="en-US" altLang="ja-JP" sz="800" dirty="0"/>
          </a:p>
          <a:p>
            <a:r>
              <a:rPr kumimoji="1" lang="ja-JP" altLang="en-US" sz="800" dirty="0"/>
              <a:t>重度の難聴を持つ方で、強力な耳かけ型補聴器を使用しても日常生活での聴力が大幅に改善されない場合、聴覚ケアの専門家は、人工内耳や骨固定型聴覚システムなどの外科的解決策を推奨する場合があります。</a:t>
            </a:r>
          </a:p>
        </p:txBody>
      </p:sp>
      <p:pic>
        <p:nvPicPr>
          <p:cNvPr id="56" name="図 55">
            <a:extLst>
              <a:ext uri="{FF2B5EF4-FFF2-40B4-BE49-F238E27FC236}">
                <a16:creationId xmlns:a16="http://schemas.microsoft.com/office/drawing/2014/main" id="{4D55FF84-7A26-34FE-722E-8CE0B9629C3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546390" y="21213842"/>
            <a:ext cx="4169338" cy="1883544"/>
          </a:xfrm>
          <a:prstGeom prst="rect">
            <a:avLst/>
          </a:prstGeom>
          <a:ln>
            <a:solidFill>
              <a:schemeClr val="tx1">
                <a:lumMod val="65000"/>
                <a:lumOff val="35000"/>
              </a:schemeClr>
            </a:solidFill>
          </a:ln>
        </p:spPr>
      </p:pic>
      <p:sp>
        <p:nvSpPr>
          <p:cNvPr id="57" name="二等辺三角形 2">
            <a:extLst>
              <a:ext uri="{FF2B5EF4-FFF2-40B4-BE49-F238E27FC236}">
                <a16:creationId xmlns:a16="http://schemas.microsoft.com/office/drawing/2014/main" id="{7155AC82-9846-B936-4F1C-2CAE480EE5DF}"/>
              </a:ext>
            </a:extLst>
          </p:cNvPr>
          <p:cNvSpPr/>
          <p:nvPr/>
        </p:nvSpPr>
        <p:spPr>
          <a:xfrm rot="5400000">
            <a:off x="5481710" y="22131818"/>
            <a:ext cx="1071372" cy="170688"/>
          </a:xfrm>
          <a:prstGeom prst="triangle">
            <a:avLst>
              <a:gd name="adj" fmla="val 52874"/>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二等辺三角形 4">
            <a:extLst>
              <a:ext uri="{FF2B5EF4-FFF2-40B4-BE49-F238E27FC236}">
                <a16:creationId xmlns:a16="http://schemas.microsoft.com/office/drawing/2014/main" id="{15E4AA20-9ADD-3274-185C-A5915536DD0E}"/>
              </a:ext>
            </a:extLst>
          </p:cNvPr>
          <p:cNvSpPr/>
          <p:nvPr/>
        </p:nvSpPr>
        <p:spPr>
          <a:xfrm rot="16200000">
            <a:off x="709035" y="22047489"/>
            <a:ext cx="1071372" cy="170688"/>
          </a:xfrm>
          <a:prstGeom prst="triangle">
            <a:avLst>
              <a:gd name="adj" fmla="val 52874"/>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スライド番号プレースホルダー 15">
            <a:extLst>
              <a:ext uri="{FF2B5EF4-FFF2-40B4-BE49-F238E27FC236}">
                <a16:creationId xmlns:a16="http://schemas.microsoft.com/office/drawing/2014/main" id="{378EB351-9195-C9E2-2CB4-7774CB8E7FF9}"/>
              </a:ext>
            </a:extLst>
          </p:cNvPr>
          <p:cNvSpPr>
            <a:spLocks noGrp="1"/>
          </p:cNvSpPr>
          <p:nvPr>
            <p:ph type="sldNum" sz="quarter" idx="12"/>
          </p:nvPr>
        </p:nvSpPr>
        <p:spPr>
          <a:xfrm>
            <a:off x="4843463" y="25746327"/>
            <a:ext cx="1543050" cy="649111"/>
          </a:xfrm>
        </p:spPr>
        <p:txBody>
          <a:bodyPr/>
          <a:lstStyle/>
          <a:p>
            <a:fld id="{0659AD77-81C0-4957-82F6-3F9C795B8E95}" type="slidenum">
              <a:rPr kumimoji="1" lang="ja-JP" altLang="en-US" smtClean="0"/>
              <a:t>4</a:t>
            </a:fld>
            <a:endParaRPr kumimoji="1" lang="ja-JP" altLang="en-US"/>
          </a:p>
        </p:txBody>
      </p:sp>
      <p:sp>
        <p:nvSpPr>
          <p:cNvPr id="60" name="テキスト ボックス 59">
            <a:extLst>
              <a:ext uri="{FF2B5EF4-FFF2-40B4-BE49-F238E27FC236}">
                <a16:creationId xmlns:a16="http://schemas.microsoft.com/office/drawing/2014/main" id="{E424189A-C35E-348D-6F5C-9369DB795F8C}"/>
              </a:ext>
            </a:extLst>
          </p:cNvPr>
          <p:cNvSpPr txBox="1"/>
          <p:nvPr/>
        </p:nvSpPr>
        <p:spPr>
          <a:xfrm>
            <a:off x="496090" y="14401668"/>
            <a:ext cx="4814494" cy="276999"/>
          </a:xfrm>
          <a:prstGeom prst="rect">
            <a:avLst/>
          </a:prstGeom>
          <a:noFill/>
        </p:spPr>
        <p:txBody>
          <a:bodyPr wrap="square">
            <a:spAutoFit/>
          </a:bodyPr>
          <a:lstStyle/>
          <a:p>
            <a:pPr defTabSz="843952">
              <a:defRPr/>
            </a:pPr>
            <a:r>
              <a:rPr lang="ja-JP" altLang="en-US" sz="1200" b="1" dirty="0">
                <a:solidFill>
                  <a:srgbClr val="0070C0"/>
                </a:solidFill>
                <a:latin typeface="+mn-ea"/>
              </a:rPr>
              <a:t>●難聴に対処するメリット</a:t>
            </a:r>
            <a:endParaRPr lang="en-US" altLang="ja-JP" sz="1200" b="1" dirty="0">
              <a:solidFill>
                <a:srgbClr val="0070C0"/>
              </a:solidFill>
              <a:latin typeface="+mn-ea"/>
            </a:endParaRPr>
          </a:p>
        </p:txBody>
      </p:sp>
      <p:sp>
        <p:nvSpPr>
          <p:cNvPr id="61" name="テキスト ボックス 60">
            <a:extLst>
              <a:ext uri="{FF2B5EF4-FFF2-40B4-BE49-F238E27FC236}">
                <a16:creationId xmlns:a16="http://schemas.microsoft.com/office/drawing/2014/main" id="{0B1628EF-9E2C-8E70-AA93-64F3972CE6D7}"/>
              </a:ext>
            </a:extLst>
          </p:cNvPr>
          <p:cNvSpPr txBox="1"/>
          <p:nvPr/>
        </p:nvSpPr>
        <p:spPr>
          <a:xfrm>
            <a:off x="428994" y="14579507"/>
            <a:ext cx="5809246" cy="338554"/>
          </a:xfrm>
          <a:prstGeom prst="rect">
            <a:avLst/>
          </a:prstGeom>
          <a:noFill/>
        </p:spPr>
        <p:txBody>
          <a:bodyPr wrap="square" rtlCol="0">
            <a:spAutoFit/>
          </a:bodyPr>
          <a:lstStyle/>
          <a:p>
            <a:r>
              <a:rPr lang="ja-JP" altLang="en-US" sz="800" dirty="0">
                <a:solidFill>
                  <a:srgbClr val="FF0000"/>
                </a:solidFill>
                <a:latin typeface="Proxima Nova"/>
              </a:rPr>
              <a:t>難聴を放置せず適切な対処をすることは、</a:t>
            </a:r>
            <a:r>
              <a:rPr lang="ja-JP" altLang="en-US" sz="800" dirty="0">
                <a:solidFill>
                  <a:srgbClr val="FF0000"/>
                </a:solidFill>
                <a:effectLst/>
                <a:latin typeface="Meiryo UI" panose="020B0604030504040204" pitchFamily="50" charset="-128"/>
                <a:ea typeface="Meiryo UI" panose="020B0604030504040204" pitchFamily="50" charset="-128"/>
              </a:rPr>
              <a:t>多くの利点をもたらすことが明らかになっています。</a:t>
            </a:r>
            <a:endParaRPr lang="ja-JP" altLang="en-US" sz="800" dirty="0">
              <a:solidFill>
                <a:srgbClr val="FF0000"/>
              </a:solidFill>
              <a:effectLst/>
              <a:latin typeface="Arial" panose="020B0604020202020204" pitchFamily="34" charset="0"/>
            </a:endParaRPr>
          </a:p>
          <a:p>
            <a:endParaRPr kumimoji="1" lang="ja-JP" altLang="en-US" sz="800" dirty="0"/>
          </a:p>
        </p:txBody>
      </p:sp>
      <p:sp>
        <p:nvSpPr>
          <p:cNvPr id="62" name="テキスト ボックス 61">
            <a:extLst>
              <a:ext uri="{FF2B5EF4-FFF2-40B4-BE49-F238E27FC236}">
                <a16:creationId xmlns:a16="http://schemas.microsoft.com/office/drawing/2014/main" id="{83CD6099-8EBA-8FD6-195E-DD883511010A}"/>
              </a:ext>
            </a:extLst>
          </p:cNvPr>
          <p:cNvSpPr txBox="1"/>
          <p:nvPr/>
        </p:nvSpPr>
        <p:spPr>
          <a:xfrm>
            <a:off x="524284" y="14768998"/>
            <a:ext cx="3084033" cy="1323439"/>
          </a:xfrm>
          <a:prstGeom prst="rect">
            <a:avLst/>
          </a:prstGeom>
          <a:solidFill>
            <a:schemeClr val="accent1">
              <a:lumMod val="20000"/>
              <a:lumOff val="80000"/>
            </a:schemeClr>
          </a:solidFill>
          <a:ln>
            <a:solidFill>
              <a:schemeClr val="accent1"/>
            </a:solidFill>
          </a:ln>
        </p:spPr>
        <p:txBody>
          <a:bodyPr wrap="square">
            <a:spAutoFit/>
          </a:bodyPr>
          <a:lstStyle/>
          <a:p>
            <a:endParaRPr lang="en-US" altLang="ja-JP" sz="1000" dirty="0"/>
          </a:p>
          <a:p>
            <a:r>
              <a:rPr lang="ja-JP" altLang="en-US" sz="1000" dirty="0"/>
              <a:t>・より良いコミュニケーション</a:t>
            </a:r>
            <a:endParaRPr lang="en-US" altLang="ja-JP" sz="1000" dirty="0"/>
          </a:p>
          <a:p>
            <a:r>
              <a:rPr lang="ja-JP" altLang="en-US" sz="1000" dirty="0"/>
              <a:t>・社会的関与の向上</a:t>
            </a:r>
            <a:endParaRPr lang="en-US" altLang="ja-JP" sz="1000" dirty="0"/>
          </a:p>
          <a:p>
            <a:r>
              <a:rPr lang="ja-JP" altLang="en-US" sz="1000" dirty="0"/>
              <a:t>・生活の質の向上</a:t>
            </a:r>
            <a:endParaRPr lang="en-US" altLang="ja-JP" sz="1000" dirty="0"/>
          </a:p>
          <a:p>
            <a:r>
              <a:rPr lang="ja-JP" altLang="en-US" sz="1000" dirty="0"/>
              <a:t>・仕事でのパフォーマンスの向上</a:t>
            </a:r>
            <a:endParaRPr lang="en-US" altLang="ja-JP" sz="1000" dirty="0"/>
          </a:p>
          <a:p>
            <a:r>
              <a:rPr lang="ja-JP" altLang="en-US" sz="1000" dirty="0"/>
              <a:t>・自信のレベルの向上</a:t>
            </a:r>
            <a:endParaRPr lang="en-US" altLang="ja-JP" sz="1000" dirty="0"/>
          </a:p>
          <a:p>
            <a:endParaRPr lang="en-US" altLang="ja-JP" sz="1000" dirty="0"/>
          </a:p>
          <a:p>
            <a:endParaRPr lang="en-US" altLang="ja-JP" sz="1000" dirty="0"/>
          </a:p>
        </p:txBody>
      </p:sp>
      <p:pic>
        <p:nvPicPr>
          <p:cNvPr id="64" name="Picture 2" descr="Image shows woman during hearing test">
            <a:extLst>
              <a:ext uri="{FF2B5EF4-FFF2-40B4-BE49-F238E27FC236}">
                <a16:creationId xmlns:a16="http://schemas.microsoft.com/office/drawing/2014/main" id="{105EB2A7-9405-D2E0-C335-AA63EC69375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77920" y="14775303"/>
            <a:ext cx="2560320" cy="1318044"/>
          </a:xfrm>
          <a:prstGeom prst="rect">
            <a:avLst/>
          </a:prstGeom>
          <a:noFill/>
          <a:extLst>
            <a:ext uri="{909E8E84-426E-40DD-AFC4-6F175D3DCCD1}">
              <a14:hiddenFill xmlns:a14="http://schemas.microsoft.com/office/drawing/2010/main">
                <a:solidFill>
                  <a:srgbClr val="FFFFFF"/>
                </a:solidFill>
              </a14:hiddenFill>
            </a:ext>
          </a:extLst>
        </p:spPr>
      </p:pic>
      <p:sp>
        <p:nvSpPr>
          <p:cNvPr id="65" name="スライド番号プレースホルダー 2">
            <a:extLst>
              <a:ext uri="{FF2B5EF4-FFF2-40B4-BE49-F238E27FC236}">
                <a16:creationId xmlns:a16="http://schemas.microsoft.com/office/drawing/2014/main" id="{E4B58873-7E50-C102-CDB9-DA17ACD7409A}"/>
              </a:ext>
            </a:extLst>
          </p:cNvPr>
          <p:cNvSpPr txBox="1">
            <a:spLocks/>
          </p:cNvSpPr>
          <p:nvPr/>
        </p:nvSpPr>
        <p:spPr>
          <a:xfrm>
            <a:off x="4843463" y="17974373"/>
            <a:ext cx="1543050" cy="649111"/>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659AD77-81C0-4957-82F6-3F9C795B8E95}" type="slidenum">
              <a:rPr kumimoji="1" lang="ja-JP" altLang="en-US"/>
              <a:pPr/>
              <a:t>4</a:t>
            </a:fld>
            <a:endParaRPr kumimoji="1" lang="ja-JP" altLang="en-US"/>
          </a:p>
        </p:txBody>
      </p:sp>
      <p:sp>
        <p:nvSpPr>
          <p:cNvPr id="66" name="テキスト ボックス 65">
            <a:extLst>
              <a:ext uri="{FF2B5EF4-FFF2-40B4-BE49-F238E27FC236}">
                <a16:creationId xmlns:a16="http://schemas.microsoft.com/office/drawing/2014/main" id="{3B169E96-EC0F-07EB-8667-51105049D03A}"/>
              </a:ext>
            </a:extLst>
          </p:cNvPr>
          <p:cNvSpPr txBox="1"/>
          <p:nvPr/>
        </p:nvSpPr>
        <p:spPr>
          <a:xfrm>
            <a:off x="4610231" y="15218881"/>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68" name="正方形/長方形 67">
            <a:extLst>
              <a:ext uri="{FF2B5EF4-FFF2-40B4-BE49-F238E27FC236}">
                <a16:creationId xmlns:a16="http://schemas.microsoft.com/office/drawing/2014/main" id="{6D6DB9E1-E329-39F6-F80A-AD77B7F2165F}"/>
              </a:ext>
            </a:extLst>
          </p:cNvPr>
          <p:cNvSpPr/>
          <p:nvPr/>
        </p:nvSpPr>
        <p:spPr>
          <a:xfrm>
            <a:off x="524284" y="23669168"/>
            <a:ext cx="5809245" cy="2604418"/>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テキスト ボックス 68">
            <a:extLst>
              <a:ext uri="{FF2B5EF4-FFF2-40B4-BE49-F238E27FC236}">
                <a16:creationId xmlns:a16="http://schemas.microsoft.com/office/drawing/2014/main" id="{FCB088DC-C8A5-AF18-EBB0-74F259727E5C}"/>
              </a:ext>
            </a:extLst>
          </p:cNvPr>
          <p:cNvSpPr txBox="1"/>
          <p:nvPr/>
        </p:nvSpPr>
        <p:spPr>
          <a:xfrm>
            <a:off x="479425" y="23441810"/>
            <a:ext cx="3429000" cy="276999"/>
          </a:xfrm>
          <a:prstGeom prst="rect">
            <a:avLst/>
          </a:prstGeom>
          <a:noFill/>
        </p:spPr>
        <p:txBody>
          <a:bodyPr wrap="square">
            <a:spAutoFit/>
          </a:bodyPr>
          <a:lstStyle/>
          <a:p>
            <a:pPr defTabSz="843952">
              <a:defRPr/>
            </a:pPr>
            <a:r>
              <a:rPr lang="en-US" altLang="ja-JP" sz="1200" b="1" dirty="0">
                <a:latin typeface="+mn-ea"/>
              </a:rPr>
              <a:t>1-2-</a:t>
            </a:r>
            <a:r>
              <a:rPr lang="ja-JP" altLang="en-US" sz="1200" b="1" dirty="0">
                <a:latin typeface="+mn-ea"/>
              </a:rPr>
              <a:t>⑥難聴の対処に関するよくある質問</a:t>
            </a:r>
            <a:endParaRPr lang="en-US" altLang="ja-JP" sz="1200" b="1" dirty="0">
              <a:latin typeface="+mn-ea"/>
            </a:endParaRPr>
          </a:p>
        </p:txBody>
      </p:sp>
      <p:sp>
        <p:nvSpPr>
          <p:cNvPr id="70" name="Rectangle 1">
            <a:extLst>
              <a:ext uri="{FF2B5EF4-FFF2-40B4-BE49-F238E27FC236}">
                <a16:creationId xmlns:a16="http://schemas.microsoft.com/office/drawing/2014/main" id="{1FDEB475-86E1-DE0D-CA75-74C2E5642107}"/>
              </a:ext>
            </a:extLst>
          </p:cNvPr>
          <p:cNvSpPr>
            <a:spLocks noChangeArrowheads="1"/>
          </p:cNvSpPr>
          <p:nvPr/>
        </p:nvSpPr>
        <p:spPr bwMode="auto">
          <a:xfrm>
            <a:off x="514008" y="24206301"/>
            <a:ext cx="5809244" cy="584775"/>
          </a:xfrm>
          <a:prstGeom prst="rect">
            <a:avLst/>
          </a:prstGeom>
          <a:noFill/>
          <a:ln>
            <a:noFill/>
          </a:ln>
          <a:effec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en-US" altLang="ja-JP" sz="800" b="1" dirty="0">
                <a:solidFill>
                  <a:srgbClr val="49443D"/>
                </a:solidFill>
                <a:latin typeface="Arial" panose="020B0604020202020204" pitchFamily="34" charset="0"/>
                <a:ea typeface="Proxima Nova"/>
              </a:rPr>
              <a:t>Q:</a:t>
            </a:r>
            <a:r>
              <a:rPr lang="ja-JP" altLang="en-US" sz="800" b="1" dirty="0">
                <a:solidFill>
                  <a:srgbClr val="49443D"/>
                </a:solidFill>
                <a:latin typeface="Arial" panose="020B0604020202020204" pitchFamily="34" charset="0"/>
                <a:ea typeface="Proxima Nova"/>
              </a:rPr>
              <a:t>難聴を治療しないとどうなりますか</a:t>
            </a:r>
            <a:r>
              <a:rPr lang="en-US" altLang="ja-JP" sz="800" b="1" dirty="0">
                <a:solidFill>
                  <a:srgbClr val="49443D"/>
                </a:solidFill>
                <a:latin typeface="Arial" panose="020B0604020202020204" pitchFamily="34" charset="0"/>
                <a:ea typeface="Proxima Nova"/>
              </a:rPr>
              <a:t>?</a:t>
            </a:r>
          </a:p>
          <a:p>
            <a:pPr defTabSz="914400" eaLnBrk="0" fontAlgn="base" hangingPunct="0">
              <a:spcBef>
                <a:spcPct val="0"/>
              </a:spcBef>
              <a:spcAft>
                <a:spcPct val="0"/>
              </a:spcAft>
            </a:pPr>
            <a:r>
              <a:rPr lang="en-US" altLang="ja-JP" sz="800" dirty="0">
                <a:solidFill>
                  <a:srgbClr val="49443D"/>
                </a:solidFill>
                <a:latin typeface="Proxima Nova"/>
              </a:rPr>
              <a:t>A:</a:t>
            </a:r>
            <a:r>
              <a:rPr lang="ja-JP" altLang="en-US" sz="800" dirty="0">
                <a:solidFill>
                  <a:srgbClr val="49443D"/>
                </a:solidFill>
                <a:latin typeface="Proxima Nova"/>
              </a:rPr>
              <a:t>時間が経つにつれて聴覚からの刺激が減少し、社会的な孤立につながる可能性があります。難聴を放置することによるさまざまな影響だけでなく、認知症を発症する可能性も高まります。できるだけ早く難聴に対処することは、長期的な健康と幸福にとってよい影響を与えます。 </a:t>
            </a:r>
            <a:endParaRPr lang="ja-JP" altLang="ja-JP" sz="800" dirty="0">
              <a:latin typeface="Arial" panose="020B0604020202020204" pitchFamily="34" charset="0"/>
            </a:endParaRPr>
          </a:p>
        </p:txBody>
      </p:sp>
      <p:sp>
        <p:nvSpPr>
          <p:cNvPr id="71" name="Rectangle 1">
            <a:extLst>
              <a:ext uri="{FF2B5EF4-FFF2-40B4-BE49-F238E27FC236}">
                <a16:creationId xmlns:a16="http://schemas.microsoft.com/office/drawing/2014/main" id="{7B76F380-3154-E583-0D14-10BA6B031B51}"/>
              </a:ext>
            </a:extLst>
          </p:cNvPr>
          <p:cNvSpPr>
            <a:spLocks noChangeArrowheads="1"/>
          </p:cNvSpPr>
          <p:nvPr/>
        </p:nvSpPr>
        <p:spPr bwMode="auto">
          <a:xfrm>
            <a:off x="496091" y="24773827"/>
            <a:ext cx="5809243" cy="830997"/>
          </a:xfrm>
          <a:prstGeom prst="rect">
            <a:avLst/>
          </a:prstGeom>
          <a:noFill/>
          <a:ln>
            <a:noFill/>
          </a:ln>
          <a:effec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en-US" altLang="ja-JP" sz="800" b="1" dirty="0">
                <a:solidFill>
                  <a:srgbClr val="49443D"/>
                </a:solidFill>
                <a:latin typeface="Arial" panose="020B0604020202020204" pitchFamily="34" charset="0"/>
                <a:ea typeface="Proxima Nova"/>
              </a:rPr>
              <a:t>Q:</a:t>
            </a:r>
            <a:r>
              <a:rPr lang="ja-JP" altLang="en-US" sz="800" b="1" dirty="0">
                <a:solidFill>
                  <a:srgbClr val="49443D"/>
                </a:solidFill>
                <a:latin typeface="Arial" panose="020B0604020202020204" pitchFamily="34" charset="0"/>
                <a:ea typeface="Proxima Nova"/>
              </a:rPr>
              <a:t>補聴器で聴力を完全に回復できるのでしょうか？</a:t>
            </a:r>
            <a:endParaRPr lang="en-US" altLang="ja-JP" sz="800" b="1" dirty="0">
              <a:solidFill>
                <a:srgbClr val="49443D"/>
              </a:solidFill>
              <a:latin typeface="Arial" panose="020B0604020202020204" pitchFamily="34" charset="0"/>
              <a:ea typeface="Proxima Nova"/>
            </a:endParaRPr>
          </a:p>
          <a:p>
            <a:pPr defTabSz="914400" eaLnBrk="0" fontAlgn="base" hangingPunct="0">
              <a:spcBef>
                <a:spcPct val="0"/>
              </a:spcBef>
              <a:spcAft>
                <a:spcPct val="0"/>
              </a:spcAft>
            </a:pPr>
            <a:r>
              <a:rPr lang="en-US" altLang="ja-JP" sz="800" dirty="0">
                <a:solidFill>
                  <a:srgbClr val="49443D"/>
                </a:solidFill>
                <a:latin typeface="Proxima Nova"/>
              </a:rPr>
              <a:t>A:</a:t>
            </a:r>
            <a:r>
              <a:rPr lang="ja-JP" altLang="en-US" sz="800" dirty="0">
                <a:solidFill>
                  <a:srgbClr val="49443D"/>
                </a:solidFill>
                <a:latin typeface="Proxima Nova"/>
              </a:rPr>
              <a:t>最新の補聴器は聴力を大幅に回復するために高い効果的を期待できますが、聴力が </a:t>
            </a:r>
            <a:r>
              <a:rPr lang="en-US" altLang="ja-JP" sz="800" dirty="0">
                <a:solidFill>
                  <a:srgbClr val="49443D"/>
                </a:solidFill>
                <a:latin typeface="Proxima Nova"/>
              </a:rPr>
              <a:t>100% </a:t>
            </a:r>
            <a:r>
              <a:rPr lang="ja-JP" altLang="en-US" sz="800" dirty="0">
                <a:solidFill>
                  <a:srgbClr val="49443D"/>
                </a:solidFill>
                <a:latin typeface="Proxima Nova"/>
              </a:rPr>
              <a:t>に戻るわけではありません。しかし、周囲の音すべてを明確に処理し、聞き取り、理解するという点では、十分に効果を発揮します。さらに、補聴器によってもたらされる聴力の大幅な改善は、生活の質、自信、社会参加にプラスの影響を与えるため、生活の質も向上します。</a:t>
            </a:r>
            <a:br>
              <a:rPr lang="ja-JP" altLang="en-US" sz="800" dirty="0">
                <a:solidFill>
                  <a:srgbClr val="49443D"/>
                </a:solidFill>
                <a:latin typeface="Proxima Nova"/>
              </a:rPr>
            </a:br>
            <a:r>
              <a:rPr lang="ja-JP" altLang="en-US" sz="800" dirty="0">
                <a:solidFill>
                  <a:srgbClr val="49443D"/>
                </a:solidFill>
                <a:latin typeface="Proxima Nova"/>
              </a:rPr>
              <a:t>オーティコンの最先端の補聴器は、実際に脳と連携して音を処理し、最も自然な音体験を実現します。その一例が</a:t>
            </a:r>
            <a:r>
              <a:rPr lang="ja-JP" altLang="en-US" sz="800" u="sng" dirty="0">
                <a:solidFill>
                  <a:srgbClr val="FF0000"/>
                </a:solidFill>
                <a:latin typeface="Proxima Nova"/>
                <a:hlinkClick r:id="rId9">
                  <a:extLst>
                    <a:ext uri="{A12FA001-AC4F-418D-AE19-62706E023703}">
                      <ahyp:hlinkClr xmlns:ahyp="http://schemas.microsoft.com/office/drawing/2018/hyperlinkcolor" val="tx"/>
                    </a:ext>
                  </a:extLst>
                </a:hlinkClick>
              </a:rPr>
              <a:t>オーティコン　リアル </a:t>
            </a:r>
            <a:r>
              <a:rPr lang="ja-JP" altLang="en-US" sz="800" dirty="0">
                <a:solidFill>
                  <a:srgbClr val="FF0000"/>
                </a:solidFill>
                <a:latin typeface="Proxima Nova"/>
              </a:rPr>
              <a:t> </a:t>
            </a:r>
            <a:r>
              <a:rPr lang="ja-JP" altLang="en-US" sz="800" dirty="0">
                <a:solidFill>
                  <a:srgbClr val="49443D"/>
                </a:solidFill>
                <a:latin typeface="Proxima Nova"/>
              </a:rPr>
              <a:t>補聴器です。脳で音を処理する自然な流れをサポートすることが証明された世界初の補聴器です。</a:t>
            </a:r>
          </a:p>
        </p:txBody>
      </p:sp>
      <p:sp>
        <p:nvSpPr>
          <p:cNvPr id="72" name="Rectangle 1">
            <a:extLst>
              <a:ext uri="{FF2B5EF4-FFF2-40B4-BE49-F238E27FC236}">
                <a16:creationId xmlns:a16="http://schemas.microsoft.com/office/drawing/2014/main" id="{DC1E7272-ABB1-22C4-A20E-BF16645ABE93}"/>
              </a:ext>
            </a:extLst>
          </p:cNvPr>
          <p:cNvSpPr>
            <a:spLocks noChangeArrowheads="1"/>
          </p:cNvSpPr>
          <p:nvPr/>
        </p:nvSpPr>
        <p:spPr bwMode="auto">
          <a:xfrm>
            <a:off x="514008" y="23764454"/>
            <a:ext cx="5809244" cy="461665"/>
          </a:xfrm>
          <a:prstGeom prst="rect">
            <a:avLst/>
          </a:prstGeom>
          <a:noFill/>
          <a:ln>
            <a:noFill/>
          </a:ln>
          <a:effec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en-US" altLang="ja-JP" sz="800" b="1" dirty="0">
                <a:solidFill>
                  <a:srgbClr val="49443D"/>
                </a:solidFill>
                <a:latin typeface="Arial" panose="020B0604020202020204" pitchFamily="34" charset="0"/>
                <a:ea typeface="Proxima Nova"/>
              </a:rPr>
              <a:t>Q:</a:t>
            </a:r>
            <a:r>
              <a:rPr lang="ja-JP" altLang="en-US" sz="800" b="1" dirty="0">
                <a:solidFill>
                  <a:srgbClr val="49443D"/>
                </a:solidFill>
                <a:latin typeface="Arial" panose="020B0604020202020204" pitchFamily="34" charset="0"/>
                <a:ea typeface="Proxima Nova"/>
              </a:rPr>
              <a:t>難聴の治療はいつ受けるべきですか</a:t>
            </a:r>
            <a:r>
              <a:rPr lang="en-US" altLang="ja-JP" sz="800" b="1" dirty="0">
                <a:solidFill>
                  <a:srgbClr val="49443D"/>
                </a:solidFill>
                <a:latin typeface="Arial" panose="020B0604020202020204" pitchFamily="34" charset="0"/>
                <a:ea typeface="Proxima Nova"/>
              </a:rPr>
              <a:t>?</a:t>
            </a:r>
          </a:p>
          <a:p>
            <a:pPr defTabSz="914400" eaLnBrk="0" fontAlgn="base" hangingPunct="0">
              <a:spcBef>
                <a:spcPct val="0"/>
              </a:spcBef>
              <a:spcAft>
                <a:spcPct val="0"/>
              </a:spcAft>
            </a:pPr>
            <a:r>
              <a:rPr lang="en-US" altLang="ja-JP" sz="800" dirty="0">
                <a:solidFill>
                  <a:srgbClr val="49443D"/>
                </a:solidFill>
                <a:latin typeface="Arial" panose="020B0604020202020204" pitchFamily="34" charset="0"/>
                <a:ea typeface="Proxima Nova"/>
              </a:rPr>
              <a:t>A:</a:t>
            </a:r>
            <a:r>
              <a:rPr lang="ja-JP" altLang="en-US" sz="800" dirty="0">
                <a:solidFill>
                  <a:srgbClr val="49443D"/>
                </a:solidFill>
                <a:latin typeface="Arial" panose="020B0604020202020204" pitchFamily="34" charset="0"/>
                <a:ea typeface="Proxima Nova"/>
              </a:rPr>
              <a:t>難聴の症状に気づいたら、すぐに治療を受ける必要があります。早期の治療が長期的には健康全体によい影響を与えるだけでなく、再び</a:t>
            </a:r>
            <a:r>
              <a:rPr lang="ja-JP" altLang="en-US" sz="800" dirty="0">
                <a:solidFill>
                  <a:srgbClr val="FF0000"/>
                </a:solidFill>
                <a:latin typeface="Arial" panose="020B0604020202020204" pitchFamily="34" charset="0"/>
                <a:ea typeface="Proxima Nova"/>
              </a:rPr>
              <a:t>良い聴こえを伴った生活を取り戻すことにつながります。</a:t>
            </a:r>
            <a:endParaRPr lang="ja-JP" altLang="ja-JP" sz="800" strike="sngStrike" dirty="0">
              <a:solidFill>
                <a:srgbClr val="FF0000"/>
              </a:solidFill>
              <a:latin typeface="Arial" panose="020B0604020202020204" pitchFamily="34" charset="0"/>
            </a:endParaRPr>
          </a:p>
        </p:txBody>
      </p:sp>
      <p:sp>
        <p:nvSpPr>
          <p:cNvPr id="73" name="Rectangle 1">
            <a:extLst>
              <a:ext uri="{FF2B5EF4-FFF2-40B4-BE49-F238E27FC236}">
                <a16:creationId xmlns:a16="http://schemas.microsoft.com/office/drawing/2014/main" id="{81C08FF3-9803-55AD-6DDE-F23053FFA73B}"/>
              </a:ext>
            </a:extLst>
          </p:cNvPr>
          <p:cNvSpPr>
            <a:spLocks noChangeArrowheads="1"/>
          </p:cNvSpPr>
          <p:nvPr/>
        </p:nvSpPr>
        <p:spPr bwMode="auto">
          <a:xfrm>
            <a:off x="496090" y="25634480"/>
            <a:ext cx="5679758" cy="461665"/>
          </a:xfrm>
          <a:prstGeom prst="rect">
            <a:avLst/>
          </a:prstGeom>
          <a:noFill/>
          <a:ln>
            <a:noFill/>
          </a:ln>
          <a:effec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en-US" altLang="ja-JP" sz="800" b="1" dirty="0">
                <a:solidFill>
                  <a:srgbClr val="49443D"/>
                </a:solidFill>
                <a:latin typeface="Arial" panose="020B0604020202020204" pitchFamily="34" charset="0"/>
                <a:ea typeface="Proxima Nova"/>
              </a:rPr>
              <a:t>Q:</a:t>
            </a:r>
            <a:r>
              <a:rPr lang="ja-JP" altLang="en-US" sz="800" b="1" dirty="0">
                <a:solidFill>
                  <a:srgbClr val="49443D"/>
                </a:solidFill>
                <a:latin typeface="Arial" panose="020B0604020202020204" pitchFamily="34" charset="0"/>
                <a:ea typeface="Proxima Nova"/>
              </a:rPr>
              <a:t>難聴を自然に治すことは可能ですか</a:t>
            </a:r>
            <a:r>
              <a:rPr lang="en-US" altLang="ja-JP" sz="800" b="1" dirty="0">
                <a:solidFill>
                  <a:srgbClr val="49443D"/>
                </a:solidFill>
                <a:latin typeface="Arial" panose="020B0604020202020204" pitchFamily="34" charset="0"/>
                <a:ea typeface="Proxima Nova"/>
              </a:rPr>
              <a:t>?</a:t>
            </a:r>
          </a:p>
          <a:p>
            <a:pPr defTabSz="914400" eaLnBrk="0" fontAlgn="base" hangingPunct="0">
              <a:spcBef>
                <a:spcPct val="0"/>
              </a:spcBef>
              <a:spcAft>
                <a:spcPct val="0"/>
              </a:spcAft>
            </a:pPr>
            <a:r>
              <a:rPr lang="en-US" altLang="ja-JP" sz="800" dirty="0">
                <a:solidFill>
                  <a:srgbClr val="FF0000"/>
                </a:solidFill>
                <a:latin typeface="Proxima Nova"/>
              </a:rPr>
              <a:t>A:</a:t>
            </a:r>
            <a:r>
              <a:rPr lang="ja-JP" altLang="en-US" sz="800" dirty="0">
                <a:solidFill>
                  <a:srgbClr val="FF0000"/>
                </a:solidFill>
                <a:latin typeface="Proxima Nova"/>
              </a:rPr>
              <a:t>難聴が自然に治ることはありません。加齢や騒音による難聴は永久的であり、通常、伝音難聴は医療による処置を必要とします。</a:t>
            </a:r>
            <a:r>
              <a:rPr lang="ja-JP" altLang="en-US" sz="800" dirty="0">
                <a:solidFill>
                  <a:srgbClr val="FF0000"/>
                </a:solidFill>
                <a:effectLst/>
                <a:latin typeface="Meiryo UI" panose="020B0604030504040204" pitchFamily="50" charset="-128"/>
                <a:ea typeface="Meiryo UI" panose="020B0604030504040204" pitchFamily="50" charset="-128"/>
              </a:rPr>
              <a:t>したがって自然治癒は期待できないと考えてください。</a:t>
            </a:r>
            <a:endParaRPr lang="ja-JP" altLang="en-US" sz="800" dirty="0">
              <a:solidFill>
                <a:srgbClr val="FF0000"/>
              </a:solidFill>
              <a:latin typeface="Proxima Nova"/>
            </a:endParaRPr>
          </a:p>
        </p:txBody>
      </p:sp>
      <p:sp>
        <p:nvSpPr>
          <p:cNvPr id="74" name="吹き出し: 四角形 5">
            <a:extLst>
              <a:ext uri="{FF2B5EF4-FFF2-40B4-BE49-F238E27FC236}">
                <a16:creationId xmlns:a16="http://schemas.microsoft.com/office/drawing/2014/main" id="{8309FFFC-35A4-C1AC-0B81-37249F0E3917}"/>
              </a:ext>
            </a:extLst>
          </p:cNvPr>
          <p:cNvSpPr/>
          <p:nvPr/>
        </p:nvSpPr>
        <p:spPr>
          <a:xfrm>
            <a:off x="4603367" y="20449445"/>
            <a:ext cx="2065020" cy="779605"/>
          </a:xfrm>
          <a:prstGeom prst="wedgeRectCallout">
            <a:avLst>
              <a:gd name="adj1" fmla="val -71764"/>
              <a:gd name="adj2" fmla="val 199027"/>
            </a:avLst>
          </a:prstGeom>
          <a:solidFill>
            <a:schemeClr val="accent2">
              <a:lumMod val="60000"/>
              <a:lumOff val="40000"/>
            </a:schemeClr>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latin typeface="+mn-ea"/>
              </a:rPr>
              <a:t>補聴器ラインアップ紹介ページ確定後、その内容と整合性を取りながらライティングを進める予定です。</a:t>
            </a:r>
            <a:endParaRPr kumimoji="1" lang="ja-JP" altLang="en-US" sz="1050" dirty="0">
              <a:solidFill>
                <a:schemeClr val="tx1"/>
              </a:solidFill>
            </a:endParaRPr>
          </a:p>
        </p:txBody>
      </p:sp>
      <p:sp>
        <p:nvSpPr>
          <p:cNvPr id="77" name="テキスト ボックス 76">
            <a:extLst>
              <a:ext uri="{FF2B5EF4-FFF2-40B4-BE49-F238E27FC236}">
                <a16:creationId xmlns:a16="http://schemas.microsoft.com/office/drawing/2014/main" id="{5AC0057A-4AA4-0D8C-E7ED-A67A0FC5E32C}"/>
              </a:ext>
            </a:extLst>
          </p:cNvPr>
          <p:cNvSpPr txBox="1"/>
          <p:nvPr/>
        </p:nvSpPr>
        <p:spPr>
          <a:xfrm>
            <a:off x="3278341" y="13633043"/>
            <a:ext cx="2932486" cy="246221"/>
          </a:xfrm>
          <a:prstGeom prst="rect">
            <a:avLst/>
          </a:prstGeom>
          <a:noFill/>
        </p:spPr>
        <p:txBody>
          <a:bodyPr wrap="square" rtlCol="0">
            <a:spAutoFit/>
          </a:bodyPr>
          <a:lstStyle/>
          <a:p>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→文章中のキーワードで</a:t>
            </a:r>
            <a:r>
              <a:rPr kumimoji="1" lang="en-US" altLang="ja-JP" sz="1000" b="1" dirty="0">
                <a:solidFill>
                  <a:schemeClr val="bg1"/>
                </a:solidFill>
                <a:highlight>
                  <a:srgbClr val="FF0000"/>
                </a:highlight>
                <a:latin typeface="Kozuka Gothic Pro R" panose="020B0400000000000000" pitchFamily="34" charset="-128"/>
                <a:ea typeface="Kozuka Gothic Pro R" panose="020B0400000000000000" pitchFamily="34" charset="-128"/>
              </a:rPr>
              <a:t>2-0-3/2-0-4</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へリンク</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78" name="テキスト ボックス 77">
            <a:extLst>
              <a:ext uri="{FF2B5EF4-FFF2-40B4-BE49-F238E27FC236}">
                <a16:creationId xmlns:a16="http://schemas.microsoft.com/office/drawing/2014/main" id="{D37D32CA-CE03-798D-589C-C084F791F661}"/>
              </a:ext>
            </a:extLst>
          </p:cNvPr>
          <p:cNvSpPr txBox="1"/>
          <p:nvPr/>
        </p:nvSpPr>
        <p:spPr>
          <a:xfrm>
            <a:off x="2358356" y="15796351"/>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33" name="テキスト ボックス 32">
            <a:extLst>
              <a:ext uri="{FF2B5EF4-FFF2-40B4-BE49-F238E27FC236}">
                <a16:creationId xmlns:a16="http://schemas.microsoft.com/office/drawing/2014/main" id="{1188FEAC-1925-046F-D03C-EFDBF1953762}"/>
              </a:ext>
            </a:extLst>
          </p:cNvPr>
          <p:cNvSpPr txBox="1"/>
          <p:nvPr/>
        </p:nvSpPr>
        <p:spPr>
          <a:xfrm>
            <a:off x="1704086" y="17513646"/>
            <a:ext cx="501393" cy="246221"/>
          </a:xfrm>
          <a:prstGeom prst="rect">
            <a:avLst/>
          </a:prstGeom>
          <a:solidFill>
            <a:schemeClr val="bg1"/>
          </a:solidFill>
        </p:spPr>
        <p:txBody>
          <a:bodyPr wrap="square" rtlCol="0">
            <a:spAutoFit/>
          </a:bodyPr>
          <a:lstStyle/>
          <a:p>
            <a:r>
              <a:rPr kumimoji="1" lang="en-US" altLang="ja-JP" sz="1000" dirty="0">
                <a:solidFill>
                  <a:srgbClr val="FF0000"/>
                </a:solidFill>
              </a:rPr>
              <a:t>CIC</a:t>
            </a:r>
            <a:endParaRPr kumimoji="1" lang="ja-JP" altLang="en-US" sz="1000" dirty="0">
              <a:solidFill>
                <a:srgbClr val="FF0000"/>
              </a:solidFill>
            </a:endParaRPr>
          </a:p>
        </p:txBody>
      </p:sp>
      <p:sp>
        <p:nvSpPr>
          <p:cNvPr id="34" name="テキスト ボックス 33">
            <a:extLst>
              <a:ext uri="{FF2B5EF4-FFF2-40B4-BE49-F238E27FC236}">
                <a16:creationId xmlns:a16="http://schemas.microsoft.com/office/drawing/2014/main" id="{156FD40A-4194-E2D7-E51A-2BD4945A8655}"/>
              </a:ext>
            </a:extLst>
          </p:cNvPr>
          <p:cNvSpPr txBox="1"/>
          <p:nvPr/>
        </p:nvSpPr>
        <p:spPr>
          <a:xfrm>
            <a:off x="2233529" y="17453474"/>
            <a:ext cx="576844" cy="338554"/>
          </a:xfrm>
          <a:prstGeom prst="rect">
            <a:avLst/>
          </a:prstGeom>
          <a:solidFill>
            <a:schemeClr val="bg1"/>
          </a:solidFill>
        </p:spPr>
        <p:txBody>
          <a:bodyPr wrap="square" rtlCol="0">
            <a:spAutoFit/>
          </a:bodyPr>
          <a:lstStyle/>
          <a:p>
            <a:r>
              <a:rPr kumimoji="1" lang="en-US" altLang="ja-JP" sz="800" dirty="0">
                <a:solidFill>
                  <a:srgbClr val="FF0000"/>
                </a:solidFill>
              </a:rPr>
              <a:t>ITC</a:t>
            </a:r>
            <a:r>
              <a:rPr kumimoji="1" lang="ja-JP" altLang="en-US" sz="800" dirty="0">
                <a:solidFill>
                  <a:srgbClr val="FF0000"/>
                </a:solidFill>
              </a:rPr>
              <a:t>（カナル）</a:t>
            </a:r>
          </a:p>
        </p:txBody>
      </p:sp>
      <p:sp>
        <p:nvSpPr>
          <p:cNvPr id="38" name="テキスト ボックス 37">
            <a:extLst>
              <a:ext uri="{FF2B5EF4-FFF2-40B4-BE49-F238E27FC236}">
                <a16:creationId xmlns:a16="http://schemas.microsoft.com/office/drawing/2014/main" id="{B89A9004-D231-2AD1-84A7-C8ED8C0A6E41}"/>
              </a:ext>
            </a:extLst>
          </p:cNvPr>
          <p:cNvSpPr txBox="1"/>
          <p:nvPr/>
        </p:nvSpPr>
        <p:spPr>
          <a:xfrm>
            <a:off x="1079368" y="17505187"/>
            <a:ext cx="501394" cy="246221"/>
          </a:xfrm>
          <a:prstGeom prst="rect">
            <a:avLst/>
          </a:prstGeom>
          <a:solidFill>
            <a:schemeClr val="bg1"/>
          </a:solidFill>
        </p:spPr>
        <p:txBody>
          <a:bodyPr wrap="square" rtlCol="0">
            <a:spAutoFit/>
          </a:bodyPr>
          <a:lstStyle/>
          <a:p>
            <a:r>
              <a:rPr kumimoji="1" lang="en-US" altLang="ja-JP" sz="1000" dirty="0">
                <a:solidFill>
                  <a:srgbClr val="FF0000"/>
                </a:solidFill>
              </a:rPr>
              <a:t>IIC</a:t>
            </a:r>
            <a:endParaRPr kumimoji="1" lang="ja-JP" altLang="en-US" sz="1000" dirty="0">
              <a:solidFill>
                <a:srgbClr val="FF0000"/>
              </a:solidFill>
            </a:endParaRPr>
          </a:p>
        </p:txBody>
      </p:sp>
      <p:sp>
        <p:nvSpPr>
          <p:cNvPr id="67" name="テキスト ボックス 66">
            <a:extLst>
              <a:ext uri="{FF2B5EF4-FFF2-40B4-BE49-F238E27FC236}">
                <a16:creationId xmlns:a16="http://schemas.microsoft.com/office/drawing/2014/main" id="{4B7EAE4B-C3C2-06F7-617C-23385CD83C7B}"/>
              </a:ext>
            </a:extLst>
          </p:cNvPr>
          <p:cNvSpPr txBox="1"/>
          <p:nvPr/>
        </p:nvSpPr>
        <p:spPr>
          <a:xfrm>
            <a:off x="2858244" y="17474976"/>
            <a:ext cx="689627" cy="323165"/>
          </a:xfrm>
          <a:prstGeom prst="rect">
            <a:avLst/>
          </a:prstGeom>
          <a:solidFill>
            <a:schemeClr val="bg1"/>
          </a:solidFill>
        </p:spPr>
        <p:txBody>
          <a:bodyPr wrap="square" rtlCol="0">
            <a:spAutoFit/>
          </a:bodyPr>
          <a:lstStyle/>
          <a:p>
            <a:r>
              <a:rPr kumimoji="1" lang="en-US" altLang="ja-JP" sz="500" dirty="0">
                <a:solidFill>
                  <a:srgbClr val="FF0000"/>
                </a:solidFill>
              </a:rPr>
              <a:t>HS</a:t>
            </a:r>
            <a:r>
              <a:rPr kumimoji="1" lang="ja-JP" altLang="en-US" sz="500" dirty="0">
                <a:solidFill>
                  <a:srgbClr val="FF0000"/>
                </a:solidFill>
              </a:rPr>
              <a:t>（ハーフシェル）</a:t>
            </a:r>
            <a:r>
              <a:rPr kumimoji="1" lang="en-US" altLang="ja-JP" sz="500" dirty="0">
                <a:solidFill>
                  <a:srgbClr val="FF0000"/>
                </a:solidFill>
              </a:rPr>
              <a:t>/FS</a:t>
            </a:r>
            <a:r>
              <a:rPr kumimoji="1" lang="ja-JP" altLang="en-US" sz="500" dirty="0">
                <a:solidFill>
                  <a:srgbClr val="FF0000"/>
                </a:solidFill>
              </a:rPr>
              <a:t>（フルシェル）</a:t>
            </a:r>
          </a:p>
        </p:txBody>
      </p:sp>
      <p:sp>
        <p:nvSpPr>
          <p:cNvPr id="76" name="テキスト ボックス 75">
            <a:extLst>
              <a:ext uri="{FF2B5EF4-FFF2-40B4-BE49-F238E27FC236}">
                <a16:creationId xmlns:a16="http://schemas.microsoft.com/office/drawing/2014/main" id="{AF2581A7-25A4-8B06-0C9E-E344B22056E9}"/>
              </a:ext>
            </a:extLst>
          </p:cNvPr>
          <p:cNvSpPr txBox="1"/>
          <p:nvPr/>
        </p:nvSpPr>
        <p:spPr>
          <a:xfrm>
            <a:off x="3620965" y="17501501"/>
            <a:ext cx="689627" cy="246221"/>
          </a:xfrm>
          <a:prstGeom prst="rect">
            <a:avLst/>
          </a:prstGeom>
          <a:solidFill>
            <a:schemeClr val="bg1"/>
          </a:solidFill>
        </p:spPr>
        <p:txBody>
          <a:bodyPr wrap="square" rtlCol="0">
            <a:spAutoFit/>
          </a:bodyPr>
          <a:lstStyle/>
          <a:p>
            <a:r>
              <a:rPr kumimoji="1" lang="en-US" altLang="ja-JP" sz="500" dirty="0" err="1">
                <a:solidFill>
                  <a:srgbClr val="FF0000"/>
                </a:solidFill>
              </a:rPr>
              <a:t>miniRITE</a:t>
            </a:r>
            <a:r>
              <a:rPr kumimoji="1" lang="ja-JP" altLang="en-US" sz="500" dirty="0">
                <a:solidFill>
                  <a:srgbClr val="FF0000"/>
                </a:solidFill>
              </a:rPr>
              <a:t>（外耳道内レシーバー）</a:t>
            </a:r>
          </a:p>
        </p:txBody>
      </p:sp>
      <p:sp>
        <p:nvSpPr>
          <p:cNvPr id="79" name="テキスト ボックス 78">
            <a:extLst>
              <a:ext uri="{FF2B5EF4-FFF2-40B4-BE49-F238E27FC236}">
                <a16:creationId xmlns:a16="http://schemas.microsoft.com/office/drawing/2014/main" id="{AE250C56-39A0-EC86-3DD9-B346F47FA28F}"/>
              </a:ext>
            </a:extLst>
          </p:cNvPr>
          <p:cNvSpPr txBox="1"/>
          <p:nvPr/>
        </p:nvSpPr>
        <p:spPr>
          <a:xfrm>
            <a:off x="4358464" y="17479033"/>
            <a:ext cx="743888" cy="323165"/>
          </a:xfrm>
          <a:prstGeom prst="rect">
            <a:avLst/>
          </a:prstGeom>
          <a:solidFill>
            <a:schemeClr val="bg1"/>
          </a:solidFill>
        </p:spPr>
        <p:txBody>
          <a:bodyPr wrap="square" rtlCol="0">
            <a:spAutoFit/>
          </a:bodyPr>
          <a:lstStyle/>
          <a:p>
            <a:r>
              <a:rPr kumimoji="1" lang="en-US" altLang="ja-JP" sz="500" dirty="0" err="1">
                <a:solidFill>
                  <a:srgbClr val="FF0000"/>
                </a:solidFill>
              </a:rPr>
              <a:t>miniRITE</a:t>
            </a:r>
            <a:r>
              <a:rPr kumimoji="1" lang="en-US" altLang="ja-JP" sz="500" dirty="0">
                <a:solidFill>
                  <a:srgbClr val="FF0000"/>
                </a:solidFill>
              </a:rPr>
              <a:t> R</a:t>
            </a:r>
            <a:r>
              <a:rPr kumimoji="1" lang="ja-JP" altLang="en-US" sz="500" dirty="0">
                <a:solidFill>
                  <a:srgbClr val="FF0000"/>
                </a:solidFill>
              </a:rPr>
              <a:t>（外耳道内レシーバー、充電式）</a:t>
            </a:r>
          </a:p>
        </p:txBody>
      </p:sp>
      <p:sp>
        <p:nvSpPr>
          <p:cNvPr id="80" name="テキスト ボックス 79">
            <a:extLst>
              <a:ext uri="{FF2B5EF4-FFF2-40B4-BE49-F238E27FC236}">
                <a16:creationId xmlns:a16="http://schemas.microsoft.com/office/drawing/2014/main" id="{5D3A2775-18EA-285A-BF69-35929495C9D4}"/>
              </a:ext>
            </a:extLst>
          </p:cNvPr>
          <p:cNvSpPr txBox="1"/>
          <p:nvPr/>
        </p:nvSpPr>
        <p:spPr>
          <a:xfrm>
            <a:off x="5213606" y="17502575"/>
            <a:ext cx="803146" cy="276999"/>
          </a:xfrm>
          <a:prstGeom prst="rect">
            <a:avLst/>
          </a:prstGeom>
          <a:solidFill>
            <a:schemeClr val="bg1"/>
          </a:solidFill>
        </p:spPr>
        <p:txBody>
          <a:bodyPr wrap="square" rtlCol="0">
            <a:spAutoFit/>
          </a:bodyPr>
          <a:lstStyle/>
          <a:p>
            <a:r>
              <a:rPr kumimoji="1" lang="en-US" altLang="ja-JP" sz="600" dirty="0">
                <a:solidFill>
                  <a:srgbClr val="FF0000"/>
                </a:solidFill>
              </a:rPr>
              <a:t>BTE</a:t>
            </a:r>
            <a:r>
              <a:rPr kumimoji="1" lang="ja-JP" altLang="en-US" sz="600" dirty="0">
                <a:solidFill>
                  <a:srgbClr val="FF0000"/>
                </a:solidFill>
              </a:rPr>
              <a:t>（耳掛け型）</a:t>
            </a:r>
            <a:endParaRPr kumimoji="1" lang="en-US" altLang="ja-JP" sz="600" dirty="0">
              <a:solidFill>
                <a:srgbClr val="FF0000"/>
              </a:solidFill>
            </a:endParaRPr>
          </a:p>
          <a:p>
            <a:endParaRPr kumimoji="1" lang="ja-JP" altLang="en-US" sz="600" dirty="0"/>
          </a:p>
        </p:txBody>
      </p:sp>
      <p:sp>
        <p:nvSpPr>
          <p:cNvPr id="81" name="テキスト ボックス 80">
            <a:extLst>
              <a:ext uri="{FF2B5EF4-FFF2-40B4-BE49-F238E27FC236}">
                <a16:creationId xmlns:a16="http://schemas.microsoft.com/office/drawing/2014/main" id="{D4A1A7CF-92AE-7699-3933-B86CC3B4CBBA}"/>
              </a:ext>
            </a:extLst>
          </p:cNvPr>
          <p:cNvSpPr txBox="1"/>
          <p:nvPr/>
        </p:nvSpPr>
        <p:spPr>
          <a:xfrm>
            <a:off x="627035" y="18435431"/>
            <a:ext cx="369332" cy="369160"/>
          </a:xfrm>
          <a:prstGeom prst="rect">
            <a:avLst/>
          </a:prstGeom>
          <a:solidFill>
            <a:schemeClr val="bg1"/>
          </a:solidFill>
        </p:spPr>
        <p:txBody>
          <a:bodyPr vert="eaVert" wrap="square" rtlCol="0">
            <a:spAutoFit/>
          </a:bodyPr>
          <a:lstStyle/>
          <a:p>
            <a:r>
              <a:rPr kumimoji="1" lang="ja-JP" altLang="en-US" sz="600" b="1" dirty="0">
                <a:solidFill>
                  <a:srgbClr val="FF0000"/>
                </a:solidFill>
              </a:rPr>
              <a:t>高度の難聴</a:t>
            </a:r>
          </a:p>
        </p:txBody>
      </p:sp>
    </p:spTree>
    <p:extLst>
      <p:ext uri="{BB962C8B-B14F-4D97-AF65-F5344CB8AC3E}">
        <p14:creationId xmlns:p14="http://schemas.microsoft.com/office/powerpoint/2010/main" val="968092790"/>
      </p:ext>
    </p:extLst>
  </p:cSld>
  <p:clrMapOvr>
    <a:masterClrMapping/>
  </p:clrMapOvr>
  <p:extLst>
    <p:ext uri="{6950BFC3-D8DA-4A85-94F7-54DA5524770B}">
      <p188:commentRel xmlns:p188="http://schemas.microsoft.com/office/powerpoint/2018/8/main" r:id="rId2"/>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C4794E64-532A-52FA-7110-AD65993F14E6}"/>
              </a:ext>
            </a:extLst>
          </p:cNvPr>
          <p:cNvSpPr txBox="1"/>
          <p:nvPr/>
        </p:nvSpPr>
        <p:spPr>
          <a:xfrm>
            <a:off x="500062" y="6772932"/>
            <a:ext cx="5146358" cy="276999"/>
          </a:xfrm>
          <a:prstGeom prst="rect">
            <a:avLst/>
          </a:prstGeom>
          <a:noFill/>
        </p:spPr>
        <p:txBody>
          <a:bodyPr wrap="square">
            <a:spAutoFit/>
          </a:bodyPr>
          <a:lstStyle/>
          <a:p>
            <a:pPr algn="l"/>
            <a:r>
              <a:rPr lang="en-US" altLang="ja-JP" sz="1200" b="1" dirty="0">
                <a:latin typeface="+mn-ea"/>
              </a:rPr>
              <a:t>1-3-</a:t>
            </a:r>
            <a:r>
              <a:rPr lang="ja-JP" altLang="en-US" sz="1200" b="1" kern="100" dirty="0">
                <a:latin typeface="+mn-ea"/>
              </a:rPr>
              <a:t>② 難聴の７つの影響</a:t>
            </a:r>
            <a:endParaRPr lang="en-US" altLang="ja-JP" sz="1200" b="1" kern="100" dirty="0">
              <a:latin typeface="+mn-ea"/>
            </a:endParaRPr>
          </a:p>
        </p:txBody>
      </p:sp>
      <p:pic>
        <p:nvPicPr>
          <p:cNvPr id="6146" name="Picture 2" descr="画像はチェスをしている男性を示しています">
            <a:extLst>
              <a:ext uri="{FF2B5EF4-FFF2-40B4-BE49-F238E27FC236}">
                <a16:creationId xmlns:a16="http://schemas.microsoft.com/office/drawing/2014/main" id="{452AE33B-B6ED-B7D0-FEF6-7BB5037C9F6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9413" y="7049930"/>
            <a:ext cx="2054418" cy="1662964"/>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FD2AF5AC-4208-5A69-8944-BF0B726392ED}"/>
              </a:ext>
            </a:extLst>
          </p:cNvPr>
          <p:cNvSpPr txBox="1"/>
          <p:nvPr/>
        </p:nvSpPr>
        <p:spPr>
          <a:xfrm>
            <a:off x="2681737" y="7005966"/>
            <a:ext cx="3796794" cy="738664"/>
          </a:xfrm>
          <a:prstGeom prst="rect">
            <a:avLst/>
          </a:prstGeom>
          <a:noFill/>
        </p:spPr>
        <p:txBody>
          <a:bodyPr wrap="square">
            <a:spAutoFit/>
          </a:bodyPr>
          <a:lstStyle/>
          <a:p>
            <a:r>
              <a:rPr lang="en-US" altLang="ja-JP" sz="1000" b="1" kern="100" dirty="0">
                <a:latin typeface="+mn-ea"/>
              </a:rPr>
              <a:t> 1.</a:t>
            </a:r>
            <a:r>
              <a:rPr lang="ja-JP" altLang="en-US" sz="1000" b="1" kern="100" dirty="0">
                <a:latin typeface="+mn-ea"/>
              </a:rPr>
              <a:t>明確に考える能力が低下する可能性</a:t>
            </a:r>
            <a:endParaRPr lang="en-US" altLang="ja-JP" sz="1000" b="1" kern="100" dirty="0">
              <a:latin typeface="+mn-ea"/>
            </a:endParaRPr>
          </a:p>
          <a:p>
            <a:r>
              <a:rPr lang="ja-JP" altLang="en-US" sz="800" dirty="0">
                <a:solidFill>
                  <a:srgbClr val="49443D"/>
                </a:solidFill>
                <a:latin typeface="Proxima Nova"/>
              </a:rPr>
              <a:t>十分な音の情報がなく周囲で何が起こっているのか把握しにくい場合、感覚の鋭敏さや対応速度が低下する可能性があります。一部の研究者は、脳への音の刺激の減少が、音を処理して認識する脳の能力を低下させてしまう可能性があると考えています。</a:t>
            </a:r>
            <a:endParaRPr lang="ja-JP" altLang="en-US" sz="800" dirty="0"/>
          </a:p>
        </p:txBody>
      </p:sp>
      <p:sp>
        <p:nvSpPr>
          <p:cNvPr id="9" name="テキスト ボックス 8">
            <a:extLst>
              <a:ext uri="{FF2B5EF4-FFF2-40B4-BE49-F238E27FC236}">
                <a16:creationId xmlns:a16="http://schemas.microsoft.com/office/drawing/2014/main" id="{0E1A4F2A-B6A4-E339-2EE8-0BE0D4794E20}"/>
              </a:ext>
            </a:extLst>
          </p:cNvPr>
          <p:cNvSpPr txBox="1"/>
          <p:nvPr/>
        </p:nvSpPr>
        <p:spPr>
          <a:xfrm>
            <a:off x="2728581" y="12639650"/>
            <a:ext cx="3622849" cy="861774"/>
          </a:xfrm>
          <a:prstGeom prst="rect">
            <a:avLst/>
          </a:prstGeom>
          <a:noFill/>
        </p:spPr>
        <p:txBody>
          <a:bodyPr wrap="square">
            <a:spAutoFit/>
          </a:bodyPr>
          <a:lstStyle/>
          <a:p>
            <a:pPr algn="l"/>
            <a:r>
              <a:rPr lang="en-US" altLang="ja-JP" sz="1000" b="1" kern="100" dirty="0">
                <a:latin typeface="+mn-ea"/>
              </a:rPr>
              <a:t>7.</a:t>
            </a:r>
            <a:r>
              <a:rPr lang="ja-JP" altLang="en-US" sz="1000" b="1" kern="100" dirty="0">
                <a:latin typeface="+mn-ea"/>
              </a:rPr>
              <a:t>精神的負担が増大する可能性</a:t>
            </a:r>
            <a:endParaRPr lang="en-US" altLang="ja-JP" sz="1000" b="1" kern="100" dirty="0">
              <a:latin typeface="+mn-ea"/>
            </a:endParaRPr>
          </a:p>
          <a:p>
            <a:pPr algn="l"/>
            <a:r>
              <a:rPr lang="ja-JP" altLang="en-US" sz="800" kern="100" dirty="0">
                <a:latin typeface="+mn-ea"/>
              </a:rPr>
              <a:t>会話が聴き取りにくいと、コミュニケーションに疲れを感じることが増えてきます。これは、会話の内容を理解するために認知能力のエネルギーをより多く消費してしまうためです。社交イベント、レストラン、または人混みの中では、さらに集中力を必要とするため、特に負担となる場合があります。</a:t>
            </a:r>
            <a:endParaRPr lang="en-US" altLang="ja-JP" sz="800" kern="100" dirty="0">
              <a:latin typeface="+mn-ea"/>
            </a:endParaRPr>
          </a:p>
        </p:txBody>
      </p:sp>
      <p:sp>
        <p:nvSpPr>
          <p:cNvPr id="11" name="テキスト ボックス 10">
            <a:extLst>
              <a:ext uri="{FF2B5EF4-FFF2-40B4-BE49-F238E27FC236}">
                <a16:creationId xmlns:a16="http://schemas.microsoft.com/office/drawing/2014/main" id="{06BEF228-099B-CA66-0999-35ADFB68FBEB}"/>
              </a:ext>
            </a:extLst>
          </p:cNvPr>
          <p:cNvSpPr txBox="1"/>
          <p:nvPr/>
        </p:nvSpPr>
        <p:spPr>
          <a:xfrm>
            <a:off x="2695955" y="7736942"/>
            <a:ext cx="3782575" cy="1261884"/>
          </a:xfrm>
          <a:prstGeom prst="rect">
            <a:avLst/>
          </a:prstGeom>
          <a:noFill/>
        </p:spPr>
        <p:txBody>
          <a:bodyPr wrap="square">
            <a:spAutoFit/>
          </a:bodyPr>
          <a:lstStyle/>
          <a:p>
            <a:pPr algn="l"/>
            <a:r>
              <a:rPr lang="en-US" altLang="ja-JP" sz="1000" b="1" kern="100" dirty="0">
                <a:latin typeface="+mn-ea"/>
              </a:rPr>
              <a:t>2.</a:t>
            </a:r>
            <a:r>
              <a:rPr lang="ja-JP" altLang="en-US" sz="1000" b="1" kern="100" dirty="0">
                <a:latin typeface="+mn-ea"/>
              </a:rPr>
              <a:t>認知症のリスクが高まる可能性</a:t>
            </a:r>
            <a:endParaRPr lang="en-US" altLang="ja-JP" sz="1000" b="1" kern="100" dirty="0">
              <a:latin typeface="+mn-ea"/>
            </a:endParaRPr>
          </a:p>
          <a:p>
            <a:r>
              <a:rPr lang="en-US" altLang="ja-JP" sz="800" kern="100" dirty="0">
                <a:latin typeface="+mn-ea"/>
              </a:rPr>
              <a:t>2020</a:t>
            </a:r>
            <a:r>
              <a:rPr lang="ja-JP" altLang="en-US" sz="800" kern="100" dirty="0">
                <a:latin typeface="+mn-ea"/>
              </a:rPr>
              <a:t>年にランセット委員会が発表した報告書は、難聴が認知症に対する重大な危険因子であることを示唆しています。実際、中程度の聴覚障害があると、認知症のリスクが </a:t>
            </a:r>
            <a:r>
              <a:rPr lang="en-US" altLang="ja-JP" sz="800" kern="100" dirty="0">
                <a:latin typeface="+mn-ea"/>
              </a:rPr>
              <a:t>3 </a:t>
            </a:r>
            <a:r>
              <a:rPr lang="ja-JP" altLang="en-US" sz="800" kern="100" dirty="0">
                <a:latin typeface="+mn-ea"/>
              </a:rPr>
              <a:t>倍増加する可能性があります（</a:t>
            </a:r>
            <a:r>
              <a:rPr lang="en-US" altLang="ja-JP" sz="800" kern="100" dirty="0">
                <a:latin typeface="+mn-ea"/>
              </a:rPr>
              <a:t>1</a:t>
            </a:r>
            <a:r>
              <a:rPr lang="ja-JP" altLang="en-US" sz="800" kern="100" dirty="0">
                <a:latin typeface="+mn-ea"/>
              </a:rPr>
              <a:t>）。また、精神的な刺激の低下や孤立感をも引き起こす可能性があります。難聴に適切に対処することは、聴こえを通して脳を積極的に日常生活に関与させ、認知機能の低下を防ぐのに役立つと考えられています。</a:t>
            </a:r>
            <a:endParaRPr lang="en-US" altLang="ja-JP" sz="800" kern="100" dirty="0">
              <a:latin typeface="+mn-ea"/>
            </a:endParaRPr>
          </a:p>
          <a:p>
            <a:r>
              <a:rPr lang="ja-JP" altLang="en-US" sz="500" dirty="0">
                <a:solidFill>
                  <a:srgbClr val="49443D"/>
                </a:solidFill>
                <a:latin typeface="Proxima Nova"/>
              </a:rPr>
              <a:t>＊ランセット委員会</a:t>
            </a:r>
            <a:r>
              <a:rPr lang="en-US" altLang="ja-JP" sz="500" dirty="0">
                <a:solidFill>
                  <a:srgbClr val="49443D"/>
                </a:solidFill>
                <a:latin typeface="Proxima Nova"/>
              </a:rPr>
              <a:t>| Volume 396</a:t>
            </a:r>
            <a:r>
              <a:rPr lang="ja-JP" altLang="en-US" sz="500" dirty="0">
                <a:solidFill>
                  <a:srgbClr val="49443D"/>
                </a:solidFill>
                <a:latin typeface="Proxima Nova"/>
              </a:rPr>
              <a:t>、</a:t>
            </a:r>
            <a:r>
              <a:rPr lang="en-US" altLang="ja-JP" sz="500" dirty="0">
                <a:solidFill>
                  <a:srgbClr val="49443D"/>
                </a:solidFill>
                <a:latin typeface="Proxima Nova"/>
              </a:rPr>
              <a:t>ISSUE 10248</a:t>
            </a:r>
            <a:r>
              <a:rPr lang="ja-JP" altLang="en-US" sz="500" dirty="0">
                <a:solidFill>
                  <a:srgbClr val="49443D"/>
                </a:solidFill>
                <a:latin typeface="Proxima Nova"/>
              </a:rPr>
              <a:t>、</a:t>
            </a:r>
            <a:r>
              <a:rPr lang="en-US" altLang="ja-JP" sz="500" dirty="0">
                <a:solidFill>
                  <a:srgbClr val="49443D"/>
                </a:solidFill>
                <a:latin typeface="Proxima Nova"/>
              </a:rPr>
              <a:t>P413-446</a:t>
            </a:r>
            <a:r>
              <a:rPr lang="ja-JP" altLang="en-US" sz="500" dirty="0">
                <a:solidFill>
                  <a:srgbClr val="49443D"/>
                </a:solidFill>
                <a:latin typeface="Proxima Nova"/>
              </a:rPr>
              <a:t>、</a:t>
            </a:r>
            <a:r>
              <a:rPr lang="en-US" altLang="ja-JP" sz="500" dirty="0">
                <a:solidFill>
                  <a:srgbClr val="49443D"/>
                </a:solidFill>
                <a:latin typeface="Proxima Nova"/>
              </a:rPr>
              <a:t>2020 </a:t>
            </a:r>
            <a:r>
              <a:rPr lang="ja-JP" altLang="en-US" sz="500" dirty="0">
                <a:solidFill>
                  <a:srgbClr val="49443D"/>
                </a:solidFill>
                <a:latin typeface="Proxima Nova"/>
              </a:rPr>
              <a:t>年 </a:t>
            </a:r>
            <a:r>
              <a:rPr lang="en-US" altLang="ja-JP" sz="500" dirty="0">
                <a:solidFill>
                  <a:srgbClr val="49443D"/>
                </a:solidFill>
                <a:latin typeface="Proxima Nova"/>
              </a:rPr>
              <a:t>8 </a:t>
            </a:r>
            <a:r>
              <a:rPr lang="ja-JP" altLang="en-US" sz="500" dirty="0">
                <a:solidFill>
                  <a:srgbClr val="49443D"/>
                </a:solidFill>
                <a:latin typeface="Proxima Nova"/>
              </a:rPr>
              <a:t>月 </a:t>
            </a:r>
            <a:r>
              <a:rPr lang="en-US" altLang="ja-JP" sz="500" dirty="0">
                <a:solidFill>
                  <a:srgbClr val="49443D"/>
                </a:solidFill>
                <a:latin typeface="Proxima Nova"/>
              </a:rPr>
              <a:t>8 </a:t>
            </a:r>
            <a:r>
              <a:rPr lang="ja-JP" altLang="en-US" sz="500" dirty="0">
                <a:solidFill>
                  <a:srgbClr val="49443D"/>
                </a:solidFill>
                <a:latin typeface="Proxima Nova"/>
              </a:rPr>
              <a:t>日 </a:t>
            </a:r>
            <a:r>
              <a:rPr lang="en-US" altLang="ja-JP" sz="500" dirty="0">
                <a:solidFill>
                  <a:srgbClr val="49443D"/>
                </a:solidFill>
                <a:latin typeface="Proxima Nova"/>
              </a:rPr>
              <a:t>- </a:t>
            </a:r>
            <a:r>
              <a:rPr lang="ja-JP" altLang="en-US" sz="500" dirty="0">
                <a:solidFill>
                  <a:srgbClr val="49443D"/>
                </a:solidFill>
                <a:latin typeface="Proxima Nova"/>
              </a:rPr>
              <a:t>認知症の予防、介入、およびケア</a:t>
            </a:r>
            <a:r>
              <a:rPr lang="en-US" altLang="ja-JP" sz="500" dirty="0">
                <a:solidFill>
                  <a:srgbClr val="49443D"/>
                </a:solidFill>
                <a:latin typeface="Proxima Nova"/>
              </a:rPr>
              <a:t>: </a:t>
            </a:r>
            <a:r>
              <a:rPr lang="ja-JP" altLang="en-US" sz="500" dirty="0">
                <a:solidFill>
                  <a:srgbClr val="49443D"/>
                </a:solidFill>
                <a:latin typeface="Proxima Nova"/>
              </a:rPr>
              <a:t>ランセット委員会の </a:t>
            </a:r>
            <a:r>
              <a:rPr lang="en-US" altLang="ja-JP" sz="500" dirty="0">
                <a:solidFill>
                  <a:srgbClr val="49443D"/>
                </a:solidFill>
                <a:latin typeface="Proxima Nova"/>
              </a:rPr>
              <a:t>2020 </a:t>
            </a:r>
            <a:r>
              <a:rPr lang="ja-JP" altLang="en-US" sz="500" dirty="0">
                <a:solidFill>
                  <a:srgbClr val="49443D"/>
                </a:solidFill>
                <a:latin typeface="Proxima Nova"/>
              </a:rPr>
              <a:t>年報告書。</a:t>
            </a:r>
            <a:endParaRPr lang="en-US" altLang="ja-JP" sz="500" kern="100" dirty="0">
              <a:latin typeface="+mn-ea"/>
            </a:endParaRPr>
          </a:p>
          <a:p>
            <a:pPr algn="r"/>
            <a:r>
              <a:rPr lang="ja-JP" altLang="en-US" sz="800" b="1" kern="100" dirty="0">
                <a:solidFill>
                  <a:schemeClr val="bg1"/>
                </a:solidFill>
                <a:highlight>
                  <a:srgbClr val="FF0000"/>
                </a:highlight>
                <a:latin typeface="+mn-ea"/>
              </a:rPr>
              <a:t>３ー２へリンク</a:t>
            </a:r>
            <a:endParaRPr lang="en-US" altLang="ja-JP" sz="800" b="1" kern="100" dirty="0">
              <a:solidFill>
                <a:schemeClr val="bg1"/>
              </a:solidFill>
              <a:highlight>
                <a:srgbClr val="FF0000"/>
              </a:highlight>
              <a:latin typeface="+mn-ea"/>
            </a:endParaRPr>
          </a:p>
        </p:txBody>
      </p:sp>
      <p:sp>
        <p:nvSpPr>
          <p:cNvPr id="13" name="テキスト ボックス 12">
            <a:extLst>
              <a:ext uri="{FF2B5EF4-FFF2-40B4-BE49-F238E27FC236}">
                <a16:creationId xmlns:a16="http://schemas.microsoft.com/office/drawing/2014/main" id="{ED460F99-713A-8587-07B9-C56F33CAE91D}"/>
              </a:ext>
            </a:extLst>
          </p:cNvPr>
          <p:cNvSpPr txBox="1"/>
          <p:nvPr/>
        </p:nvSpPr>
        <p:spPr>
          <a:xfrm>
            <a:off x="2695955" y="9097540"/>
            <a:ext cx="3702147" cy="738664"/>
          </a:xfrm>
          <a:prstGeom prst="rect">
            <a:avLst/>
          </a:prstGeom>
          <a:noFill/>
        </p:spPr>
        <p:txBody>
          <a:bodyPr wrap="square">
            <a:spAutoFit/>
          </a:bodyPr>
          <a:lstStyle/>
          <a:p>
            <a:pPr algn="l"/>
            <a:r>
              <a:rPr lang="en-US" altLang="ja-JP" sz="1000" b="1" kern="100" dirty="0">
                <a:latin typeface="+mn-ea"/>
              </a:rPr>
              <a:t> 3.</a:t>
            </a:r>
            <a:r>
              <a:rPr lang="ja-JP" altLang="en-US" sz="1000" b="1" kern="100" dirty="0">
                <a:latin typeface="+mn-ea"/>
              </a:rPr>
              <a:t>記憶力が損なわれる可能性</a:t>
            </a:r>
            <a:endParaRPr lang="en-US" altLang="ja-JP" sz="1000" b="1" kern="100" dirty="0">
              <a:latin typeface="+mn-ea"/>
            </a:endParaRPr>
          </a:p>
          <a:p>
            <a:r>
              <a:rPr lang="ja-JP" altLang="en-US" sz="800" kern="100" dirty="0">
                <a:latin typeface="+mn-ea"/>
              </a:rPr>
              <a:t>聴き取りにくいと何を言っているのかを理解したり、今していた会話の内容でさえ記憶することが難しくなります。 これは、聴くために認知リソースが通常以上に必要になるため、脳が利用できる記憶と理解のためのリソースが減少してしまうからだと考えられています。</a:t>
            </a:r>
            <a:endParaRPr lang="ja-JP" altLang="en-US" sz="800" dirty="0"/>
          </a:p>
        </p:txBody>
      </p:sp>
      <p:sp>
        <p:nvSpPr>
          <p:cNvPr id="15" name="テキスト ボックス 14">
            <a:extLst>
              <a:ext uri="{FF2B5EF4-FFF2-40B4-BE49-F238E27FC236}">
                <a16:creationId xmlns:a16="http://schemas.microsoft.com/office/drawing/2014/main" id="{2B4EDE50-6F99-58E8-13EA-71994B693F98}"/>
              </a:ext>
            </a:extLst>
          </p:cNvPr>
          <p:cNvSpPr txBox="1"/>
          <p:nvPr/>
        </p:nvSpPr>
        <p:spPr>
          <a:xfrm>
            <a:off x="2708147" y="9902016"/>
            <a:ext cx="3758190" cy="984885"/>
          </a:xfrm>
          <a:prstGeom prst="rect">
            <a:avLst/>
          </a:prstGeom>
          <a:noFill/>
        </p:spPr>
        <p:txBody>
          <a:bodyPr wrap="square">
            <a:spAutoFit/>
          </a:bodyPr>
          <a:lstStyle/>
          <a:p>
            <a:pPr algn="l"/>
            <a:r>
              <a:rPr lang="en-US" altLang="ja-JP" sz="1000" b="1" kern="100" dirty="0">
                <a:latin typeface="+mn-ea"/>
              </a:rPr>
              <a:t>4.</a:t>
            </a:r>
            <a:r>
              <a:rPr lang="ja-JP" altLang="en-US" sz="1000" b="1" kern="100" dirty="0">
                <a:latin typeface="+mn-ea"/>
              </a:rPr>
              <a:t>会話から取り残されているように感じる</a:t>
            </a:r>
            <a:endParaRPr lang="en-US" altLang="ja-JP" sz="1000" b="1" kern="100" dirty="0">
              <a:latin typeface="+mn-ea"/>
            </a:endParaRPr>
          </a:p>
          <a:p>
            <a:pPr algn="l"/>
            <a:r>
              <a:rPr lang="ja-JP" altLang="en-US" sz="800" kern="100" dirty="0">
                <a:latin typeface="+mn-ea"/>
              </a:rPr>
              <a:t>聴力が低下すると、日常会話を理解することが困難になる場合があります。会話を理解するために、相手に何度も繰り返し話してもらったり、近くに座って会話の相手の唇を読んだり、表情を観察したりする必要があるかもしれません。うなずいて、言われている内容を理解したふりをすることもあるでしょう。このような状態は疎外感や孤独感を生み出し、生活のクオリティを著しく損ないます。</a:t>
            </a:r>
            <a:endParaRPr lang="en-US" altLang="ja-JP" sz="800" kern="100" dirty="0">
              <a:latin typeface="+mn-ea"/>
            </a:endParaRPr>
          </a:p>
        </p:txBody>
      </p:sp>
      <p:sp>
        <p:nvSpPr>
          <p:cNvPr id="17" name="テキスト ボックス 16">
            <a:extLst>
              <a:ext uri="{FF2B5EF4-FFF2-40B4-BE49-F238E27FC236}">
                <a16:creationId xmlns:a16="http://schemas.microsoft.com/office/drawing/2014/main" id="{7716C949-7FB1-FE88-DF79-F5A735ED8D3C}"/>
              </a:ext>
            </a:extLst>
          </p:cNvPr>
          <p:cNvSpPr txBox="1"/>
          <p:nvPr/>
        </p:nvSpPr>
        <p:spPr>
          <a:xfrm>
            <a:off x="2720340" y="10971010"/>
            <a:ext cx="3758190" cy="861774"/>
          </a:xfrm>
          <a:prstGeom prst="rect">
            <a:avLst/>
          </a:prstGeom>
          <a:noFill/>
        </p:spPr>
        <p:txBody>
          <a:bodyPr wrap="square">
            <a:spAutoFit/>
          </a:bodyPr>
          <a:lstStyle/>
          <a:p>
            <a:pPr algn="l"/>
            <a:r>
              <a:rPr lang="en-US" altLang="ja-JP" sz="1000" b="1" kern="100" dirty="0">
                <a:latin typeface="+mn-ea"/>
              </a:rPr>
              <a:t>5.</a:t>
            </a:r>
            <a:r>
              <a:rPr lang="ja-JP" altLang="en-US" sz="1000" b="1" kern="100" dirty="0">
                <a:latin typeface="+mn-ea"/>
              </a:rPr>
              <a:t>社会生活に影響が出る可能性</a:t>
            </a:r>
            <a:endParaRPr lang="en-US" altLang="ja-JP" sz="1000" b="1" kern="100" dirty="0">
              <a:latin typeface="+mn-ea"/>
            </a:endParaRPr>
          </a:p>
          <a:p>
            <a:r>
              <a:rPr lang="ja-JP" altLang="en-US" sz="800" kern="100" dirty="0">
                <a:latin typeface="+mn-ea"/>
              </a:rPr>
              <a:t>聴覚に障害があると、友人と連絡を取り合うのが難しくなるかもしれません。パーティーやイベントなど大勢の人が集まる場など、特定の環境では顕著になる場合があります。その結果、社交行事から身を引いたり、誘いを断ったりすることになり、やがて社会参加の機会から遠ざかってしまう可能性があります。</a:t>
            </a:r>
            <a:endParaRPr lang="en-US" altLang="ja-JP" sz="800" kern="100" dirty="0">
              <a:latin typeface="+mn-ea"/>
            </a:endParaRPr>
          </a:p>
          <a:p>
            <a:pPr algn="r"/>
            <a:r>
              <a:rPr lang="ja-JP" altLang="en-US" sz="800" b="1" kern="100" dirty="0">
                <a:solidFill>
                  <a:schemeClr val="bg1"/>
                </a:solidFill>
                <a:highlight>
                  <a:srgbClr val="FF0000"/>
                </a:highlight>
                <a:latin typeface="+mn-ea"/>
              </a:rPr>
              <a:t>１－２へリンク</a:t>
            </a:r>
            <a:endParaRPr lang="en-US" altLang="ja-JP" sz="800" b="1" kern="100" dirty="0">
              <a:solidFill>
                <a:schemeClr val="bg1"/>
              </a:solidFill>
              <a:highlight>
                <a:srgbClr val="FF0000"/>
              </a:highlight>
              <a:latin typeface="+mn-ea"/>
            </a:endParaRPr>
          </a:p>
        </p:txBody>
      </p:sp>
      <p:sp>
        <p:nvSpPr>
          <p:cNvPr id="19" name="テキスト ボックス 18">
            <a:extLst>
              <a:ext uri="{FF2B5EF4-FFF2-40B4-BE49-F238E27FC236}">
                <a16:creationId xmlns:a16="http://schemas.microsoft.com/office/drawing/2014/main" id="{44C7D3E2-D392-BACB-BA42-3F2553B3AA92}"/>
              </a:ext>
            </a:extLst>
          </p:cNvPr>
          <p:cNvSpPr txBox="1"/>
          <p:nvPr/>
        </p:nvSpPr>
        <p:spPr>
          <a:xfrm>
            <a:off x="2754431" y="11807520"/>
            <a:ext cx="3697720" cy="738664"/>
          </a:xfrm>
          <a:prstGeom prst="rect">
            <a:avLst/>
          </a:prstGeom>
          <a:noFill/>
        </p:spPr>
        <p:txBody>
          <a:bodyPr wrap="square">
            <a:spAutoFit/>
          </a:bodyPr>
          <a:lstStyle/>
          <a:p>
            <a:pPr algn="l"/>
            <a:r>
              <a:rPr lang="en-US" altLang="ja-JP" sz="1000" b="1" kern="100" dirty="0">
                <a:latin typeface="+mn-ea"/>
              </a:rPr>
              <a:t>6.</a:t>
            </a:r>
            <a:r>
              <a:rPr lang="ja-JP" altLang="en-US" sz="1000" b="1" kern="100" dirty="0">
                <a:latin typeface="+mn-ea"/>
              </a:rPr>
              <a:t>不安を感じるかもしれません</a:t>
            </a:r>
            <a:endParaRPr lang="en-US" altLang="ja-JP" sz="1000" b="1" kern="100" dirty="0">
              <a:latin typeface="+mn-ea"/>
            </a:endParaRPr>
          </a:p>
          <a:p>
            <a:pPr algn="l"/>
            <a:r>
              <a:rPr lang="ja-JP" altLang="en-US" sz="800" kern="100" dirty="0">
                <a:latin typeface="+mn-ea"/>
              </a:rPr>
              <a:t>聴力が低下すると、周囲の音を理解して音と自分の位置を特定することが難しくなることがあります。そうなると、日常生活における外出などに対してさらに不安を感じるようになるかもしれません。</a:t>
            </a:r>
            <a:endParaRPr lang="en-US" altLang="ja-JP" sz="800" kern="100" dirty="0">
              <a:latin typeface="+mn-ea"/>
            </a:endParaRPr>
          </a:p>
          <a:p>
            <a:pPr algn="r"/>
            <a:r>
              <a:rPr lang="ja-JP" altLang="en-US" sz="800" b="1" kern="100" dirty="0">
                <a:solidFill>
                  <a:schemeClr val="bg1"/>
                </a:solidFill>
                <a:highlight>
                  <a:srgbClr val="FF0000"/>
                </a:highlight>
                <a:latin typeface="+mn-ea"/>
              </a:rPr>
              <a:t>３－３へリンク</a:t>
            </a:r>
            <a:endParaRPr lang="en-US" altLang="ja-JP" sz="800" b="1" kern="100" dirty="0">
              <a:solidFill>
                <a:schemeClr val="bg1"/>
              </a:solidFill>
              <a:highlight>
                <a:srgbClr val="FF0000"/>
              </a:highlight>
              <a:latin typeface="+mn-ea"/>
            </a:endParaRPr>
          </a:p>
        </p:txBody>
      </p:sp>
      <p:sp>
        <p:nvSpPr>
          <p:cNvPr id="21" name="テキスト ボックス 20">
            <a:extLst>
              <a:ext uri="{FF2B5EF4-FFF2-40B4-BE49-F238E27FC236}">
                <a16:creationId xmlns:a16="http://schemas.microsoft.com/office/drawing/2014/main" id="{0A1E637C-CB41-66A1-5257-BF02CBFB41B4}"/>
              </a:ext>
            </a:extLst>
          </p:cNvPr>
          <p:cNvSpPr txBox="1"/>
          <p:nvPr/>
        </p:nvSpPr>
        <p:spPr>
          <a:xfrm>
            <a:off x="349133" y="13589058"/>
            <a:ext cx="5033391" cy="276999"/>
          </a:xfrm>
          <a:prstGeom prst="rect">
            <a:avLst/>
          </a:prstGeom>
          <a:noFill/>
        </p:spPr>
        <p:txBody>
          <a:bodyPr wrap="square">
            <a:spAutoFit/>
          </a:bodyPr>
          <a:lstStyle/>
          <a:p>
            <a:pPr algn="l"/>
            <a:r>
              <a:rPr lang="en-US" altLang="ja-JP" sz="1200" b="1" dirty="0">
                <a:latin typeface="+mn-ea"/>
              </a:rPr>
              <a:t>1-3-</a:t>
            </a:r>
            <a:r>
              <a:rPr lang="ja-JP" altLang="en-US" sz="1200" b="1" kern="100" dirty="0">
                <a:latin typeface="+mn-ea"/>
              </a:rPr>
              <a:t>③ 聴力を改善するための</a:t>
            </a:r>
            <a:r>
              <a:rPr lang="en-US" altLang="ja-JP" sz="1200" b="1" kern="100" dirty="0">
                <a:latin typeface="+mn-ea"/>
              </a:rPr>
              <a:t>4</a:t>
            </a:r>
            <a:r>
              <a:rPr lang="ja-JP" altLang="en-US" sz="1200" b="1" kern="100" dirty="0">
                <a:latin typeface="+mn-ea"/>
              </a:rPr>
              <a:t>つのステップ</a:t>
            </a:r>
            <a:endParaRPr lang="ja-JP" altLang="en-US" sz="1200" b="1" dirty="0"/>
          </a:p>
        </p:txBody>
      </p:sp>
      <p:pic>
        <p:nvPicPr>
          <p:cNvPr id="6148" name="Picture 4" descr="画像は窓の外を見ている女性を示しています">
            <a:extLst>
              <a:ext uri="{FF2B5EF4-FFF2-40B4-BE49-F238E27FC236}">
                <a16:creationId xmlns:a16="http://schemas.microsoft.com/office/drawing/2014/main" id="{E7DBE1C5-21B8-1120-9055-2FED416AE19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8591" y="9139091"/>
            <a:ext cx="2043146" cy="1601826"/>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画像には、他の2人の男性との会話から外された男性が写っている">
            <a:extLst>
              <a:ext uri="{FF2B5EF4-FFF2-40B4-BE49-F238E27FC236}">
                <a16:creationId xmlns:a16="http://schemas.microsoft.com/office/drawing/2014/main" id="{3F837AF5-2278-3801-DC4B-73E812987F5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7374" y="11056896"/>
            <a:ext cx="2057365" cy="1566554"/>
          </a:xfrm>
          <a:prstGeom prst="rect">
            <a:avLst/>
          </a:prstGeom>
          <a:noFill/>
          <a:extLst>
            <a:ext uri="{909E8E84-426E-40DD-AFC4-6F175D3DCCD1}">
              <a14:hiddenFill xmlns:a14="http://schemas.microsoft.com/office/drawing/2010/main">
                <a:solidFill>
                  <a:srgbClr val="FFFFFF"/>
                </a:solidFill>
              </a14:hiddenFill>
            </a:ext>
          </a:extLst>
        </p:spPr>
      </p:pic>
      <p:sp>
        <p:nvSpPr>
          <p:cNvPr id="34" name="テキスト ボックス 33">
            <a:extLst>
              <a:ext uri="{FF2B5EF4-FFF2-40B4-BE49-F238E27FC236}">
                <a16:creationId xmlns:a16="http://schemas.microsoft.com/office/drawing/2014/main" id="{DFC0428C-3953-F9C7-7138-E8EDF0EC3F8E}"/>
              </a:ext>
            </a:extLst>
          </p:cNvPr>
          <p:cNvSpPr txBox="1"/>
          <p:nvPr/>
        </p:nvSpPr>
        <p:spPr>
          <a:xfrm>
            <a:off x="1204230" y="11699798"/>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35" name="テキスト ボックス 34">
            <a:extLst>
              <a:ext uri="{FF2B5EF4-FFF2-40B4-BE49-F238E27FC236}">
                <a16:creationId xmlns:a16="http://schemas.microsoft.com/office/drawing/2014/main" id="{53806242-7BAA-50A0-F0BC-BD7547E3661E}"/>
              </a:ext>
            </a:extLst>
          </p:cNvPr>
          <p:cNvSpPr txBox="1"/>
          <p:nvPr/>
        </p:nvSpPr>
        <p:spPr>
          <a:xfrm>
            <a:off x="1204230" y="9809495"/>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36" name="テキスト ボックス 35">
            <a:extLst>
              <a:ext uri="{FF2B5EF4-FFF2-40B4-BE49-F238E27FC236}">
                <a16:creationId xmlns:a16="http://schemas.microsoft.com/office/drawing/2014/main" id="{67C3B308-D13A-F936-7DDC-4AAE3ACD9C52}"/>
              </a:ext>
            </a:extLst>
          </p:cNvPr>
          <p:cNvSpPr txBox="1"/>
          <p:nvPr/>
        </p:nvSpPr>
        <p:spPr>
          <a:xfrm>
            <a:off x="1215996" y="7595183"/>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23" name="テキスト ボックス 22">
            <a:extLst>
              <a:ext uri="{FF2B5EF4-FFF2-40B4-BE49-F238E27FC236}">
                <a16:creationId xmlns:a16="http://schemas.microsoft.com/office/drawing/2014/main" id="{AF7FC7CC-7891-AB6F-1881-F2A67D1C29DD}"/>
              </a:ext>
            </a:extLst>
          </p:cNvPr>
          <p:cNvSpPr txBox="1"/>
          <p:nvPr/>
        </p:nvSpPr>
        <p:spPr>
          <a:xfrm>
            <a:off x="529721" y="4322472"/>
            <a:ext cx="5146358" cy="276999"/>
          </a:xfrm>
          <a:prstGeom prst="rect">
            <a:avLst/>
          </a:prstGeom>
          <a:noFill/>
        </p:spPr>
        <p:txBody>
          <a:bodyPr wrap="square">
            <a:spAutoFit/>
          </a:bodyPr>
          <a:lstStyle/>
          <a:p>
            <a:pPr algn="l"/>
            <a:r>
              <a:rPr lang="en-US" altLang="ja-JP" sz="1200" b="1" dirty="0">
                <a:latin typeface="+mn-ea"/>
              </a:rPr>
              <a:t>1-3-</a:t>
            </a:r>
            <a:r>
              <a:rPr lang="ja-JP" altLang="en-US" sz="1200" b="1" kern="100" dirty="0">
                <a:latin typeface="+mn-ea"/>
              </a:rPr>
              <a:t>①難聴を放置すると</a:t>
            </a:r>
            <a:endParaRPr lang="en-US" altLang="ja-JP" sz="1200" b="1" kern="100" dirty="0">
              <a:latin typeface="+mn-ea"/>
            </a:endParaRPr>
          </a:p>
        </p:txBody>
      </p:sp>
      <p:sp>
        <p:nvSpPr>
          <p:cNvPr id="31" name="テキスト ボックス 30">
            <a:extLst>
              <a:ext uri="{FF2B5EF4-FFF2-40B4-BE49-F238E27FC236}">
                <a16:creationId xmlns:a16="http://schemas.microsoft.com/office/drawing/2014/main" id="{C1188A42-B59C-4A75-FF51-DC39B2B437F3}"/>
              </a:ext>
            </a:extLst>
          </p:cNvPr>
          <p:cNvSpPr txBox="1"/>
          <p:nvPr/>
        </p:nvSpPr>
        <p:spPr>
          <a:xfrm>
            <a:off x="2357891" y="4606118"/>
            <a:ext cx="4120640" cy="1431161"/>
          </a:xfrm>
          <a:prstGeom prst="rect">
            <a:avLst/>
          </a:prstGeom>
          <a:noFill/>
        </p:spPr>
        <p:txBody>
          <a:bodyPr wrap="square" rtlCol="0">
            <a:spAutoFit/>
          </a:bodyPr>
          <a:lstStyle/>
          <a:p>
            <a:pPr algn="l"/>
            <a:r>
              <a:rPr lang="ja-JP" altLang="en-US" sz="800" dirty="0">
                <a:solidFill>
                  <a:srgbClr val="49443D"/>
                </a:solidFill>
                <a:latin typeface="Proxima Nova"/>
              </a:rPr>
              <a:t>難聴を抱えながら生活することは、聴力だけにとどまらずさまざまなマイナスの影響を与える可能性があります。</a:t>
            </a:r>
            <a:endParaRPr lang="en-US" altLang="ja-JP" sz="800" dirty="0">
              <a:solidFill>
                <a:srgbClr val="49443D"/>
              </a:solidFill>
              <a:latin typeface="Proxima Nova"/>
            </a:endParaRPr>
          </a:p>
          <a:p>
            <a:pPr algn="l"/>
            <a:endParaRPr lang="ja-JP" altLang="en-US" sz="800" dirty="0">
              <a:solidFill>
                <a:srgbClr val="49443D"/>
              </a:solidFill>
              <a:latin typeface="Proxima Nova"/>
            </a:endParaRPr>
          </a:p>
          <a:p>
            <a:pPr algn="l">
              <a:buFont typeface="+mj-lt"/>
              <a:buAutoNum type="arabicPeriod"/>
            </a:pPr>
            <a:r>
              <a:rPr lang="ja-JP" altLang="en-US" sz="900" b="1" dirty="0">
                <a:solidFill>
                  <a:srgbClr val="49443D"/>
                </a:solidFill>
                <a:latin typeface="Proxima Nova"/>
              </a:rPr>
              <a:t>明確に考える能力が低下する可能性</a:t>
            </a:r>
          </a:p>
          <a:p>
            <a:pPr algn="l">
              <a:buFont typeface="+mj-lt"/>
              <a:buAutoNum type="arabicPeriod"/>
            </a:pPr>
            <a:r>
              <a:rPr lang="ja-JP" altLang="en-US" sz="900" b="1" dirty="0">
                <a:solidFill>
                  <a:srgbClr val="49443D"/>
                </a:solidFill>
                <a:latin typeface="Proxima Nova"/>
              </a:rPr>
              <a:t>認知症のリスクが高まる可能性</a:t>
            </a:r>
          </a:p>
          <a:p>
            <a:pPr algn="l">
              <a:buFont typeface="+mj-lt"/>
              <a:buAutoNum type="arabicPeriod"/>
            </a:pPr>
            <a:r>
              <a:rPr lang="ja-JP" altLang="en-US" sz="900" b="1" dirty="0">
                <a:solidFill>
                  <a:srgbClr val="49443D"/>
                </a:solidFill>
                <a:latin typeface="Proxima Nova"/>
              </a:rPr>
              <a:t>記憶力が損なわれる可能性</a:t>
            </a:r>
          </a:p>
          <a:p>
            <a:pPr algn="l">
              <a:buFont typeface="+mj-lt"/>
              <a:buAutoNum type="arabicPeriod"/>
            </a:pPr>
            <a:r>
              <a:rPr lang="ja-JP" altLang="en-US" sz="900" b="1" dirty="0">
                <a:solidFill>
                  <a:srgbClr val="49443D"/>
                </a:solidFill>
                <a:latin typeface="Proxima Nova"/>
              </a:rPr>
              <a:t>会話から取り残されているような疎外感</a:t>
            </a:r>
          </a:p>
          <a:p>
            <a:pPr algn="l">
              <a:buFont typeface="+mj-lt"/>
              <a:buAutoNum type="arabicPeriod"/>
            </a:pPr>
            <a:r>
              <a:rPr lang="ja-JP" altLang="en-US" sz="900" b="1" dirty="0">
                <a:solidFill>
                  <a:srgbClr val="49443D"/>
                </a:solidFill>
                <a:latin typeface="Proxima Nova"/>
              </a:rPr>
              <a:t>社会生活に影響が出る可能性</a:t>
            </a:r>
          </a:p>
          <a:p>
            <a:pPr algn="l">
              <a:buFont typeface="+mj-lt"/>
              <a:buAutoNum type="arabicPeriod"/>
            </a:pPr>
            <a:r>
              <a:rPr lang="ja-JP" altLang="en-US" sz="900" b="1" dirty="0">
                <a:solidFill>
                  <a:srgbClr val="49443D"/>
                </a:solidFill>
                <a:latin typeface="Proxima Nova"/>
              </a:rPr>
              <a:t>日常生活に不安を感じる可能性</a:t>
            </a:r>
          </a:p>
          <a:p>
            <a:pPr algn="l">
              <a:buFont typeface="+mj-lt"/>
              <a:buAutoNum type="arabicPeriod"/>
            </a:pPr>
            <a:r>
              <a:rPr lang="ja-JP" altLang="en-US" sz="900" b="1" dirty="0">
                <a:solidFill>
                  <a:srgbClr val="49443D"/>
                </a:solidFill>
                <a:latin typeface="Proxima Nova"/>
              </a:rPr>
              <a:t>精神的負担が増大する可能性</a:t>
            </a:r>
          </a:p>
        </p:txBody>
      </p:sp>
      <p:sp>
        <p:nvSpPr>
          <p:cNvPr id="37" name="正方形/長方形 36">
            <a:extLst>
              <a:ext uri="{FF2B5EF4-FFF2-40B4-BE49-F238E27FC236}">
                <a16:creationId xmlns:a16="http://schemas.microsoft.com/office/drawing/2014/main" id="{C9DCACEB-B086-40C6-E5BA-560C21D6CC0D}"/>
              </a:ext>
            </a:extLst>
          </p:cNvPr>
          <p:cNvSpPr/>
          <p:nvPr/>
        </p:nvSpPr>
        <p:spPr>
          <a:xfrm>
            <a:off x="548694" y="4633325"/>
            <a:ext cx="1775407" cy="1872320"/>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endParaRPr>
          </a:p>
        </p:txBody>
      </p:sp>
      <p:sp>
        <p:nvSpPr>
          <p:cNvPr id="38" name="テキスト ボックス 37">
            <a:extLst>
              <a:ext uri="{FF2B5EF4-FFF2-40B4-BE49-F238E27FC236}">
                <a16:creationId xmlns:a16="http://schemas.microsoft.com/office/drawing/2014/main" id="{EA8583D9-089C-6054-40BA-C52B87A7662A}"/>
              </a:ext>
            </a:extLst>
          </p:cNvPr>
          <p:cNvSpPr txBox="1"/>
          <p:nvPr/>
        </p:nvSpPr>
        <p:spPr>
          <a:xfrm>
            <a:off x="809975" y="5364919"/>
            <a:ext cx="1252843" cy="246221"/>
          </a:xfrm>
          <a:prstGeom prst="rect">
            <a:avLst/>
          </a:prstGeom>
          <a:noFill/>
        </p:spPr>
        <p:txBody>
          <a:bodyPr wrap="square">
            <a:spAutoFit/>
          </a:bodyPr>
          <a:lstStyle/>
          <a:p>
            <a:pPr algn="ctr"/>
            <a:r>
              <a:rPr kumimoji="1" lang="ja-JP" altLang="en-US" sz="1000" b="1" dirty="0"/>
              <a:t>イメージ画像入る</a:t>
            </a:r>
          </a:p>
        </p:txBody>
      </p:sp>
      <p:pic>
        <p:nvPicPr>
          <p:cNvPr id="8" name="図 7">
            <a:extLst>
              <a:ext uri="{FF2B5EF4-FFF2-40B4-BE49-F238E27FC236}">
                <a16:creationId xmlns:a16="http://schemas.microsoft.com/office/drawing/2014/main" id="{8A649CF7-48FB-05A5-6A90-8789891B69B9}"/>
              </a:ext>
            </a:extLst>
          </p:cNvPr>
          <p:cNvPicPr>
            <a:picLocks noChangeAspect="1"/>
          </p:cNvPicPr>
          <p:nvPr/>
        </p:nvPicPr>
        <p:blipFill rotWithShape="1">
          <a:blip r:embed="rId6">
            <a:extLst>
              <a:ext uri="{28A0092B-C50C-407E-A947-70E740481C1C}">
                <a14:useLocalDpi xmlns:a14="http://schemas.microsoft.com/office/drawing/2010/main" val="0"/>
              </a:ext>
            </a:extLst>
          </a:blip>
          <a:srcRect l="18467" t="22617" b="47565"/>
          <a:stretch/>
        </p:blipFill>
        <p:spPr>
          <a:xfrm>
            <a:off x="932334" y="13791290"/>
            <a:ext cx="4566631" cy="544862"/>
          </a:xfrm>
          <a:prstGeom prst="rect">
            <a:avLst/>
          </a:prstGeom>
          <a:ln>
            <a:noFill/>
          </a:ln>
        </p:spPr>
      </p:pic>
      <p:sp>
        <p:nvSpPr>
          <p:cNvPr id="28" name="テキスト ボックス 27">
            <a:extLst>
              <a:ext uri="{FF2B5EF4-FFF2-40B4-BE49-F238E27FC236}">
                <a16:creationId xmlns:a16="http://schemas.microsoft.com/office/drawing/2014/main" id="{912A2268-C914-1BFD-3A6E-D821C857CC62}"/>
              </a:ext>
            </a:extLst>
          </p:cNvPr>
          <p:cNvSpPr txBox="1"/>
          <p:nvPr/>
        </p:nvSpPr>
        <p:spPr>
          <a:xfrm>
            <a:off x="1048406" y="14892209"/>
            <a:ext cx="978935"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予約する</a:t>
            </a:r>
            <a:endParaRPr lang="en-US" altLang="ja-JP" sz="800" dirty="0">
              <a:solidFill>
                <a:srgbClr val="49443D"/>
              </a:solidFill>
              <a:latin typeface="Proxima Nova"/>
            </a:endParaRPr>
          </a:p>
          <a:p>
            <a:endParaRPr lang="ja-JP" altLang="en-US" sz="800" dirty="0">
              <a:solidFill>
                <a:srgbClr val="49443D"/>
              </a:solidFill>
              <a:latin typeface="Proxima Nova"/>
            </a:endParaRPr>
          </a:p>
        </p:txBody>
      </p:sp>
      <p:sp>
        <p:nvSpPr>
          <p:cNvPr id="29" name="テキスト ボックス 28">
            <a:extLst>
              <a:ext uri="{FF2B5EF4-FFF2-40B4-BE49-F238E27FC236}">
                <a16:creationId xmlns:a16="http://schemas.microsoft.com/office/drawing/2014/main" id="{16EFE812-9C8F-6912-08A8-0855E08E2D98}"/>
              </a:ext>
            </a:extLst>
          </p:cNvPr>
          <p:cNvSpPr txBox="1"/>
          <p:nvPr/>
        </p:nvSpPr>
        <p:spPr>
          <a:xfrm>
            <a:off x="2148264" y="14894407"/>
            <a:ext cx="1054016"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補聴器について調べる</a:t>
            </a:r>
          </a:p>
        </p:txBody>
      </p:sp>
      <p:sp>
        <p:nvSpPr>
          <p:cNvPr id="30" name="テキスト ボックス 29">
            <a:extLst>
              <a:ext uri="{FF2B5EF4-FFF2-40B4-BE49-F238E27FC236}">
                <a16:creationId xmlns:a16="http://schemas.microsoft.com/office/drawing/2014/main" id="{9E86F21E-A320-295C-2CBC-DFDF30F4531A}"/>
              </a:ext>
            </a:extLst>
          </p:cNvPr>
          <p:cNvSpPr txBox="1"/>
          <p:nvPr/>
        </p:nvSpPr>
        <p:spPr>
          <a:xfrm>
            <a:off x="3312117" y="14887436"/>
            <a:ext cx="1057784"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資金調達オプション</a:t>
            </a:r>
          </a:p>
        </p:txBody>
      </p:sp>
      <p:sp>
        <p:nvSpPr>
          <p:cNvPr id="32" name="テキスト ボックス 31">
            <a:extLst>
              <a:ext uri="{FF2B5EF4-FFF2-40B4-BE49-F238E27FC236}">
                <a16:creationId xmlns:a16="http://schemas.microsoft.com/office/drawing/2014/main" id="{628F902E-3E76-7A80-7B3B-1A0093F728C3}"/>
              </a:ext>
            </a:extLst>
          </p:cNvPr>
          <p:cNvSpPr txBox="1"/>
          <p:nvPr/>
        </p:nvSpPr>
        <p:spPr>
          <a:xfrm>
            <a:off x="4488989" y="14887436"/>
            <a:ext cx="1057784"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新日本補聴器のメリット</a:t>
            </a:r>
          </a:p>
        </p:txBody>
      </p:sp>
      <p:sp>
        <p:nvSpPr>
          <p:cNvPr id="2" name="正方形/長方形 1">
            <a:extLst>
              <a:ext uri="{FF2B5EF4-FFF2-40B4-BE49-F238E27FC236}">
                <a16:creationId xmlns:a16="http://schemas.microsoft.com/office/drawing/2014/main" id="{899E66ED-B1F4-B510-2FCE-8242DA0E6683}"/>
              </a:ext>
            </a:extLst>
          </p:cNvPr>
          <p:cNvSpPr/>
          <p:nvPr/>
        </p:nvSpPr>
        <p:spPr>
          <a:xfrm>
            <a:off x="230375" y="933752"/>
            <a:ext cx="6359149" cy="2323334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61CC5AE1-E952-D8CD-9ABD-39E26C9F0245}"/>
              </a:ext>
            </a:extLst>
          </p:cNvPr>
          <p:cNvSpPr/>
          <p:nvPr/>
        </p:nvSpPr>
        <p:spPr>
          <a:xfrm>
            <a:off x="230376" y="1678006"/>
            <a:ext cx="6359148" cy="2382860"/>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12" name="テキスト ボックス 11">
            <a:extLst>
              <a:ext uri="{FF2B5EF4-FFF2-40B4-BE49-F238E27FC236}">
                <a16:creationId xmlns:a16="http://schemas.microsoft.com/office/drawing/2014/main" id="{680E7E28-795F-A678-DBB3-32AC233DA49C}"/>
              </a:ext>
            </a:extLst>
          </p:cNvPr>
          <p:cNvSpPr txBox="1"/>
          <p:nvPr/>
        </p:nvSpPr>
        <p:spPr>
          <a:xfrm>
            <a:off x="830522" y="1767858"/>
            <a:ext cx="5064862" cy="400110"/>
          </a:xfrm>
          <a:prstGeom prst="rect">
            <a:avLst/>
          </a:prstGeom>
          <a:noFill/>
        </p:spPr>
        <p:txBody>
          <a:bodyPr wrap="square">
            <a:spAutoFit/>
          </a:bodyPr>
          <a:lstStyle/>
          <a:p>
            <a:pPr algn="ctr"/>
            <a:r>
              <a:rPr lang="ja-JP" altLang="en-US" sz="2000" b="1"/>
              <a:t>難聴を放置するリスク</a:t>
            </a:r>
            <a:endParaRPr lang="ja-JP" altLang="en-US" sz="2000" b="1" dirty="0"/>
          </a:p>
        </p:txBody>
      </p:sp>
      <p:sp>
        <p:nvSpPr>
          <p:cNvPr id="18" name="テキスト ボックス 17">
            <a:extLst>
              <a:ext uri="{FF2B5EF4-FFF2-40B4-BE49-F238E27FC236}">
                <a16:creationId xmlns:a16="http://schemas.microsoft.com/office/drawing/2014/main" id="{C0DD3EAE-8688-B72A-3423-C25ED3F506A7}"/>
              </a:ext>
            </a:extLst>
          </p:cNvPr>
          <p:cNvSpPr txBox="1"/>
          <p:nvPr/>
        </p:nvSpPr>
        <p:spPr>
          <a:xfrm>
            <a:off x="242890" y="306425"/>
            <a:ext cx="6365379" cy="338554"/>
          </a:xfrm>
          <a:prstGeom prst="rect">
            <a:avLst/>
          </a:prstGeom>
          <a:noFill/>
          <a:ln>
            <a:solidFill>
              <a:schemeClr val="tx1"/>
            </a:solidFill>
          </a:ln>
        </p:spPr>
        <p:txBody>
          <a:bodyPr wrap="square" rtlCol="0">
            <a:spAutoFit/>
          </a:bodyPr>
          <a:lstStyle/>
          <a:p>
            <a:r>
              <a:rPr lang="ja-JP" altLang="en-US" sz="1600"/>
              <a:t>１－３　難聴→難聴を放置するリスク</a:t>
            </a:r>
            <a:endParaRPr lang="ja-JP" altLang="en-US" sz="1600" dirty="0"/>
          </a:p>
        </p:txBody>
      </p:sp>
      <p:sp>
        <p:nvSpPr>
          <p:cNvPr id="20" name="テキスト ボックス 19">
            <a:extLst>
              <a:ext uri="{FF2B5EF4-FFF2-40B4-BE49-F238E27FC236}">
                <a16:creationId xmlns:a16="http://schemas.microsoft.com/office/drawing/2014/main" id="{60DDE480-4784-B8CF-60BF-C53A98F02DD6}"/>
              </a:ext>
            </a:extLst>
          </p:cNvPr>
          <p:cNvSpPr txBox="1"/>
          <p:nvPr/>
        </p:nvSpPr>
        <p:spPr>
          <a:xfrm>
            <a:off x="1357203" y="665956"/>
            <a:ext cx="4001105" cy="246221"/>
          </a:xfrm>
          <a:prstGeom prst="rect">
            <a:avLst/>
          </a:prstGeom>
          <a:noFill/>
        </p:spPr>
        <p:txBody>
          <a:bodyPr wrap="square">
            <a:spAutoFit/>
          </a:bodyPr>
          <a:lstStyle/>
          <a:p>
            <a:r>
              <a:rPr lang="en-US" altLang="ja-JP" sz="1000" dirty="0"/>
              <a:t>※</a:t>
            </a:r>
            <a:r>
              <a:rPr lang="ja-JP" altLang="en-US" sz="1000" dirty="0"/>
              <a:t>オーストラリア版と同様に、必要に応じて文章内にLink設定</a:t>
            </a:r>
          </a:p>
        </p:txBody>
      </p:sp>
      <p:sp>
        <p:nvSpPr>
          <p:cNvPr id="27" name="テキスト ボックス 26">
            <a:extLst>
              <a:ext uri="{FF2B5EF4-FFF2-40B4-BE49-F238E27FC236}">
                <a16:creationId xmlns:a16="http://schemas.microsoft.com/office/drawing/2014/main" id="{4EFAAA94-AED6-30D8-338F-21652CC7B8FE}"/>
              </a:ext>
            </a:extLst>
          </p:cNvPr>
          <p:cNvSpPr txBox="1"/>
          <p:nvPr/>
        </p:nvSpPr>
        <p:spPr>
          <a:xfrm>
            <a:off x="2764092" y="2758495"/>
            <a:ext cx="1178560" cy="246221"/>
          </a:xfrm>
          <a:prstGeom prst="rect">
            <a:avLst/>
          </a:prstGeom>
          <a:noFill/>
        </p:spPr>
        <p:txBody>
          <a:bodyPr wrap="square">
            <a:spAutoFit/>
          </a:bodyPr>
          <a:lstStyle/>
          <a:p>
            <a:pPr algn="ctr"/>
            <a:r>
              <a:rPr kumimoji="1" lang="en-US" altLang="ja-JP" sz="1000" b="1" dirty="0">
                <a:latin typeface="Kozuka Gothic Pro R" panose="020B0400000000000000" pitchFamily="34" charset="-128"/>
                <a:ea typeface="Kozuka Gothic Pro R" panose="020B0400000000000000" pitchFamily="34" charset="-128"/>
              </a:rPr>
              <a:t>TOP</a:t>
            </a:r>
            <a:r>
              <a:rPr kumimoji="1" lang="ja-JP" altLang="en-US" sz="1000" b="1" dirty="0">
                <a:latin typeface="Kozuka Gothic Pro R" panose="020B0400000000000000" pitchFamily="34" charset="-128"/>
                <a:ea typeface="Kozuka Gothic Pro R" panose="020B0400000000000000" pitchFamily="34" charset="-128"/>
              </a:rPr>
              <a:t>画像入る</a:t>
            </a:r>
          </a:p>
        </p:txBody>
      </p:sp>
      <p:sp>
        <p:nvSpPr>
          <p:cNvPr id="33" name="テキスト ボックス 32">
            <a:extLst>
              <a:ext uri="{FF2B5EF4-FFF2-40B4-BE49-F238E27FC236}">
                <a16:creationId xmlns:a16="http://schemas.microsoft.com/office/drawing/2014/main" id="{922482DB-4BE2-2550-D3B5-A9ADA9E24307}"/>
              </a:ext>
            </a:extLst>
          </p:cNvPr>
          <p:cNvSpPr txBox="1"/>
          <p:nvPr/>
        </p:nvSpPr>
        <p:spPr>
          <a:xfrm>
            <a:off x="4699030" y="1094837"/>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40" name="テキスト ボックス 39">
            <a:extLst>
              <a:ext uri="{FF2B5EF4-FFF2-40B4-BE49-F238E27FC236}">
                <a16:creationId xmlns:a16="http://schemas.microsoft.com/office/drawing/2014/main" id="{F3617E7E-B928-DB46-614A-A5D2D9626EAD}"/>
              </a:ext>
            </a:extLst>
          </p:cNvPr>
          <p:cNvSpPr txBox="1"/>
          <p:nvPr/>
        </p:nvSpPr>
        <p:spPr>
          <a:xfrm>
            <a:off x="5358308" y="132698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41" name="テキスト ボックス 40">
            <a:extLst>
              <a:ext uri="{FF2B5EF4-FFF2-40B4-BE49-F238E27FC236}">
                <a16:creationId xmlns:a16="http://schemas.microsoft.com/office/drawing/2014/main" id="{39F4B2B7-E092-C733-D3E4-6511168DA61E}"/>
              </a:ext>
            </a:extLst>
          </p:cNvPr>
          <p:cNvSpPr txBox="1"/>
          <p:nvPr/>
        </p:nvSpPr>
        <p:spPr>
          <a:xfrm>
            <a:off x="3637553" y="1369453"/>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42" name="正方形/長方形 41">
            <a:extLst>
              <a:ext uri="{FF2B5EF4-FFF2-40B4-BE49-F238E27FC236}">
                <a16:creationId xmlns:a16="http://schemas.microsoft.com/office/drawing/2014/main" id="{78EF450C-A976-0E15-5455-3F8BD4D01FAC}"/>
              </a:ext>
            </a:extLst>
          </p:cNvPr>
          <p:cNvSpPr/>
          <p:nvPr/>
        </p:nvSpPr>
        <p:spPr>
          <a:xfrm>
            <a:off x="380869" y="1131715"/>
            <a:ext cx="861131" cy="353369"/>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43" name="テキスト ボックス 42">
            <a:extLst>
              <a:ext uri="{FF2B5EF4-FFF2-40B4-BE49-F238E27FC236}">
                <a16:creationId xmlns:a16="http://schemas.microsoft.com/office/drawing/2014/main" id="{DB0F6E9C-91F6-62FB-4745-D5CFAA7D6425}"/>
              </a:ext>
            </a:extLst>
          </p:cNvPr>
          <p:cNvSpPr txBox="1"/>
          <p:nvPr/>
        </p:nvSpPr>
        <p:spPr>
          <a:xfrm>
            <a:off x="358606" y="360563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46" name="テキスト ボックス 45">
            <a:extLst>
              <a:ext uri="{FF2B5EF4-FFF2-40B4-BE49-F238E27FC236}">
                <a16:creationId xmlns:a16="http://schemas.microsoft.com/office/drawing/2014/main" id="{726F0042-1499-AC2C-FDD7-01FE0171901A}"/>
              </a:ext>
            </a:extLst>
          </p:cNvPr>
          <p:cNvSpPr txBox="1"/>
          <p:nvPr/>
        </p:nvSpPr>
        <p:spPr>
          <a:xfrm>
            <a:off x="449207" y="20585215"/>
            <a:ext cx="5959585" cy="276999"/>
          </a:xfrm>
          <a:prstGeom prst="rect">
            <a:avLst/>
          </a:prstGeom>
          <a:noFill/>
        </p:spPr>
        <p:txBody>
          <a:bodyPr wrap="square" rtlCol="0">
            <a:spAutoFit/>
          </a:bodyPr>
          <a:lstStyle/>
          <a:p>
            <a:r>
              <a:rPr lang="en-US" altLang="ja-JP" sz="1200" b="1" dirty="0">
                <a:latin typeface="+mn-ea"/>
              </a:rPr>
              <a:t>1-3-</a:t>
            </a:r>
            <a:r>
              <a:rPr lang="ja-JP" altLang="en-US" sz="1200" b="1" dirty="0">
                <a:latin typeface="+mn-ea"/>
              </a:rPr>
              <a:t>⑥</a:t>
            </a:r>
            <a:r>
              <a:rPr lang="ja-JP" altLang="en-US" sz="1200" b="1" dirty="0"/>
              <a:t> 医師や聴覚の</a:t>
            </a:r>
            <a:r>
              <a:rPr lang="ja-JP" altLang="en-US" sz="1200" b="1" dirty="0">
                <a:solidFill>
                  <a:srgbClr val="3B3C3D"/>
                </a:solidFill>
                <a:latin typeface="Soho Gothic W01 Bold"/>
              </a:rPr>
              <a:t>専門家から聴こえについてのアドバイスを受けてください</a:t>
            </a:r>
            <a:endParaRPr lang="ja-JP" altLang="en-US" sz="1200" dirty="0">
              <a:solidFill>
                <a:srgbClr val="3B3C3D"/>
              </a:solidFill>
              <a:latin typeface="Soho Gothic W01 Light"/>
            </a:endParaRPr>
          </a:p>
        </p:txBody>
      </p:sp>
      <p:sp>
        <p:nvSpPr>
          <p:cNvPr id="47" name="テキスト ボックス 46">
            <a:extLst>
              <a:ext uri="{FF2B5EF4-FFF2-40B4-BE49-F238E27FC236}">
                <a16:creationId xmlns:a16="http://schemas.microsoft.com/office/drawing/2014/main" id="{3A92FB31-5729-4C5F-B20D-3D8BA935C4BD}"/>
              </a:ext>
            </a:extLst>
          </p:cNvPr>
          <p:cNvSpPr txBox="1"/>
          <p:nvPr/>
        </p:nvSpPr>
        <p:spPr>
          <a:xfrm>
            <a:off x="466040" y="20846019"/>
            <a:ext cx="2419776" cy="2400657"/>
          </a:xfrm>
          <a:prstGeom prst="rect">
            <a:avLst/>
          </a:prstGeom>
          <a:solidFill>
            <a:schemeClr val="bg1">
              <a:lumMod val="85000"/>
            </a:schemeClr>
          </a:solidFill>
        </p:spPr>
        <p:txBody>
          <a:bodyPr wrap="square">
            <a:spAutoFit/>
          </a:bodyPr>
          <a:lstStyle/>
          <a:p>
            <a:pPr algn="ctr"/>
            <a:r>
              <a:rPr lang="ja-JP" altLang="en-US" sz="1000" b="1" dirty="0"/>
              <a:t>医師による的確な診断</a:t>
            </a:r>
            <a:endParaRPr lang="en-US" altLang="ja-JP" sz="1000" b="1" dirty="0"/>
          </a:p>
          <a:p>
            <a:pPr algn="ctr"/>
            <a:endParaRPr kumimoji="1" lang="en-US" altLang="ja-JP" sz="1000" dirty="0"/>
          </a:p>
          <a:p>
            <a:endParaRPr kumimoji="1" lang="en-US" altLang="ja-JP" sz="1000" dirty="0"/>
          </a:p>
          <a:p>
            <a:endParaRPr kumimoji="1" lang="en-US" altLang="ja-JP" sz="1000" dirty="0"/>
          </a:p>
          <a:p>
            <a:endParaRPr kumimoji="1" lang="en-US" altLang="ja-JP" sz="1000" dirty="0"/>
          </a:p>
          <a:p>
            <a:endParaRPr kumimoji="1" lang="en-US" altLang="ja-JP" sz="1000" dirty="0"/>
          </a:p>
          <a:p>
            <a:endParaRPr kumimoji="1" lang="en-US" altLang="ja-JP" sz="1000" dirty="0"/>
          </a:p>
          <a:p>
            <a:endParaRPr kumimoji="1" lang="en-US" altLang="ja-JP" sz="1000" dirty="0"/>
          </a:p>
          <a:p>
            <a:endParaRPr kumimoji="1" lang="en-US" altLang="ja-JP" sz="1000" dirty="0"/>
          </a:p>
          <a:p>
            <a:r>
              <a:rPr kumimoji="1" lang="ja-JP" altLang="en-US" sz="1000" dirty="0"/>
              <a:t>補聴器を選ぶ前に、耳鼻咽喉科医の診断を受けることをおすすめします。医師の診察を受けずに補聴器を購入した方の中には、早急に処置が必要であったり、</a:t>
            </a:r>
            <a:r>
              <a:rPr lang="ja-JP" altLang="en-US" sz="1000" dirty="0">
                <a:solidFill>
                  <a:srgbClr val="333333"/>
                </a:solidFill>
                <a:latin typeface="Noto Sans CJK JP Regular"/>
              </a:rPr>
              <a:t> 補聴器の必要がなく対処できる場合もあります</a:t>
            </a:r>
            <a:endParaRPr lang="en-US" altLang="ja-JP" sz="1000" dirty="0"/>
          </a:p>
        </p:txBody>
      </p:sp>
      <p:sp>
        <p:nvSpPr>
          <p:cNvPr id="48" name="テキスト ボックス 47">
            <a:extLst>
              <a:ext uri="{FF2B5EF4-FFF2-40B4-BE49-F238E27FC236}">
                <a16:creationId xmlns:a16="http://schemas.microsoft.com/office/drawing/2014/main" id="{6D246760-3CF7-7C06-B552-A93AE695A3B0}"/>
              </a:ext>
            </a:extLst>
          </p:cNvPr>
          <p:cNvSpPr txBox="1"/>
          <p:nvPr/>
        </p:nvSpPr>
        <p:spPr>
          <a:xfrm>
            <a:off x="3972186" y="20846019"/>
            <a:ext cx="2477268" cy="2400657"/>
          </a:xfrm>
          <a:prstGeom prst="rect">
            <a:avLst/>
          </a:prstGeom>
          <a:solidFill>
            <a:schemeClr val="bg1">
              <a:lumMod val="85000"/>
            </a:schemeClr>
          </a:solidFill>
        </p:spPr>
        <p:txBody>
          <a:bodyPr wrap="square">
            <a:spAutoFit/>
          </a:bodyPr>
          <a:lstStyle/>
          <a:p>
            <a:r>
              <a:rPr lang="ja-JP" altLang="en-US" sz="1000" b="1" dirty="0"/>
              <a:t>補聴器販売店による測定・アドバイス</a:t>
            </a:r>
            <a:endParaRPr kumimoji="1" lang="en-US" altLang="ja-JP" sz="1000" dirty="0"/>
          </a:p>
          <a:p>
            <a:endParaRPr kumimoji="1" lang="en-US" altLang="ja-JP" sz="1000" dirty="0"/>
          </a:p>
          <a:p>
            <a:endParaRPr kumimoji="1" lang="en-US" altLang="ja-JP" sz="1000" dirty="0"/>
          </a:p>
          <a:p>
            <a:endParaRPr kumimoji="1" lang="en-US" altLang="ja-JP" sz="1000" dirty="0"/>
          </a:p>
          <a:p>
            <a:endParaRPr kumimoji="1" lang="en-US" altLang="ja-JP" sz="1000" dirty="0"/>
          </a:p>
          <a:p>
            <a:endParaRPr kumimoji="1" lang="en-US" altLang="ja-JP" sz="1000" dirty="0"/>
          </a:p>
          <a:p>
            <a:endParaRPr kumimoji="1" lang="en-US" altLang="ja-JP" sz="1000" dirty="0"/>
          </a:p>
          <a:p>
            <a:endParaRPr kumimoji="1" lang="en-US" altLang="ja-JP" sz="1000" dirty="0"/>
          </a:p>
          <a:p>
            <a:endParaRPr kumimoji="1" lang="en-US" altLang="ja-JP" sz="1000" dirty="0"/>
          </a:p>
          <a:p>
            <a:r>
              <a:rPr kumimoji="1" lang="ja-JP" altLang="en-US" sz="1000" dirty="0"/>
              <a:t>補聴器を調整するために必要なデータを取ります。特に、言葉の聞き取りの測定は重要です。適切な調整とケア、コンサルティングを受けることのできる専門の知識・技能を持った聴覚ケアの専門家がいる販売店をおすすめします。</a:t>
            </a:r>
            <a:endParaRPr lang="en-US" altLang="ja-JP" sz="1000" dirty="0"/>
          </a:p>
        </p:txBody>
      </p:sp>
      <p:sp>
        <p:nvSpPr>
          <p:cNvPr id="49" name="矢印: 右 10">
            <a:extLst>
              <a:ext uri="{FF2B5EF4-FFF2-40B4-BE49-F238E27FC236}">
                <a16:creationId xmlns:a16="http://schemas.microsoft.com/office/drawing/2014/main" id="{311E3B0B-7EDC-8F94-1AFB-E7FBAF26480F}"/>
              </a:ext>
            </a:extLst>
          </p:cNvPr>
          <p:cNvSpPr/>
          <p:nvPr/>
        </p:nvSpPr>
        <p:spPr>
          <a:xfrm>
            <a:off x="3161779" y="21465180"/>
            <a:ext cx="634470" cy="901351"/>
          </a:xfrm>
          <a:prstGeom prst="rightArrow">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テキスト ボックス 51">
            <a:extLst>
              <a:ext uri="{FF2B5EF4-FFF2-40B4-BE49-F238E27FC236}">
                <a16:creationId xmlns:a16="http://schemas.microsoft.com/office/drawing/2014/main" id="{85509EDC-9047-E0C5-48D6-95A4999C75A3}"/>
              </a:ext>
            </a:extLst>
          </p:cNvPr>
          <p:cNvSpPr txBox="1"/>
          <p:nvPr/>
        </p:nvSpPr>
        <p:spPr>
          <a:xfrm>
            <a:off x="416418" y="17815945"/>
            <a:ext cx="4873610" cy="276999"/>
          </a:xfrm>
          <a:prstGeom prst="rect">
            <a:avLst/>
          </a:prstGeom>
          <a:noFill/>
        </p:spPr>
        <p:txBody>
          <a:bodyPr wrap="square" rtlCol="0">
            <a:spAutoFit/>
          </a:bodyPr>
          <a:lstStyle/>
          <a:p>
            <a:r>
              <a:rPr lang="en-US" altLang="ja-JP" sz="1200" b="1" dirty="0">
                <a:latin typeface="+mn-ea"/>
              </a:rPr>
              <a:t>1-3-</a:t>
            </a:r>
            <a:r>
              <a:rPr lang="ja-JP" altLang="en-US" sz="1200" b="1" dirty="0">
                <a:latin typeface="+mn-ea"/>
              </a:rPr>
              <a:t>⑤</a:t>
            </a:r>
            <a:r>
              <a:rPr lang="ja-JP" altLang="en-US" sz="1200" b="1" dirty="0"/>
              <a:t> 難聴で大切な人生の時間を損なっているかもしれません</a:t>
            </a:r>
          </a:p>
        </p:txBody>
      </p:sp>
      <p:sp>
        <p:nvSpPr>
          <p:cNvPr id="53" name="テキスト ボックス 52">
            <a:extLst>
              <a:ext uri="{FF2B5EF4-FFF2-40B4-BE49-F238E27FC236}">
                <a16:creationId xmlns:a16="http://schemas.microsoft.com/office/drawing/2014/main" id="{A0C3A44D-D0D1-3E90-BCFA-914571FA0FF5}"/>
              </a:ext>
            </a:extLst>
          </p:cNvPr>
          <p:cNvSpPr txBox="1"/>
          <p:nvPr/>
        </p:nvSpPr>
        <p:spPr>
          <a:xfrm>
            <a:off x="2803263" y="18050846"/>
            <a:ext cx="3752276" cy="830997"/>
          </a:xfrm>
          <a:prstGeom prst="rect">
            <a:avLst/>
          </a:prstGeom>
          <a:noFill/>
        </p:spPr>
        <p:txBody>
          <a:bodyPr wrap="square" rtlCol="0">
            <a:spAutoFit/>
          </a:bodyPr>
          <a:lstStyle/>
          <a:p>
            <a:r>
              <a:rPr kumimoji="1" lang="ja-JP" altLang="en-US" sz="800" dirty="0"/>
              <a:t>補聴器を装用した人は、</a:t>
            </a:r>
            <a:r>
              <a:rPr kumimoji="1" lang="en-US" altLang="ja-JP" sz="800" dirty="0"/>
              <a:t>QOL</a:t>
            </a:r>
            <a:r>
              <a:rPr kumimoji="1" lang="ja-JP" altLang="en-US" sz="800" dirty="0"/>
              <a:t>（生活の質）の向上を実感されているというデータがあります。難聴は、聞き返したりする精神的なストレス、会話を理解しようとする脳の負担などにより、大切な人生の時間を損なっていると言えるかもしれません。一般的に加齢による難聴は、徐々に聞こえ難くなるため、気付きにくく、「まだ大丈夫」と考えて補聴器の装用が遅れがちです。少しでも聞きづらさを感じた時、それが補聴器を使い始めるタイミングです。</a:t>
            </a:r>
          </a:p>
        </p:txBody>
      </p:sp>
      <p:pic>
        <p:nvPicPr>
          <p:cNvPr id="54" name="図 53">
            <a:extLst>
              <a:ext uri="{FF2B5EF4-FFF2-40B4-BE49-F238E27FC236}">
                <a16:creationId xmlns:a16="http://schemas.microsoft.com/office/drawing/2014/main" id="{2BBEFE19-6646-22F3-8783-024CF31E3FE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765195" y="18950271"/>
            <a:ext cx="4810165" cy="1385708"/>
          </a:xfrm>
          <a:prstGeom prst="rect">
            <a:avLst/>
          </a:prstGeom>
        </p:spPr>
      </p:pic>
      <p:sp>
        <p:nvSpPr>
          <p:cNvPr id="55" name="テキスト ボックス 54">
            <a:extLst>
              <a:ext uri="{FF2B5EF4-FFF2-40B4-BE49-F238E27FC236}">
                <a16:creationId xmlns:a16="http://schemas.microsoft.com/office/drawing/2014/main" id="{93846A66-117A-F359-2662-230E7462EDB9}"/>
              </a:ext>
            </a:extLst>
          </p:cNvPr>
          <p:cNvSpPr txBox="1"/>
          <p:nvPr/>
        </p:nvSpPr>
        <p:spPr>
          <a:xfrm>
            <a:off x="468882" y="18127788"/>
            <a:ext cx="1925398" cy="400110"/>
          </a:xfrm>
          <a:prstGeom prst="rect">
            <a:avLst/>
          </a:prstGeom>
          <a:noFill/>
        </p:spPr>
        <p:txBody>
          <a:bodyPr wrap="square" rtlCol="0">
            <a:spAutoFit/>
          </a:bodyPr>
          <a:lstStyle/>
          <a:p>
            <a:r>
              <a:rPr kumimoji="1" lang="en-US" altLang="ja-JP" sz="1000" b="1" dirty="0"/>
              <a:t>Q</a:t>
            </a:r>
            <a:r>
              <a:rPr kumimoji="1" lang="ja-JP" altLang="en-US" sz="1000" b="1" dirty="0"/>
              <a:t>：補聴器をもっと早く使用すべきだったと思いますか？</a:t>
            </a:r>
          </a:p>
        </p:txBody>
      </p:sp>
      <p:grpSp>
        <p:nvGrpSpPr>
          <p:cNvPr id="56" name="グループ化 55">
            <a:extLst>
              <a:ext uri="{FF2B5EF4-FFF2-40B4-BE49-F238E27FC236}">
                <a16:creationId xmlns:a16="http://schemas.microsoft.com/office/drawing/2014/main" id="{19FE2B13-5923-79F6-0666-B0CAB255CD44}"/>
              </a:ext>
            </a:extLst>
          </p:cNvPr>
          <p:cNvGrpSpPr/>
          <p:nvPr/>
        </p:nvGrpSpPr>
        <p:grpSpPr>
          <a:xfrm>
            <a:off x="618159" y="18570598"/>
            <a:ext cx="1740585" cy="1636017"/>
            <a:chOff x="647454" y="9615945"/>
            <a:chExt cx="1740585" cy="1636017"/>
          </a:xfrm>
        </p:grpSpPr>
        <p:sp>
          <p:nvSpPr>
            <p:cNvPr id="57" name="楕円 16">
              <a:extLst>
                <a:ext uri="{FF2B5EF4-FFF2-40B4-BE49-F238E27FC236}">
                  <a16:creationId xmlns:a16="http://schemas.microsoft.com/office/drawing/2014/main" id="{C0671021-47C5-2D11-626C-A43AD4AB29B3}"/>
                </a:ext>
              </a:extLst>
            </p:cNvPr>
            <p:cNvSpPr/>
            <p:nvPr/>
          </p:nvSpPr>
          <p:spPr>
            <a:xfrm>
              <a:off x="647454" y="9615945"/>
              <a:ext cx="1740585" cy="1636017"/>
            </a:xfrm>
            <a:prstGeom prst="ellipse">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8" name="直線コネクタ 57">
              <a:extLst>
                <a:ext uri="{FF2B5EF4-FFF2-40B4-BE49-F238E27FC236}">
                  <a16:creationId xmlns:a16="http://schemas.microsoft.com/office/drawing/2014/main" id="{9938FC09-8F79-8F5C-9BB8-5572F0A60A6E}"/>
                </a:ext>
              </a:extLst>
            </p:cNvPr>
            <p:cNvCxnSpPr>
              <a:cxnSpLocks/>
              <a:stCxn id="57" idx="0"/>
            </p:cNvCxnSpPr>
            <p:nvPr/>
          </p:nvCxnSpPr>
          <p:spPr>
            <a:xfrm>
              <a:off x="1517747" y="9615945"/>
              <a:ext cx="0" cy="81800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D79853E3-B8C1-3274-C3BA-3714C51F9352}"/>
                </a:ext>
              </a:extLst>
            </p:cNvPr>
            <p:cNvCxnSpPr>
              <a:cxnSpLocks/>
            </p:cNvCxnSpPr>
            <p:nvPr/>
          </p:nvCxnSpPr>
          <p:spPr>
            <a:xfrm>
              <a:off x="1517746" y="10433954"/>
              <a:ext cx="408765" cy="74044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0" name="テキスト ボックス 59">
              <a:extLst>
                <a:ext uri="{FF2B5EF4-FFF2-40B4-BE49-F238E27FC236}">
                  <a16:creationId xmlns:a16="http://schemas.microsoft.com/office/drawing/2014/main" id="{9B88FD72-53F6-33DA-8216-DA66F05CCFEC}"/>
                </a:ext>
              </a:extLst>
            </p:cNvPr>
            <p:cNvSpPr txBox="1"/>
            <p:nvPr/>
          </p:nvSpPr>
          <p:spPr>
            <a:xfrm>
              <a:off x="719481" y="10172343"/>
              <a:ext cx="722699" cy="523220"/>
            </a:xfrm>
            <a:prstGeom prst="rect">
              <a:avLst/>
            </a:prstGeom>
            <a:noFill/>
          </p:spPr>
          <p:txBody>
            <a:bodyPr wrap="square" rtlCol="0">
              <a:spAutoFit/>
            </a:bodyPr>
            <a:lstStyle/>
            <a:p>
              <a:pPr algn="ctr"/>
              <a:r>
                <a:rPr kumimoji="1" lang="en-US" altLang="ja-JP" sz="1000" b="1" dirty="0"/>
                <a:t>Yes</a:t>
              </a:r>
            </a:p>
            <a:p>
              <a:r>
                <a:rPr kumimoji="1" lang="en-US" altLang="ja-JP" b="1" dirty="0">
                  <a:solidFill>
                    <a:srgbClr val="FF0000"/>
                  </a:solidFill>
                </a:rPr>
                <a:t> 51</a:t>
              </a:r>
              <a:r>
                <a:rPr kumimoji="1" lang="ja-JP" altLang="en-US" b="1" dirty="0">
                  <a:solidFill>
                    <a:srgbClr val="FF0000"/>
                  </a:solidFill>
                </a:rPr>
                <a:t>％</a:t>
              </a:r>
            </a:p>
          </p:txBody>
        </p:sp>
      </p:grpSp>
      <p:sp>
        <p:nvSpPr>
          <p:cNvPr id="6144" name="スライド番号プレースホルダー 32">
            <a:extLst>
              <a:ext uri="{FF2B5EF4-FFF2-40B4-BE49-F238E27FC236}">
                <a16:creationId xmlns:a16="http://schemas.microsoft.com/office/drawing/2014/main" id="{4279AF7E-B200-23AF-8834-4985F976FA01}"/>
              </a:ext>
            </a:extLst>
          </p:cNvPr>
          <p:cNvSpPr txBox="1">
            <a:spLocks/>
          </p:cNvSpPr>
          <p:nvPr/>
        </p:nvSpPr>
        <p:spPr>
          <a:xfrm>
            <a:off x="4855053" y="19415844"/>
            <a:ext cx="1543050" cy="649111"/>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659AD77-81C0-4957-82F6-3F9C795B8E95}" type="slidenum">
              <a:rPr kumimoji="1" lang="ja-JP" altLang="en-US"/>
              <a:pPr/>
              <a:t>5</a:t>
            </a:fld>
            <a:endParaRPr kumimoji="1" lang="ja-JP" altLang="en-US"/>
          </a:p>
        </p:txBody>
      </p:sp>
      <p:sp>
        <p:nvSpPr>
          <p:cNvPr id="6147" name="正方形/長方形 6146">
            <a:extLst>
              <a:ext uri="{FF2B5EF4-FFF2-40B4-BE49-F238E27FC236}">
                <a16:creationId xmlns:a16="http://schemas.microsoft.com/office/drawing/2014/main" id="{A6DE8C98-CD82-BBB2-1474-7F67790C00E4}"/>
              </a:ext>
            </a:extLst>
          </p:cNvPr>
          <p:cNvSpPr/>
          <p:nvPr/>
        </p:nvSpPr>
        <p:spPr>
          <a:xfrm>
            <a:off x="538850" y="21067937"/>
            <a:ext cx="2155088" cy="1156382"/>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endParaRPr>
          </a:p>
        </p:txBody>
      </p:sp>
      <p:sp>
        <p:nvSpPr>
          <p:cNvPr id="6149" name="正方形/長方形 6148">
            <a:extLst>
              <a:ext uri="{FF2B5EF4-FFF2-40B4-BE49-F238E27FC236}">
                <a16:creationId xmlns:a16="http://schemas.microsoft.com/office/drawing/2014/main" id="{E2831155-E72D-874F-1D53-8F8697584DAF}"/>
              </a:ext>
            </a:extLst>
          </p:cNvPr>
          <p:cNvSpPr/>
          <p:nvPr/>
        </p:nvSpPr>
        <p:spPr>
          <a:xfrm>
            <a:off x="4161229" y="21079042"/>
            <a:ext cx="2155088" cy="1156382"/>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endParaRPr>
          </a:p>
        </p:txBody>
      </p:sp>
      <p:sp>
        <p:nvSpPr>
          <p:cNvPr id="6151" name="テキスト ボックス 6150">
            <a:extLst>
              <a:ext uri="{FF2B5EF4-FFF2-40B4-BE49-F238E27FC236}">
                <a16:creationId xmlns:a16="http://schemas.microsoft.com/office/drawing/2014/main" id="{B60EB32E-68A0-72EC-01F9-7EE4E2F3034A}"/>
              </a:ext>
            </a:extLst>
          </p:cNvPr>
          <p:cNvSpPr txBox="1"/>
          <p:nvPr/>
        </p:nvSpPr>
        <p:spPr>
          <a:xfrm>
            <a:off x="955101" y="21355584"/>
            <a:ext cx="1252843" cy="246221"/>
          </a:xfrm>
          <a:prstGeom prst="rect">
            <a:avLst/>
          </a:prstGeom>
          <a:noFill/>
        </p:spPr>
        <p:txBody>
          <a:bodyPr wrap="square">
            <a:spAutoFit/>
          </a:bodyPr>
          <a:lstStyle/>
          <a:p>
            <a:pPr algn="ctr"/>
            <a:r>
              <a:rPr kumimoji="1" lang="ja-JP" altLang="en-US" sz="1000" b="1" dirty="0"/>
              <a:t>イメージ画像入る</a:t>
            </a:r>
          </a:p>
        </p:txBody>
      </p:sp>
      <p:sp>
        <p:nvSpPr>
          <p:cNvPr id="6152" name="テキスト ボックス 6151">
            <a:extLst>
              <a:ext uri="{FF2B5EF4-FFF2-40B4-BE49-F238E27FC236}">
                <a16:creationId xmlns:a16="http://schemas.microsoft.com/office/drawing/2014/main" id="{4F4359A7-A991-50DB-616B-F38CFF018386}"/>
              </a:ext>
            </a:extLst>
          </p:cNvPr>
          <p:cNvSpPr txBox="1"/>
          <p:nvPr/>
        </p:nvSpPr>
        <p:spPr>
          <a:xfrm>
            <a:off x="4629070" y="21355584"/>
            <a:ext cx="1252843" cy="246221"/>
          </a:xfrm>
          <a:prstGeom prst="rect">
            <a:avLst/>
          </a:prstGeom>
          <a:noFill/>
        </p:spPr>
        <p:txBody>
          <a:bodyPr wrap="square">
            <a:spAutoFit/>
          </a:bodyPr>
          <a:lstStyle/>
          <a:p>
            <a:pPr algn="ctr"/>
            <a:r>
              <a:rPr kumimoji="1" lang="ja-JP" altLang="en-US" sz="1000" b="1" dirty="0"/>
              <a:t>イメージ画像入る</a:t>
            </a:r>
          </a:p>
        </p:txBody>
      </p:sp>
      <p:sp>
        <p:nvSpPr>
          <p:cNvPr id="6153" name="テキスト ボックス 6152">
            <a:extLst>
              <a:ext uri="{FF2B5EF4-FFF2-40B4-BE49-F238E27FC236}">
                <a16:creationId xmlns:a16="http://schemas.microsoft.com/office/drawing/2014/main" id="{6A21C46F-FE86-FDDB-B9CD-0E68F4B11A93}"/>
              </a:ext>
            </a:extLst>
          </p:cNvPr>
          <p:cNvSpPr txBox="1"/>
          <p:nvPr/>
        </p:nvSpPr>
        <p:spPr>
          <a:xfrm>
            <a:off x="487197" y="15653048"/>
            <a:ext cx="4259745" cy="276999"/>
          </a:xfrm>
          <a:prstGeom prst="rect">
            <a:avLst/>
          </a:prstGeom>
          <a:noFill/>
        </p:spPr>
        <p:txBody>
          <a:bodyPr wrap="square" rtlCol="0">
            <a:spAutoFit/>
          </a:bodyPr>
          <a:lstStyle/>
          <a:p>
            <a:r>
              <a:rPr lang="en-US" altLang="ja-JP" sz="1200" b="1" dirty="0">
                <a:latin typeface="+mn-ea"/>
              </a:rPr>
              <a:t>1-3-</a:t>
            </a:r>
            <a:r>
              <a:rPr lang="ja-JP" altLang="en-US" sz="1200" b="1" dirty="0">
                <a:latin typeface="+mn-ea"/>
              </a:rPr>
              <a:t>④</a:t>
            </a:r>
            <a:r>
              <a:rPr lang="ja-JP" altLang="en-US" sz="1200" b="1" dirty="0"/>
              <a:t>脳に十分な音の情報が届かないと</a:t>
            </a:r>
          </a:p>
        </p:txBody>
      </p:sp>
      <p:sp>
        <p:nvSpPr>
          <p:cNvPr id="6154" name="テキスト ボックス 6153">
            <a:extLst>
              <a:ext uri="{FF2B5EF4-FFF2-40B4-BE49-F238E27FC236}">
                <a16:creationId xmlns:a16="http://schemas.microsoft.com/office/drawing/2014/main" id="{19E45D60-212C-3391-BCE2-8E93144B869A}"/>
              </a:ext>
            </a:extLst>
          </p:cNvPr>
          <p:cNvSpPr txBox="1"/>
          <p:nvPr/>
        </p:nvSpPr>
        <p:spPr>
          <a:xfrm>
            <a:off x="545940" y="15859591"/>
            <a:ext cx="5771625" cy="338554"/>
          </a:xfrm>
          <a:prstGeom prst="rect">
            <a:avLst/>
          </a:prstGeom>
          <a:noFill/>
        </p:spPr>
        <p:txBody>
          <a:bodyPr wrap="square" rtlCol="0">
            <a:spAutoFit/>
          </a:bodyPr>
          <a:lstStyle/>
          <a:p>
            <a:r>
              <a:rPr kumimoji="1" lang="ja-JP" altLang="en-US" sz="800" dirty="0"/>
              <a:t>難聴になると、耳から脳への音情報が十分伝わらず、伝わる音情報の質も低下します。そのために、脳が周囲にある音の情景の全体像を捉えることが難しく、必要な音に集中することも困難になります。</a:t>
            </a:r>
          </a:p>
        </p:txBody>
      </p:sp>
      <p:sp>
        <p:nvSpPr>
          <p:cNvPr id="6155" name="テキスト ボックス 6154">
            <a:extLst>
              <a:ext uri="{FF2B5EF4-FFF2-40B4-BE49-F238E27FC236}">
                <a16:creationId xmlns:a16="http://schemas.microsoft.com/office/drawing/2014/main" id="{A4F02CCE-4A25-D7A6-592C-828F2A0C9817}"/>
              </a:ext>
            </a:extLst>
          </p:cNvPr>
          <p:cNvSpPr txBox="1"/>
          <p:nvPr/>
        </p:nvSpPr>
        <p:spPr>
          <a:xfrm>
            <a:off x="535779" y="16250697"/>
            <a:ext cx="2385378" cy="1246495"/>
          </a:xfrm>
          <a:prstGeom prst="rect">
            <a:avLst/>
          </a:prstGeom>
          <a:noFill/>
          <a:ln>
            <a:solidFill>
              <a:schemeClr val="tx1">
                <a:lumMod val="50000"/>
                <a:lumOff val="50000"/>
              </a:schemeClr>
            </a:solidFill>
          </a:ln>
        </p:spPr>
        <p:txBody>
          <a:bodyPr wrap="square">
            <a:spAutoFit/>
          </a:bodyPr>
          <a:lstStyle/>
          <a:p>
            <a:r>
              <a:rPr lang="ja-JP" altLang="en-US" sz="1000" b="1" dirty="0"/>
              <a:t>聴覚の問題が脳の問題に繋がる</a:t>
            </a:r>
            <a:endParaRPr lang="en-US" altLang="ja-JP" sz="1000" b="1" dirty="0"/>
          </a:p>
          <a:p>
            <a:endParaRPr lang="en-US" altLang="ja-JP" sz="900" dirty="0"/>
          </a:p>
          <a:p>
            <a:r>
              <a:rPr lang="ja-JP" altLang="en-US" sz="800" dirty="0"/>
              <a:t>音の情景全体が届かないことによって脳の問題につながる可能性があります。難聴の状態では</a:t>
            </a:r>
            <a:r>
              <a:rPr kumimoji="1" lang="ja-JP" altLang="en-US" sz="800" dirty="0"/>
              <a:t>脳が音を理解しようと、脳の他の分野が補うために活発に働くことになります。これにより、記憶をするために使用されるべき脳のリソースが足りなくなる可能性もあるのです。</a:t>
            </a:r>
            <a:endParaRPr kumimoji="1" lang="en-US" altLang="ja-JP" sz="800" dirty="0"/>
          </a:p>
          <a:p>
            <a:endParaRPr lang="ja-JP" altLang="en-US" sz="800" dirty="0"/>
          </a:p>
        </p:txBody>
      </p:sp>
      <p:sp>
        <p:nvSpPr>
          <p:cNvPr id="6156" name="テキスト ボックス 6155">
            <a:extLst>
              <a:ext uri="{FF2B5EF4-FFF2-40B4-BE49-F238E27FC236}">
                <a16:creationId xmlns:a16="http://schemas.microsoft.com/office/drawing/2014/main" id="{0439D89E-8E70-84F6-438D-5BEB10F12084}"/>
              </a:ext>
            </a:extLst>
          </p:cNvPr>
          <p:cNvSpPr txBox="1"/>
          <p:nvPr/>
        </p:nvSpPr>
        <p:spPr>
          <a:xfrm>
            <a:off x="3938640" y="16259847"/>
            <a:ext cx="2378925" cy="1246495"/>
          </a:xfrm>
          <a:prstGeom prst="rect">
            <a:avLst/>
          </a:prstGeom>
          <a:noFill/>
          <a:ln>
            <a:solidFill>
              <a:schemeClr val="tx1">
                <a:lumMod val="50000"/>
                <a:lumOff val="50000"/>
              </a:schemeClr>
            </a:solidFill>
          </a:ln>
        </p:spPr>
        <p:txBody>
          <a:bodyPr wrap="square">
            <a:spAutoFit/>
          </a:bodyPr>
          <a:lstStyle/>
          <a:p>
            <a:r>
              <a:rPr lang="ja-JP" altLang="en-US" sz="1000" b="1" dirty="0"/>
              <a:t>脳の問題が日常生活に影響する</a:t>
            </a:r>
            <a:endParaRPr lang="en-US" altLang="ja-JP" sz="1000" b="1" dirty="0"/>
          </a:p>
          <a:p>
            <a:endParaRPr lang="en-US" altLang="ja-JP" sz="800" dirty="0"/>
          </a:p>
          <a:p>
            <a:r>
              <a:rPr lang="ja-JP" altLang="en-US" sz="800" dirty="0"/>
              <a:t>難聴を対処せず放置することにより、聴こえ単独の問題にとどまらず、脳へも悪影響を及ぼします。脳に届く音が制限される状況では、会話について</a:t>
            </a:r>
            <a:r>
              <a:rPr lang="ja-JP" altLang="en-US" sz="800"/>
              <a:t>いけない、</a:t>
            </a:r>
            <a:r>
              <a:rPr lang="ja-JP" altLang="en-US" sz="800">
                <a:solidFill>
                  <a:srgbClr val="FF0000"/>
                </a:solidFill>
              </a:rPr>
              <a:t>聴くため</a:t>
            </a:r>
            <a:r>
              <a:rPr lang="ja-JP" altLang="en-US" sz="800" dirty="0">
                <a:solidFill>
                  <a:srgbClr val="FF0000"/>
                </a:solidFill>
              </a:rPr>
              <a:t>の労力の増大</a:t>
            </a:r>
            <a:r>
              <a:rPr lang="ja-JP" altLang="en-US" sz="800" dirty="0"/>
              <a:t>、精神的な負担が増すなど、日常生活への深刻な影響を招くことになります。</a:t>
            </a:r>
            <a:endParaRPr lang="en-US" altLang="ja-JP" sz="800" dirty="0"/>
          </a:p>
          <a:p>
            <a:endParaRPr lang="ja-JP" altLang="en-US" sz="800" dirty="0"/>
          </a:p>
        </p:txBody>
      </p:sp>
      <p:sp>
        <p:nvSpPr>
          <p:cNvPr id="6157" name="矢印: 右 37">
            <a:extLst>
              <a:ext uri="{FF2B5EF4-FFF2-40B4-BE49-F238E27FC236}">
                <a16:creationId xmlns:a16="http://schemas.microsoft.com/office/drawing/2014/main" id="{3720A201-6AC4-937C-311E-C940AF221B4C}"/>
              </a:ext>
            </a:extLst>
          </p:cNvPr>
          <p:cNvSpPr/>
          <p:nvPr/>
        </p:nvSpPr>
        <p:spPr>
          <a:xfrm>
            <a:off x="2961121" y="16454660"/>
            <a:ext cx="911376" cy="901351"/>
          </a:xfrm>
          <a:prstGeom prst="rightArrow">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58" name="テキスト ボックス 6157">
            <a:extLst>
              <a:ext uri="{FF2B5EF4-FFF2-40B4-BE49-F238E27FC236}">
                <a16:creationId xmlns:a16="http://schemas.microsoft.com/office/drawing/2014/main" id="{4881E573-C50C-7EC3-6A2D-0BD1A7F7F466}"/>
              </a:ext>
            </a:extLst>
          </p:cNvPr>
          <p:cNvSpPr txBox="1"/>
          <p:nvPr/>
        </p:nvSpPr>
        <p:spPr>
          <a:xfrm>
            <a:off x="211651" y="15375574"/>
            <a:ext cx="1030349" cy="230832"/>
          </a:xfrm>
          <a:prstGeom prst="rect">
            <a:avLst/>
          </a:prstGeom>
          <a:solidFill>
            <a:srgbClr val="FF0000"/>
          </a:solidFill>
        </p:spPr>
        <p:txBody>
          <a:bodyPr wrap="square" rtlCol="0">
            <a:spAutoFit/>
          </a:bodyPr>
          <a:lstStyle/>
          <a:p>
            <a:r>
              <a:rPr kumimoji="1" lang="ja-JP" altLang="en-US" sz="900" b="1" dirty="0">
                <a:solidFill>
                  <a:schemeClr val="bg1"/>
                </a:solidFill>
              </a:rPr>
              <a:t>新規コンテンツ</a:t>
            </a:r>
          </a:p>
        </p:txBody>
      </p:sp>
      <p:sp>
        <p:nvSpPr>
          <p:cNvPr id="6159" name="正方形/長方形 6158">
            <a:extLst>
              <a:ext uri="{FF2B5EF4-FFF2-40B4-BE49-F238E27FC236}">
                <a16:creationId xmlns:a16="http://schemas.microsoft.com/office/drawing/2014/main" id="{35555369-A369-BB5F-EA86-D696465A9076}"/>
              </a:ext>
            </a:extLst>
          </p:cNvPr>
          <p:cNvSpPr/>
          <p:nvPr/>
        </p:nvSpPr>
        <p:spPr>
          <a:xfrm>
            <a:off x="242890" y="15619224"/>
            <a:ext cx="6346634" cy="7763290"/>
          </a:xfrm>
          <a:prstGeom prst="rect">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160" name="テキスト ボックス 6159">
            <a:extLst>
              <a:ext uri="{FF2B5EF4-FFF2-40B4-BE49-F238E27FC236}">
                <a16:creationId xmlns:a16="http://schemas.microsoft.com/office/drawing/2014/main" id="{6962C9DB-CC1C-ECA2-960B-E8268C62E44D}"/>
              </a:ext>
            </a:extLst>
          </p:cNvPr>
          <p:cNvSpPr txBox="1"/>
          <p:nvPr/>
        </p:nvSpPr>
        <p:spPr>
          <a:xfrm>
            <a:off x="449208" y="23474951"/>
            <a:ext cx="6029322" cy="461665"/>
          </a:xfrm>
          <a:prstGeom prst="rect">
            <a:avLst/>
          </a:prstGeom>
          <a:noFill/>
        </p:spPr>
        <p:txBody>
          <a:bodyPr wrap="square">
            <a:spAutoFit/>
          </a:bodyPr>
          <a:lstStyle/>
          <a:p>
            <a:r>
              <a:rPr lang="ja-JP" altLang="en-US" sz="800" dirty="0"/>
              <a:t>情報源 </a:t>
            </a:r>
            <a:endParaRPr lang="en-US" altLang="ja-JP" sz="800" dirty="0"/>
          </a:p>
          <a:p>
            <a:r>
              <a:rPr lang="ja-JP" altLang="en-US" sz="800" dirty="0"/>
              <a:t>1.  ランセット委員会| Volume 396、ISSUE 10248、P413-446、2020 年 8 月 8 日 - 認知症の予防、介入、およびケア: ランセット委員会の 2020 年報告書。</a:t>
            </a:r>
          </a:p>
        </p:txBody>
      </p:sp>
      <p:sp>
        <p:nvSpPr>
          <p:cNvPr id="6161" name="テキスト ボックス 6160">
            <a:extLst>
              <a:ext uri="{FF2B5EF4-FFF2-40B4-BE49-F238E27FC236}">
                <a16:creationId xmlns:a16="http://schemas.microsoft.com/office/drawing/2014/main" id="{81577959-998A-0E28-C1A1-A96A365D8AE3}"/>
              </a:ext>
            </a:extLst>
          </p:cNvPr>
          <p:cNvSpPr txBox="1"/>
          <p:nvPr/>
        </p:nvSpPr>
        <p:spPr>
          <a:xfrm>
            <a:off x="5339563" y="6468902"/>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4" name="テキスト ボックス 3">
            <a:extLst>
              <a:ext uri="{FF2B5EF4-FFF2-40B4-BE49-F238E27FC236}">
                <a16:creationId xmlns:a16="http://schemas.microsoft.com/office/drawing/2014/main" id="{07292EF8-7A7D-C8F3-A7C2-1C49A245551E}"/>
              </a:ext>
            </a:extLst>
          </p:cNvPr>
          <p:cNvSpPr txBox="1"/>
          <p:nvPr/>
        </p:nvSpPr>
        <p:spPr>
          <a:xfrm>
            <a:off x="1617558" y="20196644"/>
            <a:ext cx="3088441" cy="215444"/>
          </a:xfrm>
          <a:prstGeom prst="rect">
            <a:avLst/>
          </a:prstGeom>
          <a:solidFill>
            <a:schemeClr val="bg1"/>
          </a:solidFill>
        </p:spPr>
        <p:txBody>
          <a:bodyPr wrap="square" rtlCol="0">
            <a:spAutoFit/>
          </a:bodyPr>
          <a:lstStyle/>
          <a:p>
            <a:r>
              <a:rPr kumimoji="1" lang="ja-JP" altLang="en-US" sz="800" dirty="0">
                <a:solidFill>
                  <a:srgbClr val="FF0000"/>
                </a:solidFill>
              </a:rPr>
              <a:t>一般社団法人日本補聴器工業会 </a:t>
            </a:r>
            <a:r>
              <a:rPr kumimoji="1" lang="en-US" altLang="ja-JP" sz="800" dirty="0" err="1">
                <a:solidFill>
                  <a:srgbClr val="FF0000"/>
                </a:solidFill>
              </a:rPr>
              <a:t>JapanTrak</a:t>
            </a:r>
            <a:r>
              <a:rPr kumimoji="1" lang="en-US" altLang="ja-JP" sz="800" dirty="0">
                <a:solidFill>
                  <a:srgbClr val="FF0000"/>
                </a:solidFill>
              </a:rPr>
              <a:t> 2022</a:t>
            </a:r>
            <a:r>
              <a:rPr kumimoji="1" lang="ja-JP" altLang="en-US" sz="800" dirty="0">
                <a:solidFill>
                  <a:srgbClr val="FF0000"/>
                </a:solidFill>
              </a:rPr>
              <a:t>調査報告書より</a:t>
            </a:r>
          </a:p>
        </p:txBody>
      </p:sp>
      <p:sp>
        <p:nvSpPr>
          <p:cNvPr id="6" name="テキスト ボックス 5">
            <a:extLst>
              <a:ext uri="{FF2B5EF4-FFF2-40B4-BE49-F238E27FC236}">
                <a16:creationId xmlns:a16="http://schemas.microsoft.com/office/drawing/2014/main" id="{2A529BBF-2D53-95AB-03E4-6F4D8B890766}"/>
              </a:ext>
            </a:extLst>
          </p:cNvPr>
          <p:cNvSpPr txBox="1"/>
          <p:nvPr/>
        </p:nvSpPr>
        <p:spPr>
          <a:xfrm>
            <a:off x="4855052" y="19142412"/>
            <a:ext cx="1384545" cy="400110"/>
          </a:xfrm>
          <a:prstGeom prst="rect">
            <a:avLst/>
          </a:prstGeom>
          <a:solidFill>
            <a:schemeClr val="bg1"/>
          </a:solidFill>
        </p:spPr>
        <p:txBody>
          <a:bodyPr wrap="square">
            <a:spAutoFit/>
          </a:bodyPr>
          <a:lstStyle/>
          <a:p>
            <a:pPr algn="ctr"/>
            <a:r>
              <a:rPr kumimoji="1" lang="ja-JP" altLang="en-US" sz="1000" b="1" dirty="0"/>
              <a:t>より快適な社会生活</a:t>
            </a:r>
            <a:r>
              <a:rPr kumimoji="1" lang="en-US" altLang="ja-JP" sz="1000" b="1" dirty="0">
                <a:solidFill>
                  <a:srgbClr val="FF0000"/>
                </a:solidFill>
              </a:rPr>
              <a:t>85</a:t>
            </a:r>
            <a:r>
              <a:rPr kumimoji="1" lang="ja-JP" altLang="en-US" sz="1000" b="1" dirty="0">
                <a:solidFill>
                  <a:srgbClr val="FF0000"/>
                </a:solidFill>
              </a:rPr>
              <a:t>％</a:t>
            </a:r>
          </a:p>
        </p:txBody>
      </p:sp>
      <p:sp>
        <p:nvSpPr>
          <p:cNvPr id="10" name="テキスト ボックス 9">
            <a:extLst>
              <a:ext uri="{FF2B5EF4-FFF2-40B4-BE49-F238E27FC236}">
                <a16:creationId xmlns:a16="http://schemas.microsoft.com/office/drawing/2014/main" id="{2C1CBC01-20C8-E754-79C1-676B76FE8615}"/>
              </a:ext>
            </a:extLst>
          </p:cNvPr>
          <p:cNvSpPr txBox="1"/>
          <p:nvPr/>
        </p:nvSpPr>
        <p:spPr>
          <a:xfrm>
            <a:off x="4801746" y="19758254"/>
            <a:ext cx="1529737" cy="400110"/>
          </a:xfrm>
          <a:prstGeom prst="rect">
            <a:avLst/>
          </a:prstGeom>
          <a:solidFill>
            <a:schemeClr val="bg1"/>
          </a:solidFill>
        </p:spPr>
        <p:txBody>
          <a:bodyPr wrap="square">
            <a:spAutoFit/>
          </a:bodyPr>
          <a:lstStyle/>
          <a:p>
            <a:pPr algn="ctr"/>
            <a:r>
              <a:rPr kumimoji="1" lang="ja-JP" altLang="en-US" sz="1000" b="1" dirty="0"/>
              <a:t>より安定した精神状態</a:t>
            </a:r>
            <a:r>
              <a:rPr kumimoji="1" lang="en-US" altLang="ja-JP" sz="1000" b="1" dirty="0">
                <a:solidFill>
                  <a:srgbClr val="FF0000"/>
                </a:solidFill>
              </a:rPr>
              <a:t>40</a:t>
            </a:r>
            <a:r>
              <a:rPr kumimoji="1" lang="ja-JP" altLang="en-US" sz="1000" b="1" dirty="0">
                <a:solidFill>
                  <a:srgbClr val="FF0000"/>
                </a:solidFill>
              </a:rPr>
              <a:t>％</a:t>
            </a:r>
          </a:p>
        </p:txBody>
      </p:sp>
      <p:sp>
        <p:nvSpPr>
          <p:cNvPr id="45" name="テキスト ボックス 44">
            <a:extLst>
              <a:ext uri="{FF2B5EF4-FFF2-40B4-BE49-F238E27FC236}">
                <a16:creationId xmlns:a16="http://schemas.microsoft.com/office/drawing/2014/main" id="{F6C149D4-B6D0-CF5D-6987-EFD9EC53E6D9}"/>
              </a:ext>
            </a:extLst>
          </p:cNvPr>
          <p:cNvSpPr txBox="1"/>
          <p:nvPr/>
        </p:nvSpPr>
        <p:spPr>
          <a:xfrm>
            <a:off x="867770" y="14257749"/>
            <a:ext cx="1215221" cy="830997"/>
          </a:xfrm>
          <a:prstGeom prst="rect">
            <a:avLst/>
          </a:prstGeom>
          <a:noFill/>
        </p:spPr>
        <p:txBody>
          <a:bodyPr wrap="square" rtlCol="0">
            <a:spAutoFit/>
          </a:bodyPr>
          <a:lstStyle/>
          <a:p>
            <a:r>
              <a:rPr lang="en-US" altLang="ja-JP" sz="800" dirty="0">
                <a:solidFill>
                  <a:srgbClr val="49443D"/>
                </a:solidFill>
                <a:latin typeface="Proxima Nova"/>
              </a:rPr>
              <a:t>1. </a:t>
            </a:r>
            <a:r>
              <a:rPr lang="ja-JP" altLang="en-US" sz="800" dirty="0">
                <a:solidFill>
                  <a:srgbClr val="49443D"/>
                </a:solidFill>
                <a:latin typeface="Proxima Nova"/>
              </a:rPr>
              <a:t>お近くの</a:t>
            </a:r>
            <a:r>
              <a:rPr lang="ja-JP" altLang="en-US" sz="800" dirty="0">
                <a:solidFill>
                  <a:srgbClr val="FF0000"/>
                </a:solidFill>
                <a:latin typeface="Proxima Nova"/>
              </a:rPr>
              <a:t>新日本補聴器グループの</a:t>
            </a:r>
            <a:r>
              <a:rPr lang="ja-JP" altLang="en-US" sz="800" dirty="0">
                <a:solidFill>
                  <a:srgbClr val="49443D"/>
                </a:solidFill>
                <a:latin typeface="Proxima Nova"/>
              </a:rPr>
              <a:t>販売店で無料の聴力測定を予約してください。</a:t>
            </a:r>
          </a:p>
          <a:p>
            <a:br>
              <a:rPr lang="ja-JP" altLang="en-US" sz="800" dirty="0"/>
            </a:br>
            <a:endParaRPr lang="ja-JP" altLang="en-US" sz="800" dirty="0">
              <a:solidFill>
                <a:srgbClr val="49443D"/>
              </a:solidFill>
              <a:latin typeface="Proxima Nova"/>
            </a:endParaRPr>
          </a:p>
        </p:txBody>
      </p:sp>
      <p:sp>
        <p:nvSpPr>
          <p:cNvPr id="50" name="テキスト ボックス 49">
            <a:extLst>
              <a:ext uri="{FF2B5EF4-FFF2-40B4-BE49-F238E27FC236}">
                <a16:creationId xmlns:a16="http://schemas.microsoft.com/office/drawing/2014/main" id="{30FD12E7-3DDA-E04B-9ACF-98B8EFDEC6DC}"/>
              </a:ext>
            </a:extLst>
          </p:cNvPr>
          <p:cNvSpPr txBox="1"/>
          <p:nvPr/>
        </p:nvSpPr>
        <p:spPr>
          <a:xfrm>
            <a:off x="2043260" y="14255167"/>
            <a:ext cx="1177474" cy="707886"/>
          </a:xfrm>
          <a:prstGeom prst="rect">
            <a:avLst/>
          </a:prstGeom>
          <a:noFill/>
        </p:spPr>
        <p:txBody>
          <a:bodyPr wrap="square" rtlCol="0">
            <a:spAutoFit/>
          </a:bodyPr>
          <a:lstStyle/>
          <a:p>
            <a:r>
              <a:rPr lang="en-US" altLang="ja-JP" sz="800" dirty="0">
                <a:solidFill>
                  <a:srgbClr val="49443D"/>
                </a:solidFill>
                <a:latin typeface="Proxima Nova"/>
              </a:rPr>
              <a:t>2. </a:t>
            </a:r>
            <a:r>
              <a:rPr lang="ja-JP" altLang="en-US" sz="800" dirty="0">
                <a:solidFill>
                  <a:srgbClr val="49443D"/>
                </a:solidFill>
                <a:latin typeface="Proxima Nova"/>
              </a:rPr>
              <a:t>最新の補聴器技術の機能と利点について学びましょう。</a:t>
            </a:r>
          </a:p>
          <a:p>
            <a:br>
              <a:rPr lang="ja-JP" altLang="en-US" sz="800" dirty="0"/>
            </a:br>
            <a:endParaRPr lang="ja-JP" altLang="en-US" sz="800" dirty="0">
              <a:solidFill>
                <a:srgbClr val="49443D"/>
              </a:solidFill>
              <a:latin typeface="Proxima Nova"/>
            </a:endParaRPr>
          </a:p>
        </p:txBody>
      </p:sp>
      <p:sp>
        <p:nvSpPr>
          <p:cNvPr id="51" name="テキスト ボックス 50">
            <a:extLst>
              <a:ext uri="{FF2B5EF4-FFF2-40B4-BE49-F238E27FC236}">
                <a16:creationId xmlns:a16="http://schemas.microsoft.com/office/drawing/2014/main" id="{DCA9B769-095A-BBBC-77D5-FBD3B02CC73D}"/>
              </a:ext>
            </a:extLst>
          </p:cNvPr>
          <p:cNvSpPr txBox="1"/>
          <p:nvPr/>
        </p:nvSpPr>
        <p:spPr>
          <a:xfrm>
            <a:off x="3169047" y="14260383"/>
            <a:ext cx="1227179" cy="707886"/>
          </a:xfrm>
          <a:prstGeom prst="rect">
            <a:avLst/>
          </a:prstGeom>
          <a:noFill/>
        </p:spPr>
        <p:txBody>
          <a:bodyPr wrap="square" rtlCol="0">
            <a:spAutoFit/>
          </a:bodyPr>
          <a:lstStyle/>
          <a:p>
            <a:r>
              <a:rPr lang="en-US" altLang="ja-JP" sz="800" dirty="0">
                <a:solidFill>
                  <a:srgbClr val="49443D"/>
                </a:solidFill>
                <a:latin typeface="Proxima Nova"/>
              </a:rPr>
              <a:t>3. </a:t>
            </a:r>
            <a:r>
              <a:rPr lang="ja-JP" altLang="en-US" sz="800" dirty="0">
                <a:solidFill>
                  <a:srgbClr val="49443D"/>
                </a:solidFill>
                <a:latin typeface="Proxima Nova"/>
              </a:rPr>
              <a:t>資金調達のオプションと補助金制度について学びましょう。</a:t>
            </a:r>
          </a:p>
          <a:p>
            <a:br>
              <a:rPr lang="ja-JP" altLang="en-US" sz="800" dirty="0"/>
            </a:br>
            <a:endParaRPr lang="ja-JP" altLang="en-US" sz="800" dirty="0">
              <a:solidFill>
                <a:srgbClr val="49443D"/>
              </a:solidFill>
              <a:latin typeface="Proxima Nova"/>
            </a:endParaRPr>
          </a:p>
        </p:txBody>
      </p:sp>
      <p:sp>
        <p:nvSpPr>
          <p:cNvPr id="61" name="テキスト ボックス 60">
            <a:extLst>
              <a:ext uri="{FF2B5EF4-FFF2-40B4-BE49-F238E27FC236}">
                <a16:creationId xmlns:a16="http://schemas.microsoft.com/office/drawing/2014/main" id="{061AAB59-6BC3-4957-49C7-E85B37E56544}"/>
              </a:ext>
            </a:extLst>
          </p:cNvPr>
          <p:cNvSpPr txBox="1"/>
          <p:nvPr/>
        </p:nvSpPr>
        <p:spPr>
          <a:xfrm>
            <a:off x="4370773" y="14255167"/>
            <a:ext cx="1299597" cy="338554"/>
          </a:xfrm>
          <a:prstGeom prst="rect">
            <a:avLst/>
          </a:prstGeom>
          <a:noFill/>
        </p:spPr>
        <p:txBody>
          <a:bodyPr wrap="square" rtlCol="0">
            <a:spAutoFit/>
          </a:bodyPr>
          <a:lstStyle/>
          <a:p>
            <a:r>
              <a:rPr lang="en-US" altLang="ja-JP" sz="800" dirty="0">
                <a:solidFill>
                  <a:srgbClr val="FF0000"/>
                </a:solidFill>
                <a:latin typeface="Proxima Nova"/>
              </a:rPr>
              <a:t>4.</a:t>
            </a:r>
            <a:r>
              <a:rPr lang="ja-JP" altLang="en-US" sz="800" dirty="0">
                <a:solidFill>
                  <a:srgbClr val="FF0000"/>
                </a:solidFill>
                <a:effectLst/>
                <a:latin typeface="Meiryo UI" panose="020B0604030504040204" pitchFamily="50" charset="-128"/>
                <a:ea typeface="Meiryo UI" panose="020B0604030504040204" pitchFamily="50" charset="-128"/>
              </a:rPr>
              <a:t>無料で最新の補聴器を</a:t>
            </a:r>
            <a:r>
              <a:rPr lang="en-US" altLang="ja-JP" sz="800" dirty="0">
                <a:solidFill>
                  <a:srgbClr val="FF0000"/>
                </a:solidFill>
                <a:effectLst/>
                <a:latin typeface="Meiryo UI" panose="020B0604030504040204" pitchFamily="50" charset="-128"/>
                <a:ea typeface="Meiryo UI" panose="020B0604030504040204" pitchFamily="50" charset="-128"/>
              </a:rPr>
              <a:t>2</a:t>
            </a:r>
            <a:r>
              <a:rPr lang="ja-JP" altLang="en-US" sz="800" dirty="0">
                <a:solidFill>
                  <a:srgbClr val="FF0000"/>
                </a:solidFill>
                <a:effectLst/>
                <a:latin typeface="Meiryo UI" panose="020B0604030504040204" pitchFamily="50" charset="-128"/>
                <a:ea typeface="Meiryo UI" panose="020B0604030504040204" pitchFamily="50" charset="-128"/>
              </a:rPr>
              <a:t>週間お試しいただけます</a:t>
            </a:r>
            <a:endParaRPr lang="ja-JP" altLang="en-US" sz="800" dirty="0">
              <a:solidFill>
                <a:srgbClr val="FF0000"/>
              </a:solidFill>
              <a:latin typeface="Proxima Nova"/>
            </a:endParaRPr>
          </a:p>
        </p:txBody>
      </p:sp>
    </p:spTree>
    <p:extLst>
      <p:ext uri="{BB962C8B-B14F-4D97-AF65-F5344CB8AC3E}">
        <p14:creationId xmlns:p14="http://schemas.microsoft.com/office/powerpoint/2010/main" val="2999134814"/>
      </p:ext>
    </p:extLst>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14940</TotalTime>
  <Words>6478</Words>
  <Application>Microsoft Office PowerPoint</Application>
  <PresentationFormat>ユーザー設定</PresentationFormat>
  <Paragraphs>538</Paragraphs>
  <Slides>5</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5</vt:i4>
      </vt:variant>
    </vt:vector>
  </HeadingPairs>
  <TitlesOfParts>
    <vt:vector size="17" baseType="lpstr">
      <vt:lpstr>Kozuka Gothic Pro R</vt:lpstr>
      <vt:lpstr>Meiryo UI</vt:lpstr>
      <vt:lpstr>Noto Sans CJK JP Regular</vt:lpstr>
      <vt:lpstr>Proxima Nova</vt:lpstr>
      <vt:lpstr>Soho Gothic W01 Bold</vt:lpstr>
      <vt:lpstr>Soho Gothic W01 Light</vt:lpstr>
      <vt:lpstr>Soho Gothic W01 Regular</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UEDA TETSU</dc:creator>
  <cp:lastModifiedBy>UEDA TETSU</cp:lastModifiedBy>
  <cp:revision>17</cp:revision>
  <dcterms:created xsi:type="dcterms:W3CDTF">2023-07-07T07:03:29Z</dcterms:created>
  <dcterms:modified xsi:type="dcterms:W3CDTF">2023-08-30T14:28:54Z</dcterms:modified>
</cp:coreProperties>
</file>