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C_276DAD0A.xml" ContentType="application/vnd.ms-powerpoint.comments+xml"/>
  <Override PartName="/ppt/comments/modernComment_11A_CFC4232D.xml" ContentType="application/vnd.ms-powerpoint.comments+xml"/>
  <Override PartName="/ppt/comments/modernComment_11B_429590C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7"/>
  </p:notesMasterIdLst>
  <p:sldIdLst>
    <p:sldId id="281" r:id="rId3"/>
    <p:sldId id="268" r:id="rId4"/>
    <p:sldId id="282" r:id="rId5"/>
    <p:sldId id="283" r:id="rId6"/>
  </p:sldIdLst>
  <p:sldSz cx="6858000" cy="28800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97D17A-DEF9-3554-9594-120675552433}" name="香 和田" initials="香和" userId="bafb0ef47d11aa3d" providerId="Windows Live"/>
  <p188:author id="{C8A43597-6275-2D63-24B0-F61ED7DCA40A}" name="企画室01" initials="企画室01" userId="企画室01" providerId="None"/>
  <p188:author id="{3381B4B8-C602-FE46-FAF4-4D906EB6D526}" name="Satoshi Kinoshita (SAKN)" initials="SK(" userId="S::sakn@demant.com::19d60b02-f772-4cb6-a22f-f51978fd0e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EDA TETSU" initials="UT" lastIdx="5" clrIdx="0">
    <p:extLst>
      <p:ext uri="{19B8F6BF-5375-455C-9EA6-DF929625EA0E}">
        <p15:presenceInfo xmlns:p15="http://schemas.microsoft.com/office/powerpoint/2012/main" userId="151f42fa264365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9" autoAdjust="0"/>
    <p:restoredTop sz="94660"/>
  </p:normalViewPr>
  <p:slideViewPr>
    <p:cSldViewPr snapToGrid="0">
      <p:cViewPr>
        <p:scale>
          <a:sx n="110" d="100"/>
          <a:sy n="110" d="100"/>
        </p:scale>
        <p:origin x="942" y="-261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omments/modernComment_10C_276DAD0A.xml><?xml version="1.0" encoding="utf-8"?>
<p188:cmLst xmlns:a="http://schemas.openxmlformats.org/drawingml/2006/main" xmlns:r="http://schemas.openxmlformats.org/officeDocument/2006/relationships" xmlns:p188="http://schemas.microsoft.com/office/powerpoint/2018/8/main">
  <p188:cm id="{294E7658-0783-4FAD-869B-50BC7CD5136D}" authorId="{B297D17A-DEF9-3554-9594-120675552433}" created="2023-09-09T08:13:35.186">
    <ac:deMkLst xmlns:ac="http://schemas.microsoft.com/office/drawing/2013/main/command">
      <pc:docMk xmlns:pc="http://schemas.microsoft.com/office/powerpoint/2013/main/command"/>
      <pc:sldMk xmlns:pc="http://schemas.microsoft.com/office/powerpoint/2013/main/command" cId="661499146" sldId="268"/>
      <ac:spMk id="24" creationId="{ED503EF0-A28B-CD22-546F-D907410CF1F3}"/>
    </ac:deMkLst>
    <p188:txBody>
      <a:bodyPr/>
      <a:lstStyle/>
      <a:p>
        <a:r>
          <a:rPr lang="ja-JP" altLang="en-US"/>
          <a:t>「2-0-② 補聴器：耳掛け型」にリンク</a:t>
        </a:r>
      </a:p>
    </p188:txBody>
  </p188:cm>
  <p188:cm id="{630BFA5F-4857-4A16-BF3F-F5637F9A7C21}" authorId="{B297D17A-DEF9-3554-9594-120675552433}" created="2023-09-09T08:14:29.717">
    <ac:deMkLst xmlns:ac="http://schemas.microsoft.com/office/drawing/2013/main/command">
      <pc:docMk xmlns:pc="http://schemas.microsoft.com/office/powerpoint/2013/main/command"/>
      <pc:sldMk xmlns:pc="http://schemas.microsoft.com/office/powerpoint/2013/main/command" cId="661499146" sldId="268"/>
      <ac:spMk id="25" creationId="{798B320E-740E-81E8-4256-FA1F59962B2A}"/>
    </ac:deMkLst>
    <p188:txBody>
      <a:bodyPr/>
      <a:lstStyle/>
      <a:p>
        <a:r>
          <a:rPr lang="ja-JP" altLang="en-US"/>
          <a:t>「2-0-⑥ 目に見えない補聴器」にリンク</a:t>
        </a:r>
      </a:p>
    </p188:txBody>
  </p188:cm>
  <p188:cm id="{DADBB58B-E68E-46ED-A82A-5F40051AB630}" authorId="{B297D17A-DEF9-3554-9594-120675552433}" created="2023-09-09T08:17:13.631">
    <ac:deMkLst xmlns:ac="http://schemas.microsoft.com/office/drawing/2013/main/command">
      <pc:docMk xmlns:pc="http://schemas.microsoft.com/office/powerpoint/2013/main/command"/>
      <pc:sldMk xmlns:pc="http://schemas.microsoft.com/office/powerpoint/2013/main/command" cId="661499146" sldId="268"/>
      <ac:spMk id="26" creationId="{2A29DED4-F03C-6BE2-FB55-DCEE52C09FE0}"/>
    </ac:deMkLst>
    <p188:txBody>
      <a:bodyPr/>
      <a:lstStyle/>
      <a:p>
        <a:r>
          <a:rPr lang="ja-JP" altLang="en-US"/>
          <a:t>「2-0-④ 補聴器：耳穴型」にリンク</a:t>
        </a:r>
      </a:p>
    </p188:txBody>
  </p188:cm>
  <p188:cm id="{00785AF8-46B0-46B0-BFD8-2594060E2D3F}" authorId="{B297D17A-DEF9-3554-9594-120675552433}" created="2023-09-09T08:18:03.227">
    <ac:deMkLst xmlns:ac="http://schemas.microsoft.com/office/drawing/2013/main/command">
      <pc:docMk xmlns:pc="http://schemas.microsoft.com/office/powerpoint/2013/main/command"/>
      <pc:sldMk xmlns:pc="http://schemas.microsoft.com/office/powerpoint/2013/main/command" cId="661499146" sldId="268"/>
      <ac:spMk id="27" creationId="{86FECDCB-A843-0A72-3C16-4648E458FE2F}"/>
    </ac:deMkLst>
    <p188:txBody>
      <a:bodyPr/>
      <a:lstStyle/>
      <a:p>
        <a:r>
          <a:rPr lang="ja-JP" altLang="en-US"/>
          <a:t>「2-0-② 補聴器：耳掛け型」にリンク</a:t>
        </a:r>
      </a:p>
    </p188:txBody>
  </p188:cm>
  <p188:cm id="{E373D29A-74B2-4ECC-B1F4-8236F62782C0}" authorId="{B297D17A-DEF9-3554-9594-120675552433}" created="2023-09-10T02:36:26.023">
    <ac:txMkLst xmlns:ac="http://schemas.microsoft.com/office/drawing/2013/main/command">
      <pc:docMk xmlns:pc="http://schemas.microsoft.com/office/powerpoint/2013/main/command"/>
      <pc:sldMk xmlns:pc="http://schemas.microsoft.com/office/powerpoint/2013/main/command" cId="661499146" sldId="268"/>
      <ac:spMk id="1036" creationId="{791865BD-78B7-756C-8D58-57C2FCF152AD}"/>
      <ac:txMk cp="20" len="3">
        <ac:context len="60" hash="2365731338"/>
      </ac:txMk>
    </ac:txMkLst>
    <p188:pos x="1528569" y="372588"/>
    <p188:txBody>
      <a:bodyPr/>
      <a:lstStyle/>
      <a:p>
        <a:r>
          <a:rPr lang="ja-JP" altLang="en-US"/>
          <a:t>難聴 1-1-①にリンク</a:t>
        </a:r>
      </a:p>
    </p188:txBody>
  </p188:cm>
  <p188:cm id="{4A3F2376-7600-4D51-83D7-35C44EC024B1}" authorId="{B297D17A-DEF9-3554-9594-120675552433}" created="2023-09-10T02:45:06.261">
    <ac:deMkLst xmlns:ac="http://schemas.microsoft.com/office/drawing/2013/main/command">
      <pc:docMk xmlns:pc="http://schemas.microsoft.com/office/powerpoint/2013/main/command"/>
      <pc:sldMk xmlns:pc="http://schemas.microsoft.com/office/powerpoint/2013/main/command" cId="661499146" sldId="268"/>
      <ac:spMk id="1037" creationId="{56A58E4D-213C-EA12-F1BD-6497F6BF7CEE}"/>
    </ac:deMkLst>
    <p188:txBody>
      <a:bodyPr/>
      <a:lstStyle/>
      <a:p>
        <a:r>
          <a:rPr lang="ja-JP" altLang="en-US"/>
          <a:t>2-1-8-③ にリンク</a:t>
        </a:r>
      </a:p>
    </p188:txBody>
  </p188:cm>
  <p188:cm id="{93398B2A-9136-44B6-8D02-D7C377E36BCE}" authorId="{B297D17A-DEF9-3554-9594-120675552433}" created="2023-09-16T02:05:41.512">
    <ac:txMkLst xmlns:ac="http://schemas.microsoft.com/office/drawing/2013/main/command">
      <pc:docMk xmlns:pc="http://schemas.microsoft.com/office/powerpoint/2013/main/command"/>
      <pc:sldMk xmlns:pc="http://schemas.microsoft.com/office/powerpoint/2013/main/command" cId="661499146" sldId="268"/>
      <ac:spMk id="13" creationId="{37F01012-62DE-97F3-FE5D-2831D1D70760}"/>
      <ac:txMk cp="20" len="16">
        <ac:context len="104" hash="2648832999"/>
      </ac:txMk>
    </ac:txMkLst>
    <p188:pos x="1530321" y="429687"/>
    <p188:txBody>
      <a:bodyPr/>
      <a:lstStyle/>
      <a:p>
        <a:r>
          <a:rPr lang="ja-JP" altLang="en-US"/>
          <a:t>オーティコンHPにリンク
https://www.oticon.co.jp/hearing-aid-users/hearing-loss/understand-hearing-loss/how-hearing-works</a:t>
        </a:r>
      </a:p>
    </p188:txBody>
  </p188:cm>
</p188:cmLst>
</file>

<file path=ppt/comments/modernComment_11A_CFC4232D.xml><?xml version="1.0" encoding="utf-8"?>
<p188:cmLst xmlns:a="http://schemas.openxmlformats.org/drawingml/2006/main" xmlns:r="http://schemas.openxmlformats.org/officeDocument/2006/relationships" xmlns:p188="http://schemas.microsoft.com/office/powerpoint/2018/8/main">
  <p188:cm id="{4DCBA8D0-915D-471D-B5CC-6C1536DE16AF}" authorId="{B297D17A-DEF9-3554-9594-120675552433}" created="2023-09-11T02:12:04.938">
    <ac:txMkLst xmlns:ac="http://schemas.microsoft.com/office/drawing/2013/main/command">
      <pc:docMk xmlns:pc="http://schemas.microsoft.com/office/powerpoint/2013/main/command"/>
      <pc:sldMk xmlns:pc="http://schemas.microsoft.com/office/powerpoint/2013/main/command" cId="3485737773" sldId="282"/>
      <ac:spMk id="46" creationId="{E90346A7-988A-A41E-1324-8F0D85B722CC}"/>
      <ac:txMk cp="439" len="2">
        <ac:context len="2375" hash="2682390529"/>
      </ac:txMk>
    </ac:txMkLst>
    <p188:pos x="3665957" y="2087469"/>
    <p188:txBody>
      <a:bodyPr/>
      <a:lstStyle/>
      <a:p>
        <a:r>
          <a:rPr lang="ja-JP" altLang="en-US"/>
          <a:t>難聴：1-1 難聴に気づくには　にリンク</a:t>
        </a:r>
      </a:p>
    </p188:txBody>
  </p188:cm>
  <p188:cm id="{B38C4693-800E-43C7-A268-4A87A7E0C4EC}" authorId="{B297D17A-DEF9-3554-9594-120675552433}" created="2023-09-11T02:14:01.314">
    <ac:txMkLst xmlns:ac="http://schemas.microsoft.com/office/drawing/2013/main/command">
      <pc:docMk xmlns:pc="http://schemas.microsoft.com/office/powerpoint/2013/main/command"/>
      <pc:sldMk xmlns:pc="http://schemas.microsoft.com/office/powerpoint/2013/main/command" cId="3485737773" sldId="282"/>
      <ac:spMk id="46" creationId="{E90346A7-988A-A41E-1324-8F0D85B722CC}"/>
      <ac:txMk cp="183" len="7">
        <ac:context len="2375" hash="2682390529"/>
      </ac:txMk>
    </ac:txMkLst>
    <p188:pos x="1495251" y="1101507"/>
    <p188:txBody>
      <a:bodyPr/>
      <a:lstStyle/>
      <a:p>
        <a:r>
          <a:rPr lang="ja-JP" altLang="en-US"/>
          <a:t>2-0 補聴器の種類にリンク</a:t>
        </a:r>
      </a:p>
    </p188:txBody>
  </p188:cm>
  <p188:cm id="{BAB50A01-22D1-4C72-AFA6-2E48F6DD782A}" authorId="{B297D17A-DEF9-3554-9594-120675552433}" created="2023-09-11T02:29:37.904">
    <ac:txMkLst xmlns:ac="http://schemas.microsoft.com/office/drawing/2013/main/command">
      <pc:docMk xmlns:pc="http://schemas.microsoft.com/office/powerpoint/2013/main/command"/>
      <pc:sldMk xmlns:pc="http://schemas.microsoft.com/office/powerpoint/2013/main/command" cId="3485737773" sldId="282"/>
      <ac:spMk id="46" creationId="{E90346A7-988A-A41E-1324-8F0D85B722CC}"/>
      <ac:txMk cp="810" len="20">
        <ac:context len="2375" hash="2682390529"/>
      </ac:txMk>
    </ac:txMkLst>
    <p188:pos x="5494757" y="3630022"/>
    <p188:txBody>
      <a:bodyPr/>
      <a:lstStyle/>
      <a:p>
        <a:r>
          <a:rPr lang="ja-JP" altLang="en-US"/>
          <a:t>2-2 補聴器ガイド　にリンク</a:t>
        </a:r>
      </a:p>
    </p188:txBody>
  </p188:cm>
  <p188:cm id="{DC5440ED-0BE5-4F04-915F-4093CC8E9A0C}" authorId="{B297D17A-DEF9-3554-9594-120675552433}" created="2023-09-11T02:36:40.174">
    <ac:txMkLst xmlns:ac="http://schemas.microsoft.com/office/drawing/2013/main/command">
      <pc:docMk xmlns:pc="http://schemas.microsoft.com/office/powerpoint/2013/main/command"/>
      <pc:sldMk xmlns:pc="http://schemas.microsoft.com/office/powerpoint/2013/main/command" cId="3485737773" sldId="282"/>
      <ac:spMk id="46" creationId="{E90346A7-988A-A41E-1324-8F0D85B722CC}"/>
      <ac:txMk cp="1335" len="5">
        <ac:context len="2375" hash="2682390529"/>
      </ac:txMk>
    </ac:txMkLst>
    <p188:pos x="5033582" y="5912046"/>
    <p188:txBody>
      <a:bodyPr/>
      <a:lstStyle/>
      <a:p>
        <a:r>
          <a:rPr lang="ja-JP" altLang="en-US"/>
          <a:t>難聴：1-1 難聴に気づくには　にリンク</a:t>
        </a:r>
      </a:p>
    </p188:txBody>
  </p188:cm>
</p188:cmLst>
</file>

<file path=ppt/comments/modernComment_11B_429590C3.xml><?xml version="1.0" encoding="utf-8"?>
<p188:cmLst xmlns:a="http://schemas.openxmlformats.org/drawingml/2006/main" xmlns:r="http://schemas.openxmlformats.org/officeDocument/2006/relationships" xmlns:p188="http://schemas.microsoft.com/office/powerpoint/2018/8/main">
  <p188:cm id="{6059E985-B37E-40EF-85F5-D45CCF96507D}" authorId="{B297D17A-DEF9-3554-9594-120675552433}" created="2023-09-16T02:17:41.805">
    <ac:deMkLst xmlns:ac="http://schemas.microsoft.com/office/drawing/2013/main/command">
      <pc:docMk xmlns:pc="http://schemas.microsoft.com/office/powerpoint/2013/main/command"/>
      <pc:sldMk xmlns:pc="http://schemas.microsoft.com/office/powerpoint/2013/main/command" cId="1117098179" sldId="283"/>
      <ac:spMk id="27" creationId="{B691A7D2-F3FC-A040-B6DA-221AF804AB9A}"/>
    </ac:deMkLst>
    <p188:txBody>
      <a:bodyPr/>
      <a:lstStyle/>
      <a:p>
        <a:r>
          <a:rPr lang="ja-JP" altLang="en-US"/>
          <a:t>ヘッダーの予約ページと同じ場所にリンク</a:t>
        </a:r>
      </a:p>
    </p188:txBody>
  </p188:cm>
  <p188:cm id="{F223F220-3575-42CC-89FD-6E83B640717C}" authorId="{B297D17A-DEF9-3554-9594-120675552433}" created="2023-09-16T02:18:10.489">
    <ac:deMkLst xmlns:ac="http://schemas.microsoft.com/office/drawing/2013/main/command">
      <pc:docMk xmlns:pc="http://schemas.microsoft.com/office/powerpoint/2013/main/command"/>
      <pc:sldMk xmlns:pc="http://schemas.microsoft.com/office/powerpoint/2013/main/command" cId="1117098179" sldId="283"/>
      <ac:spMk id="28" creationId="{F4DDC1E3-3B4D-73F2-5F31-C42450308121}"/>
    </ac:deMkLst>
    <p188:txBody>
      <a:bodyPr/>
      <a:lstStyle/>
      <a:p>
        <a:r>
          <a:rPr lang="ja-JP" altLang="en-US"/>
          <a:t>補聴器１-0　にリンク</a:t>
        </a:r>
      </a:p>
    </p188:txBody>
  </p188:cm>
  <p188:cm id="{FCF7858B-7E63-454D-B408-4ABDE55770FE}" authorId="{B297D17A-DEF9-3554-9594-120675552433}" created="2023-09-16T02:20:57.319">
    <ac:deMkLst xmlns:ac="http://schemas.microsoft.com/office/drawing/2013/main/command">
      <pc:docMk xmlns:pc="http://schemas.microsoft.com/office/powerpoint/2013/main/command"/>
      <pc:sldMk xmlns:pc="http://schemas.microsoft.com/office/powerpoint/2013/main/command" cId="1117098179" sldId="283"/>
      <ac:spMk id="29" creationId="{97670077-8496-F86B-F7F9-C8847396C709}"/>
    </ac:deMkLst>
    <p188:txBody>
      <a:bodyPr/>
      <a:lstStyle/>
      <a:p>
        <a:r>
          <a:rPr lang="ja-JP" altLang="en-US"/>
          <a:t>補聴器1-1-②：補助金制度
にリンク</a:t>
        </a:r>
      </a:p>
    </p188:txBody>
  </p188:cm>
  <p188:cm id="{91CB1714-1790-4D4F-9771-C7F9C6C4B091}" authorId="{B297D17A-DEF9-3554-9594-120675552433}" created="2023-09-16T02:21:52.248">
    <ac:deMkLst xmlns:ac="http://schemas.microsoft.com/office/drawing/2013/main/command">
      <pc:docMk xmlns:pc="http://schemas.microsoft.com/office/powerpoint/2013/main/command"/>
      <pc:sldMk xmlns:pc="http://schemas.microsoft.com/office/powerpoint/2013/main/command" cId="1117098179" sldId="283"/>
      <ac:spMk id="30" creationId="{44347776-EB83-3988-3167-C9EEC2E1D95E}"/>
    </ac:deMkLst>
    <p188:txBody>
      <a:bodyPr/>
      <a:lstStyle/>
      <a:p>
        <a:r>
          <a:rPr lang="ja-JP" altLang="en-US"/>
          <a:t>私たちのサービス 1-2　へリンク</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EFB7A-200B-43A4-B3B5-00444BB36F5D}" type="datetimeFigureOut">
              <a:rPr kumimoji="1" lang="ja-JP" altLang="en-US" smtClean="0"/>
              <a:t>2023/10/9</a:t>
            </a:fld>
            <a:endParaRPr kumimoji="1" lang="ja-JP" altLang="en-US"/>
          </a:p>
        </p:txBody>
      </p:sp>
      <p:sp>
        <p:nvSpPr>
          <p:cNvPr id="4" name="スライド イメージ プレースホルダー 3"/>
          <p:cNvSpPr>
            <a:spLocks noGrp="1" noRot="1" noChangeAspect="1"/>
          </p:cNvSpPr>
          <p:nvPr>
            <p:ph type="sldImg" idx="2"/>
          </p:nvPr>
        </p:nvSpPr>
        <p:spPr>
          <a:xfrm>
            <a:off x="3062288" y="1143000"/>
            <a:ext cx="7334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412B9-3C9B-4442-AC5C-9A8359BEB4F5}" type="slidenum">
              <a:rPr kumimoji="1" lang="ja-JP" altLang="en-US" smtClean="0"/>
              <a:t>‹#›</a:t>
            </a:fld>
            <a:endParaRPr kumimoji="1" lang="ja-JP" altLang="en-US"/>
          </a:p>
        </p:txBody>
      </p:sp>
    </p:spTree>
    <p:extLst>
      <p:ext uri="{BB962C8B-B14F-4D97-AF65-F5344CB8AC3E}">
        <p14:creationId xmlns:p14="http://schemas.microsoft.com/office/powerpoint/2010/main" val="4842585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4713405"/>
            <a:ext cx="5829300" cy="10026815"/>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15126892"/>
            <a:ext cx="5143500" cy="695343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15744964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38493341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1533356"/>
            <a:ext cx="1478756" cy="2440702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1533356"/>
            <a:ext cx="4350544" cy="244070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27826240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224D68E-D7A7-470B-8596-E6A8C264D614}" type="datetime1">
              <a:rPr kumimoji="1" lang="ja-JP" altLang="en-US" smtClean="0"/>
              <a:t>2023/10/9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167546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7180114"/>
            <a:ext cx="5915025" cy="11980175"/>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19273626"/>
            <a:ext cx="5915025" cy="6300091"/>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247539079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7666780"/>
            <a:ext cx="2914650" cy="182736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7666780"/>
            <a:ext cx="2914650" cy="182736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36683896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1533362"/>
            <a:ext cx="5915025" cy="556675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7060106"/>
            <a:ext cx="2901255" cy="34600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10520155"/>
            <a:ext cx="2901255" cy="154735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7060106"/>
            <a:ext cx="2915543" cy="34600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10520155"/>
            <a:ext cx="2915543" cy="154735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33204351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210485339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30021446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1920028"/>
            <a:ext cx="2211884" cy="6720099"/>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4146734"/>
            <a:ext cx="3471863" cy="2046696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8640127"/>
            <a:ext cx="2211884" cy="160069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2734183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1920028"/>
            <a:ext cx="2211884" cy="6720099"/>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4146734"/>
            <a:ext cx="3471863" cy="2046696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8640127"/>
            <a:ext cx="2211884" cy="160069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59AD77-81C0-4957-82F6-3F9C795B8E95}" type="slidenum">
              <a:rPr kumimoji="1" lang="ja-JP" altLang="en-US" smtClean="0"/>
              <a:t>‹#›</a:t>
            </a:fld>
            <a:endParaRPr kumimoji="1" lang="ja-JP" altLang="en-US"/>
          </a:p>
        </p:txBody>
      </p:sp>
    </p:spTree>
    <p:extLst>
      <p:ext uri="{BB962C8B-B14F-4D97-AF65-F5344CB8AC3E}">
        <p14:creationId xmlns:p14="http://schemas.microsoft.com/office/powerpoint/2010/main" val="2389136790"/>
      </p:ext>
    </p:extLst>
  </p:cSld>
  <p:clrMapOvr>
    <a:masterClrMapping/>
  </p:clrMapOvr>
  <p:hf hdr="0" ftr="0" dt="0"/>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49329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1533362"/>
            <a:ext cx="5915025" cy="556675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7666780"/>
            <a:ext cx="5915025" cy="1827360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26693734"/>
            <a:ext cx="1543050" cy="1533356"/>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10/9/2023</a:t>
            </a:fld>
            <a:endParaRPr lang="en-US" dirty="0"/>
          </a:p>
        </p:txBody>
      </p:sp>
      <p:sp>
        <p:nvSpPr>
          <p:cNvPr id="5" name="Footer Placeholder 4"/>
          <p:cNvSpPr>
            <a:spLocks noGrp="1"/>
          </p:cNvSpPr>
          <p:nvPr>
            <p:ph type="ftr" sz="quarter" idx="3"/>
          </p:nvPr>
        </p:nvSpPr>
        <p:spPr>
          <a:xfrm>
            <a:off x="2271713" y="26693734"/>
            <a:ext cx="2314575" cy="1533356"/>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26693734"/>
            <a:ext cx="1543050" cy="1533356"/>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7" name="正方形/長方形 6">
            <a:extLst>
              <a:ext uri="{FF2B5EF4-FFF2-40B4-BE49-F238E27FC236}">
                <a16:creationId xmlns:a16="http://schemas.microsoft.com/office/drawing/2014/main" id="{CBF5BD20-8BC7-8514-5903-F4C1C8450B6B}"/>
              </a:ext>
            </a:extLst>
          </p:cNvPr>
          <p:cNvSpPr/>
          <p:nvPr userDrawn="1"/>
        </p:nvSpPr>
        <p:spPr>
          <a:xfrm>
            <a:off x="428629" y="1687525"/>
            <a:ext cx="5929313" cy="265395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60841325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g"/><Relationship Id="rId18" Type="http://schemas.openxmlformats.org/officeDocument/2006/relationships/image" Target="../media/image11.png"/><Relationship Id="rId3" Type="http://schemas.openxmlformats.org/officeDocument/2006/relationships/image" Target="../media/image1.png"/><Relationship Id="rId21" Type="http://schemas.openxmlformats.org/officeDocument/2006/relationships/image" Target="../media/image14.emf"/><Relationship Id="rId7" Type="http://schemas.openxmlformats.org/officeDocument/2006/relationships/image" Target="../media/image2.jpeg"/><Relationship Id="rId12" Type="http://schemas.openxmlformats.org/officeDocument/2006/relationships/image" Target="../media/image7.png"/><Relationship Id="rId17" Type="http://schemas.openxmlformats.org/officeDocument/2006/relationships/image" Target="../media/image10.emf"/><Relationship Id="rId2" Type="http://schemas.microsoft.com/office/2018/10/relationships/comments" Target="../comments/modernComment_10C_276DAD0A.xml"/><Relationship Id="rId16" Type="http://schemas.openxmlformats.org/officeDocument/2006/relationships/hyperlink" Target="https://www.audika.com.au/hearing-aids/funding-options" TargetMode="External"/><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www.audika.com.au/hearing-aids/types/in-the-ear" TargetMode="External"/><Relationship Id="rId11" Type="http://schemas.openxmlformats.org/officeDocument/2006/relationships/image" Target="../media/image6.png"/><Relationship Id="rId24" Type="http://schemas.openxmlformats.org/officeDocument/2006/relationships/image" Target="../media/image17.png"/><Relationship Id="rId5" Type="http://schemas.openxmlformats.org/officeDocument/2006/relationships/hyperlink" Target="https://www.audika.com.au/hearing-aids/types/invisible" TargetMode="External"/><Relationship Id="rId15" Type="http://schemas.openxmlformats.org/officeDocument/2006/relationships/hyperlink" Target="https://www.audika.com.au/hearing-aids/prices" TargetMode="External"/><Relationship Id="rId23" Type="http://schemas.openxmlformats.org/officeDocument/2006/relationships/image" Target="../media/image16.emf"/><Relationship Id="rId10" Type="http://schemas.openxmlformats.org/officeDocument/2006/relationships/image" Target="../media/image5.png"/><Relationship Id="rId19" Type="http://schemas.openxmlformats.org/officeDocument/2006/relationships/image" Target="../media/image12.emf"/><Relationship Id="rId4" Type="http://schemas.openxmlformats.org/officeDocument/2006/relationships/hyperlink" Target="https://www.audika.com.au/hearing-aids/types/behind-the-ear" TargetMode="External"/><Relationship Id="rId9" Type="http://schemas.openxmlformats.org/officeDocument/2006/relationships/image" Target="../media/image4.jpeg"/><Relationship Id="rId14" Type="http://schemas.openxmlformats.org/officeDocument/2006/relationships/image" Target="../media/image9.png"/><Relationship Id="rId22"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www.audika.com.au/sitecore/service/notfound.aspx?item=web%3a%7b1A13FDF4-FF40-4F66-8F7F-D1F243F978C3%7d%40en-AU" TargetMode="External"/><Relationship Id="rId2" Type="http://schemas.microsoft.com/office/2018/10/relationships/comments" Target="../comments/modernComment_11A_CFC4232D.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8/10/relationships/comments" Target="../comments/modernComment_11B_429590C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AF1109A-A5D9-1A46-C29D-351CA8C32A07}"/>
              </a:ext>
            </a:extLst>
          </p:cNvPr>
          <p:cNvGraphicFramePr>
            <a:graphicFrameLocks noGrp="1"/>
          </p:cNvGraphicFramePr>
          <p:nvPr>
            <p:extLst>
              <p:ext uri="{D42A27DB-BD31-4B8C-83A1-F6EECF244321}">
                <p14:modId xmlns:p14="http://schemas.microsoft.com/office/powerpoint/2010/main" val="234134111"/>
              </p:ext>
            </p:extLst>
          </p:nvPr>
        </p:nvGraphicFramePr>
        <p:xfrm>
          <a:off x="255280" y="768284"/>
          <a:ext cx="6365971" cy="13639624"/>
        </p:xfrm>
        <a:graphic>
          <a:graphicData uri="http://schemas.openxmlformats.org/drawingml/2006/table">
            <a:tbl>
              <a:tblPr firstRow="1" firstCol="1" bandRow="1">
                <a:tableStyleId>{5C22544A-7EE6-4342-B048-85BDC9FD1C3A}</a:tableStyleId>
              </a:tblPr>
              <a:tblGrid>
                <a:gridCol w="683326">
                  <a:extLst>
                    <a:ext uri="{9D8B030D-6E8A-4147-A177-3AD203B41FA5}">
                      <a16:colId xmlns:a16="http://schemas.microsoft.com/office/drawing/2014/main" val="2454966416"/>
                    </a:ext>
                  </a:extLst>
                </a:gridCol>
                <a:gridCol w="1510695">
                  <a:extLst>
                    <a:ext uri="{9D8B030D-6E8A-4147-A177-3AD203B41FA5}">
                      <a16:colId xmlns:a16="http://schemas.microsoft.com/office/drawing/2014/main" val="3132664952"/>
                    </a:ext>
                  </a:extLst>
                </a:gridCol>
                <a:gridCol w="4171950">
                  <a:extLst>
                    <a:ext uri="{9D8B030D-6E8A-4147-A177-3AD203B41FA5}">
                      <a16:colId xmlns:a16="http://schemas.microsoft.com/office/drawing/2014/main" val="3889787016"/>
                    </a:ext>
                  </a:extLst>
                </a:gridCol>
              </a:tblGrid>
              <a:tr h="199591">
                <a:tc>
                  <a:txBody>
                    <a:bodyPr/>
                    <a:lstStyle/>
                    <a:p>
                      <a:pPr algn="l"/>
                      <a:endParaRPr lang="en-US" altLang="ja-JP" sz="900" kern="0" dirty="0">
                        <a:effectLst/>
                        <a:latin typeface="+mn-ea"/>
                        <a:ea typeface="+mn-ea"/>
                      </a:endParaRPr>
                    </a:p>
                  </a:txBody>
                  <a:tcPr marL="28575" marR="28575" marT="19050" marB="19050" anchor="ctr">
                    <a:solidFill>
                      <a:schemeClr val="bg1">
                        <a:lumMod val="65000"/>
                      </a:schemeClr>
                    </a:solidFill>
                  </a:tcPr>
                </a:tc>
                <a:tc>
                  <a:txBody>
                    <a:bodyPr/>
                    <a:lstStyle/>
                    <a:p>
                      <a:pPr algn="ctr"/>
                      <a:r>
                        <a:rPr lang="ja-JP" altLang="en-US" sz="800" kern="100" dirty="0">
                          <a:effectLst/>
                          <a:latin typeface="+mn-ea"/>
                          <a:ea typeface="+mn-ea"/>
                        </a:rPr>
                        <a:t>テーマ</a:t>
                      </a:r>
                      <a:endParaRPr lang="en-US" altLang="ja-JP" sz="800" kern="100" dirty="0">
                        <a:effectLst/>
                        <a:latin typeface="+mn-ea"/>
                        <a:ea typeface="+mn-ea"/>
                      </a:endParaRPr>
                    </a:p>
                  </a:txBody>
                  <a:tcPr marL="28575" marR="28575" marT="19050" marB="19050" anchor="b">
                    <a:solidFill>
                      <a:schemeClr val="bg1">
                        <a:lumMod val="65000"/>
                      </a:schemeClr>
                    </a:solidFill>
                  </a:tcPr>
                </a:tc>
                <a:tc>
                  <a:txBody>
                    <a:bodyPr/>
                    <a:lstStyle/>
                    <a:p>
                      <a:pPr algn="ctr"/>
                      <a:r>
                        <a:rPr lang="ja-JP" altLang="en-US" sz="800" kern="100" dirty="0">
                          <a:effectLst/>
                          <a:latin typeface="+mn-ea"/>
                          <a:ea typeface="+mn-ea"/>
                        </a:rPr>
                        <a:t>内　容</a:t>
                      </a:r>
                      <a:endParaRPr lang="en-US" altLang="ja-JP" sz="800" kern="100" dirty="0">
                        <a:effectLst/>
                        <a:latin typeface="+mn-ea"/>
                        <a:ea typeface="+mn-ea"/>
                      </a:endParaRPr>
                    </a:p>
                  </a:txBody>
                  <a:tcPr marL="28575" marR="28575" marT="19050" marB="19050" anchor="b">
                    <a:solidFill>
                      <a:schemeClr val="bg1">
                        <a:lumMod val="65000"/>
                      </a:schemeClr>
                    </a:solidFill>
                  </a:tcPr>
                </a:tc>
                <a:extLst>
                  <a:ext uri="{0D108BD9-81ED-4DB2-BD59-A6C34878D82A}">
                    <a16:rowId xmlns:a16="http://schemas.microsoft.com/office/drawing/2014/main" val="1324895207"/>
                  </a:ext>
                </a:extLst>
              </a:tr>
              <a:tr h="1125408">
                <a:tc>
                  <a:txBody>
                    <a:bodyPr/>
                    <a:lstStyle/>
                    <a:p>
                      <a:pPr algn="ctr"/>
                      <a:r>
                        <a:rPr lang="en-US" altLang="ja-JP" sz="900" kern="100" dirty="0">
                          <a:effectLst/>
                          <a:latin typeface="+mn-ea"/>
                          <a:ea typeface="+mn-ea"/>
                        </a:rPr>
                        <a:t>1-0</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補聴器</a:t>
                      </a:r>
                      <a:endParaRPr lang="en-US" altLang="ja-JP" sz="900" kern="100" dirty="0">
                        <a:effectLst/>
                        <a:latin typeface="+mn-ea"/>
                        <a:ea typeface="+mn-ea"/>
                        <a:cs typeface="Times New Roman" panose="02020603050405020304" pitchFamily="18" charset="0"/>
                      </a:endParaRPr>
                    </a:p>
                    <a:p>
                      <a:pPr marL="0" marR="0" lvl="0" indent="0" algn="l" defTabSz="843952" rtl="0" eaLnBrk="1" fontAlgn="auto" latinLnBrk="0" hangingPunct="1">
                        <a:lnSpc>
                          <a:spcPct val="100000"/>
                        </a:lnSpc>
                        <a:spcBef>
                          <a:spcPts val="0"/>
                        </a:spcBef>
                        <a:spcAft>
                          <a:spcPts val="0"/>
                        </a:spcAft>
                        <a:buClrTx/>
                        <a:buSzTx/>
                        <a:buFontTx/>
                        <a:buNone/>
                        <a:tabLst/>
                        <a:defRPr/>
                      </a:pPr>
                      <a:r>
                        <a:rPr lang="en-US" altLang="ja-JP" sz="900" kern="100" dirty="0">
                          <a:effectLst/>
                          <a:latin typeface="+mn-ea"/>
                          <a:ea typeface="+mn-ea"/>
                          <a:cs typeface="Times New Roman" panose="02020603050405020304" pitchFamily="18" charset="0"/>
                        </a:rPr>
                        <a:t>Hearing aids</a:t>
                      </a:r>
                    </a:p>
                  </a:txBody>
                  <a:tcPr marL="28575" marR="28575" marT="19050" marB="19050" anchor="ctr">
                    <a:solidFill>
                      <a:schemeClr val="bg1">
                        <a:lumMod val="8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en-US" altLang="ja-JP" sz="900" b="1" dirty="0">
                          <a:latin typeface="+mn-ea"/>
                        </a:rPr>
                        <a:t>1-0-</a:t>
                      </a:r>
                      <a:r>
                        <a:rPr lang="ja-JP" altLang="en-US" sz="900" b="1" dirty="0">
                          <a:latin typeface="+mn-ea"/>
                        </a:rPr>
                        <a:t>①</a:t>
                      </a:r>
                      <a:r>
                        <a:rPr lang="en-US" altLang="ja-JP" sz="900" b="1" dirty="0">
                          <a:latin typeface="+mn-ea"/>
                        </a:rPr>
                        <a:t> </a:t>
                      </a:r>
                      <a:r>
                        <a:rPr lang="ja-JP" altLang="en-US" sz="900" b="1" dirty="0">
                          <a:latin typeface="+mn-ea"/>
                        </a:rPr>
                        <a:t>補聴器とは</a:t>
                      </a:r>
                    </a:p>
                    <a:p>
                      <a:pPr marL="0" marR="0" lvl="0" indent="0" algn="l" defTabSz="843952" rtl="0" eaLnBrk="1" fontAlgn="auto" latinLnBrk="0" hangingPunct="1">
                        <a:lnSpc>
                          <a:spcPct val="100000"/>
                        </a:lnSpc>
                        <a:spcBef>
                          <a:spcPts val="0"/>
                        </a:spcBef>
                        <a:spcAft>
                          <a:spcPts val="0"/>
                        </a:spcAft>
                        <a:buClrTx/>
                        <a:buSzTx/>
                        <a:buFontTx/>
                        <a:buNone/>
                        <a:tabLst/>
                        <a:defRPr/>
                      </a:pPr>
                      <a:r>
                        <a:rPr lang="en-US" altLang="ja-JP" sz="900" b="1" dirty="0">
                          <a:latin typeface="+mn-ea"/>
                        </a:rPr>
                        <a:t>1-0-</a:t>
                      </a:r>
                      <a:r>
                        <a:rPr lang="ja-JP" altLang="en-US" sz="900" b="1" dirty="0">
                          <a:latin typeface="+mn-ea"/>
                        </a:rPr>
                        <a:t>② </a:t>
                      </a:r>
                      <a:r>
                        <a:rPr lang="ja-JP" altLang="en-US" sz="900" b="1" dirty="0">
                          <a:latin typeface="Proxima Nova"/>
                        </a:rPr>
                        <a:t>一般的な補聴器の </a:t>
                      </a:r>
                      <a:r>
                        <a:rPr lang="en-US" altLang="ja-JP" sz="900" b="1" dirty="0">
                          <a:latin typeface="Proxima Nova"/>
                        </a:rPr>
                        <a:t>4 </a:t>
                      </a:r>
                      <a:r>
                        <a:rPr lang="ja-JP" altLang="en-US" sz="900" b="1" dirty="0">
                          <a:latin typeface="Proxima Nova"/>
                        </a:rPr>
                        <a:t>つのタイプ</a:t>
                      </a:r>
                    </a:p>
                    <a:p>
                      <a:pPr marL="0" marR="0" lvl="0" indent="0" algn="l" defTabSz="843952" rtl="0" eaLnBrk="1" fontAlgn="auto" latinLnBrk="0" hangingPunct="1">
                        <a:lnSpc>
                          <a:spcPct val="100000"/>
                        </a:lnSpc>
                        <a:spcBef>
                          <a:spcPts val="0"/>
                        </a:spcBef>
                        <a:spcAft>
                          <a:spcPts val="0"/>
                        </a:spcAft>
                        <a:buClrTx/>
                        <a:buSzTx/>
                        <a:buFontTx/>
                        <a:buNone/>
                        <a:tabLst/>
                        <a:defRPr/>
                      </a:pPr>
                      <a:r>
                        <a:rPr lang="en-US" altLang="ja-JP" sz="900" b="1" dirty="0">
                          <a:latin typeface="+mn-ea"/>
                        </a:rPr>
                        <a:t>1-0-</a:t>
                      </a:r>
                      <a:r>
                        <a:rPr lang="ja-JP" altLang="en-US" sz="900" b="1" dirty="0">
                          <a:latin typeface="+mn-ea"/>
                        </a:rPr>
                        <a:t>③ 難聴の程度に合った補聴器を見つける</a:t>
                      </a:r>
                      <a:endParaRPr lang="en-US" altLang="ja-JP" sz="900" b="1" dirty="0">
                        <a:latin typeface="+mn-ea"/>
                      </a:endParaRPr>
                    </a:p>
                    <a:p>
                      <a:pPr marL="0" marR="0" lvl="0" indent="0" algn="l" defTabSz="843952" rtl="0" eaLnBrk="1" fontAlgn="auto" latinLnBrk="0" hangingPunct="1">
                        <a:lnSpc>
                          <a:spcPct val="100000"/>
                        </a:lnSpc>
                        <a:spcBef>
                          <a:spcPts val="0"/>
                        </a:spcBef>
                        <a:spcAft>
                          <a:spcPts val="0"/>
                        </a:spcAft>
                        <a:buClrTx/>
                        <a:buSzTx/>
                        <a:buFontTx/>
                        <a:buNone/>
                        <a:tabLst/>
                        <a:defRPr/>
                      </a:pPr>
                      <a:r>
                        <a:rPr lang="en-US" altLang="ja-JP" sz="900" b="1" dirty="0">
                          <a:latin typeface="+mn-ea"/>
                        </a:rPr>
                        <a:t>1-0-</a:t>
                      </a:r>
                      <a:r>
                        <a:rPr lang="ja-JP" altLang="en-US" sz="900" b="1" dirty="0">
                          <a:latin typeface="+mn-ea"/>
                        </a:rPr>
                        <a:t>④ </a:t>
                      </a:r>
                      <a:r>
                        <a:rPr lang="ja-JP" altLang="en-US" sz="900" b="1" dirty="0">
                          <a:latin typeface="Proxima Nova"/>
                        </a:rPr>
                        <a:t>補聴器を使用する</a:t>
                      </a:r>
                      <a:r>
                        <a:rPr lang="en-US" altLang="ja-JP" sz="900" b="1" dirty="0">
                          <a:latin typeface="Proxima Nova"/>
                        </a:rPr>
                        <a:t>6</a:t>
                      </a:r>
                      <a:r>
                        <a:rPr lang="ja-JP" altLang="en-US" sz="900" b="1" dirty="0">
                          <a:latin typeface="Proxima Nova"/>
                        </a:rPr>
                        <a:t>つのメリット</a:t>
                      </a:r>
                      <a:endParaRPr lang="en-US" altLang="ja-JP" sz="900" b="1" dirty="0">
                        <a:latin typeface="Proxima Nova"/>
                      </a:endParaRPr>
                    </a:p>
                    <a:p>
                      <a:pPr marL="0" marR="0" lvl="0" indent="0" algn="l" defTabSz="843952"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1-0-</a:t>
                      </a:r>
                      <a:r>
                        <a:rPr kumimoji="0"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⑤</a:t>
                      </a:r>
                      <a:r>
                        <a:rPr kumimoji="0"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a:t>
                      </a:r>
                      <a:r>
                        <a:rPr kumimoji="0"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補聴器のモデル</a:t>
                      </a:r>
                    </a:p>
                    <a:p>
                      <a:pPr marL="0" marR="0" lvl="0" indent="0" algn="l" defTabSz="843952"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1-0-</a:t>
                      </a:r>
                      <a:r>
                        <a:rPr lang="ja-JP" altLang="en-US" sz="900" b="1" dirty="0">
                          <a:solidFill>
                            <a:prstClr val="black"/>
                          </a:solidFill>
                          <a:latin typeface="游ゴシック" panose="020B0400000000000000" pitchFamily="50" charset="-128"/>
                          <a:ea typeface="+mn-ea"/>
                        </a:rPr>
                        <a:t>⑥</a:t>
                      </a:r>
                      <a:r>
                        <a:rPr kumimoji="0"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補聴器の最新機能</a:t>
                      </a:r>
                    </a:p>
                    <a:p>
                      <a:pPr marL="0" marR="0" lvl="0" indent="0" algn="l" defTabSz="843952"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1-0-</a:t>
                      </a:r>
                      <a:r>
                        <a:rPr lang="ja-JP" altLang="en-US" sz="900" b="1" dirty="0">
                          <a:solidFill>
                            <a:prstClr val="black"/>
                          </a:solidFill>
                          <a:latin typeface="游ゴシック" panose="020B0400000000000000" pitchFamily="50" charset="-128"/>
                          <a:ea typeface="+mn-ea"/>
                        </a:rPr>
                        <a:t>⑦</a:t>
                      </a:r>
                      <a:r>
                        <a:rPr kumimoji="0"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 補聴器の価格と補助金制度</a:t>
                      </a:r>
                    </a:p>
                    <a:p>
                      <a:pPr marL="0" marR="0" lvl="0" indent="0" algn="l" defTabSz="843952"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1-0-</a:t>
                      </a:r>
                      <a:r>
                        <a:rPr lang="ja-JP" altLang="en-US" sz="900" b="1" dirty="0">
                          <a:solidFill>
                            <a:prstClr val="black"/>
                          </a:solidFill>
                          <a:latin typeface="游ゴシック" panose="020B0400000000000000" pitchFamily="50" charset="-128"/>
                          <a:ea typeface="+mn-ea"/>
                        </a:rPr>
                        <a:t>⑧ </a:t>
                      </a:r>
                      <a:r>
                        <a:rPr lang="ja-JP" altLang="en-US" sz="900" b="1" i="0" dirty="0">
                          <a:effectLst/>
                          <a:latin typeface="Proxima Nova"/>
                        </a:rPr>
                        <a:t>補聴器に関するよくある質問</a:t>
                      </a:r>
                    </a:p>
                  </a:txBody>
                  <a:tcPr marL="28575" marR="28575" marT="19050" marB="19050" anchor="ctr">
                    <a:solidFill>
                      <a:schemeClr val="bg1">
                        <a:lumMod val="85000"/>
                      </a:schemeClr>
                    </a:solidFill>
                  </a:tcPr>
                </a:tc>
                <a:extLst>
                  <a:ext uri="{0D108BD9-81ED-4DB2-BD59-A6C34878D82A}">
                    <a16:rowId xmlns:a16="http://schemas.microsoft.com/office/drawing/2014/main" val="964024152"/>
                  </a:ext>
                </a:extLst>
              </a:tr>
              <a:tr h="601063">
                <a:tc>
                  <a:txBody>
                    <a:bodyPr/>
                    <a:lstStyle/>
                    <a:p>
                      <a:pPr algn="ctr"/>
                      <a:r>
                        <a:rPr lang="en-US" altLang="ja-JP" sz="900" kern="100" dirty="0">
                          <a:effectLst/>
                          <a:latin typeface="+mn-ea"/>
                          <a:ea typeface="+mn-ea"/>
                        </a:rPr>
                        <a:t>1-1</a:t>
                      </a: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0" dirty="0">
                          <a:effectLst/>
                          <a:latin typeface="+mn-ea"/>
                          <a:ea typeface="+mn-ea"/>
                        </a:rPr>
                        <a:t>補聴器の価格と補助金制度</a:t>
                      </a:r>
                      <a:endParaRPr lang="en-US" altLang="ja-JP" sz="900" kern="0" dirty="0">
                        <a:effectLst/>
                        <a:latin typeface="+mn-ea"/>
                        <a:ea typeface="+mn-ea"/>
                      </a:endParaRPr>
                    </a:p>
                  </a:txBody>
                  <a:tcPr marL="28575" marR="28575" marT="19050" marB="19050"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1-1-</a:t>
                      </a:r>
                      <a:r>
                        <a:rPr lang="ja-JP" altLang="en-US" sz="900" b="1" dirty="0">
                          <a:latin typeface="+mn-ea"/>
                        </a:rPr>
                        <a:t>①</a:t>
                      </a:r>
                      <a:r>
                        <a:rPr lang="en-US" altLang="ja-JP" sz="900" b="1" dirty="0">
                          <a:latin typeface="+mn-ea"/>
                        </a:rPr>
                        <a:t> </a:t>
                      </a:r>
                      <a:r>
                        <a:rPr lang="ja-JP" altLang="en-US" sz="900" b="1" dirty="0">
                          <a:latin typeface="+mn-ea"/>
                        </a:rPr>
                        <a:t>補聴器の価格</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1-1-</a:t>
                      </a:r>
                      <a:r>
                        <a:rPr lang="ja-JP" altLang="en-US" sz="900" b="1" dirty="0">
                          <a:latin typeface="+mn-ea"/>
                        </a:rPr>
                        <a:t>②</a:t>
                      </a:r>
                      <a:r>
                        <a:rPr lang="en-US" altLang="ja-JP" sz="900" b="1" dirty="0">
                          <a:latin typeface="+mn-ea"/>
                        </a:rPr>
                        <a:t> </a:t>
                      </a:r>
                      <a:r>
                        <a:rPr lang="ja-JP" altLang="en-US" sz="900" b="1" dirty="0">
                          <a:latin typeface="+mn-ea"/>
                        </a:rPr>
                        <a:t>補聴器の補助金制度</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1-1-</a:t>
                      </a:r>
                      <a:r>
                        <a:rPr lang="ja-JP" altLang="en-US" sz="900" b="1" dirty="0">
                          <a:latin typeface="+mn-ea"/>
                        </a:rPr>
                        <a:t>③ </a:t>
                      </a:r>
                      <a:r>
                        <a:rPr lang="ja-JP" altLang="en-US" sz="900" b="1" i="0" dirty="0">
                          <a:effectLst/>
                          <a:latin typeface="Proxima Nova"/>
                        </a:rPr>
                        <a:t>聴力を改善するための </a:t>
                      </a:r>
                      <a:r>
                        <a:rPr lang="en-US" altLang="ja-JP" sz="900" b="1" i="0" dirty="0">
                          <a:solidFill>
                            <a:srgbClr val="FF0000"/>
                          </a:solidFill>
                          <a:effectLst/>
                          <a:latin typeface="Proxima Nova"/>
                        </a:rPr>
                        <a:t>4</a:t>
                      </a:r>
                      <a:r>
                        <a:rPr lang="ja-JP" altLang="en-US" sz="900" b="1" i="0" dirty="0">
                          <a:solidFill>
                            <a:srgbClr val="FF0000"/>
                          </a:solidFill>
                          <a:effectLst/>
                          <a:latin typeface="Proxima Nova"/>
                        </a:rPr>
                        <a:t>つ</a:t>
                      </a:r>
                      <a:r>
                        <a:rPr lang="ja-JP" altLang="en-US" sz="900" b="1" i="0" dirty="0">
                          <a:effectLst/>
                          <a:latin typeface="Proxima Nova"/>
                        </a:rPr>
                        <a:t>のステップ</a:t>
                      </a:r>
                    </a:p>
                  </a:txBody>
                  <a:tcPr marL="28575" marR="28575" marT="19050" marB="19050" anchor="ctr">
                    <a:solidFill>
                      <a:schemeClr val="bg1">
                        <a:lumMod val="85000"/>
                      </a:schemeClr>
                    </a:solidFill>
                  </a:tcPr>
                </a:tc>
                <a:extLst>
                  <a:ext uri="{0D108BD9-81ED-4DB2-BD59-A6C34878D82A}">
                    <a16:rowId xmlns:a16="http://schemas.microsoft.com/office/drawing/2014/main" val="4096621824"/>
                  </a:ext>
                </a:extLst>
              </a:tr>
              <a:tr h="1941139">
                <a:tc>
                  <a:txBody>
                    <a:bodyPr/>
                    <a:lstStyle/>
                    <a:p>
                      <a:pPr algn="ctr"/>
                      <a:r>
                        <a:rPr lang="en-US" altLang="ja-JP" sz="900" kern="100" dirty="0">
                          <a:effectLst/>
                          <a:latin typeface="+mn-ea"/>
                          <a:ea typeface="+mn-ea"/>
                        </a:rPr>
                        <a:t>2-0</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補聴器の種類</a:t>
                      </a:r>
                      <a:endParaRPr lang="en-US" altLang="ja-JP" sz="900" kern="100" dirty="0">
                        <a:effectLst/>
                        <a:latin typeface="+mn-ea"/>
                        <a:ea typeface="+mn-ea"/>
                        <a:cs typeface="Times New Roman" panose="02020603050405020304" pitchFamily="18" charset="0"/>
                      </a:endParaRPr>
                    </a:p>
                    <a:p>
                      <a:pPr marL="0" marR="0" lvl="0" indent="0" algn="l" defTabSz="843952" rtl="0" eaLnBrk="1" fontAlgn="auto" latinLnBrk="0" hangingPunct="1">
                        <a:lnSpc>
                          <a:spcPct val="100000"/>
                        </a:lnSpc>
                        <a:spcBef>
                          <a:spcPts val="0"/>
                        </a:spcBef>
                        <a:spcAft>
                          <a:spcPts val="0"/>
                        </a:spcAft>
                        <a:buClrTx/>
                        <a:buSzTx/>
                        <a:buFontTx/>
                        <a:buNone/>
                        <a:tabLst/>
                        <a:defRPr/>
                      </a:pPr>
                      <a:r>
                        <a:rPr lang="en-US" altLang="ja-JP" sz="900" kern="100" dirty="0">
                          <a:effectLst/>
                          <a:latin typeface="+mn-ea"/>
                          <a:ea typeface="+mn-ea"/>
                          <a:cs typeface="Times New Roman" panose="02020603050405020304" pitchFamily="18" charset="0"/>
                        </a:rPr>
                        <a:t>Types of hearing aids</a:t>
                      </a:r>
                    </a:p>
                  </a:txBody>
                  <a:tcPr marL="28575" marR="28575" marT="19050" marB="19050"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①</a:t>
                      </a:r>
                      <a:r>
                        <a:rPr lang="en-US" altLang="ja-JP" sz="900" b="1" dirty="0">
                          <a:latin typeface="+mn-ea"/>
                          <a:ea typeface="+mn-ea"/>
                        </a:rPr>
                        <a:t> </a:t>
                      </a:r>
                      <a:r>
                        <a:rPr lang="ja-JP" altLang="en-US" sz="900" b="1" dirty="0">
                          <a:latin typeface="+mn-ea"/>
                          <a:ea typeface="+mn-ea"/>
                        </a:rPr>
                        <a:t>自分に合った補聴器を見つける</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②</a:t>
                      </a:r>
                      <a:r>
                        <a:rPr lang="en-US" altLang="ja-JP" sz="900" b="1" dirty="0">
                          <a:latin typeface="+mn-ea"/>
                          <a:ea typeface="+mn-ea"/>
                        </a:rPr>
                        <a:t> </a:t>
                      </a:r>
                      <a:r>
                        <a:rPr lang="ja-JP" altLang="en-US" sz="900" b="1" dirty="0">
                          <a:latin typeface="+mn-ea"/>
                          <a:ea typeface="+mn-ea"/>
                        </a:rPr>
                        <a:t>補聴器のタイプ：耳あな型</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i="0" dirty="0">
                          <a:effectLst/>
                          <a:latin typeface="+mn-ea"/>
                          <a:ea typeface="+mn-ea"/>
                        </a:rPr>
                        <a:t>2-0-</a:t>
                      </a:r>
                      <a:r>
                        <a:rPr lang="ja-JP" altLang="en-US" sz="900" b="1" i="0" dirty="0">
                          <a:effectLst/>
                          <a:latin typeface="+mn-ea"/>
                          <a:ea typeface="+mn-ea"/>
                        </a:rPr>
                        <a:t>③</a:t>
                      </a:r>
                      <a:r>
                        <a:rPr lang="en-US" altLang="ja-JP" sz="900" b="1" i="0" dirty="0">
                          <a:effectLst/>
                          <a:latin typeface="+mn-ea"/>
                          <a:ea typeface="+mn-ea"/>
                        </a:rPr>
                        <a:t> </a:t>
                      </a:r>
                      <a:r>
                        <a:rPr lang="ja-JP" altLang="en-US" sz="900" b="1" i="0" dirty="0">
                          <a:effectLst/>
                          <a:latin typeface="+mn-ea"/>
                          <a:ea typeface="+mn-ea"/>
                        </a:rPr>
                        <a:t>耳あな型補聴器の特長</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1" i="0" dirty="0">
                          <a:solidFill>
                            <a:schemeClr val="accent1"/>
                          </a:solidFill>
                          <a:effectLst/>
                          <a:latin typeface="+mn-ea"/>
                          <a:ea typeface="+mn-ea"/>
                        </a:rPr>
                        <a:t>●耳あな型補聴器の種類（</a:t>
                      </a:r>
                      <a:r>
                        <a:rPr lang="en-US" altLang="ja-JP" sz="900" b="1" i="0" dirty="0">
                          <a:solidFill>
                            <a:schemeClr val="accent1"/>
                          </a:solidFill>
                          <a:effectLst/>
                          <a:latin typeface="+mn-ea"/>
                          <a:ea typeface="+mn-ea"/>
                        </a:rPr>
                        <a:t>call to action</a:t>
                      </a:r>
                      <a:r>
                        <a:rPr lang="ja-JP" altLang="en-US" sz="900" b="1" i="0" dirty="0">
                          <a:solidFill>
                            <a:schemeClr val="accent1"/>
                          </a:solidFill>
                          <a:effectLst/>
                          <a:latin typeface="+mn-ea"/>
                          <a:ea typeface="+mn-ea"/>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④</a:t>
                      </a:r>
                      <a:r>
                        <a:rPr lang="en-US" altLang="ja-JP" sz="900" b="1" dirty="0">
                          <a:latin typeface="+mn-ea"/>
                          <a:ea typeface="+mn-ea"/>
                        </a:rPr>
                        <a:t> </a:t>
                      </a:r>
                      <a:r>
                        <a:rPr lang="ja-JP" altLang="en-US" sz="900" b="1" dirty="0">
                          <a:latin typeface="+mn-ea"/>
                          <a:ea typeface="+mn-ea"/>
                        </a:rPr>
                        <a:t>補聴器のタイプ：耳かけ型</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⑤ </a:t>
                      </a:r>
                      <a:r>
                        <a:rPr lang="ja-JP" altLang="en-US" sz="900" b="1" i="0" dirty="0">
                          <a:effectLst/>
                          <a:latin typeface="+mn-ea"/>
                          <a:ea typeface="+mn-ea"/>
                        </a:rPr>
                        <a:t>耳かけ型補聴器の特長</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1" dirty="0">
                          <a:solidFill>
                            <a:schemeClr val="accent1"/>
                          </a:solidFill>
                          <a:latin typeface="+mn-ea"/>
                          <a:ea typeface="+mn-ea"/>
                        </a:rPr>
                        <a:t>●</a:t>
                      </a:r>
                      <a:r>
                        <a:rPr lang="ja-JP" altLang="en-US" sz="900" b="1" i="0" dirty="0">
                          <a:solidFill>
                            <a:schemeClr val="accent1"/>
                          </a:solidFill>
                          <a:effectLst/>
                          <a:latin typeface="+mn-ea"/>
                          <a:ea typeface="+mn-ea"/>
                        </a:rPr>
                        <a:t>耳かけ型補聴器の種類（</a:t>
                      </a:r>
                      <a:r>
                        <a:rPr lang="en-US" altLang="ja-JP" sz="900" b="1" i="0" dirty="0">
                          <a:solidFill>
                            <a:schemeClr val="accent1"/>
                          </a:solidFill>
                          <a:effectLst/>
                          <a:latin typeface="+mn-ea"/>
                          <a:ea typeface="+mn-ea"/>
                        </a:rPr>
                        <a:t>call to action</a:t>
                      </a:r>
                      <a:r>
                        <a:rPr lang="ja-JP" altLang="en-US" sz="900" b="1" i="0" dirty="0">
                          <a:solidFill>
                            <a:schemeClr val="accent1"/>
                          </a:solidFill>
                          <a:effectLst/>
                          <a:latin typeface="+mn-ea"/>
                          <a:ea typeface="+mn-ea"/>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⑥</a:t>
                      </a:r>
                      <a:r>
                        <a:rPr lang="en-US" altLang="ja-JP" sz="900" b="1" dirty="0">
                          <a:latin typeface="+mn-ea"/>
                          <a:ea typeface="+mn-ea"/>
                        </a:rPr>
                        <a:t> </a:t>
                      </a:r>
                      <a:r>
                        <a:rPr lang="ja-JP" altLang="en-US" sz="900" b="1" i="0" dirty="0">
                          <a:effectLst/>
                          <a:latin typeface="+mn-ea"/>
                          <a:ea typeface="+mn-ea"/>
                        </a:rPr>
                        <a:t>目立ちにくい補聴器</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⑦</a:t>
                      </a:r>
                      <a:r>
                        <a:rPr lang="en-US" altLang="ja-JP" sz="900" b="1" dirty="0">
                          <a:latin typeface="+mn-ea"/>
                          <a:ea typeface="+mn-ea"/>
                        </a:rPr>
                        <a:t> </a:t>
                      </a:r>
                      <a:r>
                        <a:rPr lang="ja-JP" altLang="en-US" sz="900" b="1" i="0" dirty="0">
                          <a:effectLst/>
                          <a:latin typeface="+mn-ea"/>
                          <a:ea typeface="+mn-ea"/>
                        </a:rPr>
                        <a:t>充電式補聴器</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⑧</a:t>
                      </a:r>
                      <a:r>
                        <a:rPr lang="en-US" altLang="ja-JP" sz="900" b="1" dirty="0">
                          <a:latin typeface="+mn-ea"/>
                          <a:ea typeface="+mn-ea"/>
                        </a:rPr>
                        <a:t> </a:t>
                      </a:r>
                      <a:r>
                        <a:rPr lang="en-US" altLang="ja-JP" sz="900" b="1" i="0" dirty="0">
                          <a:effectLst/>
                          <a:latin typeface="+mn-ea"/>
                          <a:ea typeface="+mn-ea"/>
                        </a:rPr>
                        <a:t>Bluetooth®</a:t>
                      </a:r>
                      <a:r>
                        <a:rPr lang="ja-JP" altLang="en-US" sz="900" b="1" i="0" dirty="0">
                          <a:effectLst/>
                          <a:latin typeface="+mn-ea"/>
                          <a:ea typeface="+mn-ea"/>
                        </a:rPr>
                        <a:t>補聴器</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⑨</a:t>
                      </a:r>
                      <a:r>
                        <a:rPr lang="en-US" altLang="ja-JP" sz="900" b="1" dirty="0">
                          <a:latin typeface="+mn-ea"/>
                          <a:ea typeface="+mn-ea"/>
                        </a:rPr>
                        <a:t> </a:t>
                      </a:r>
                      <a:r>
                        <a:rPr lang="ja-JP" altLang="en-US" sz="900" b="1" dirty="0">
                          <a:latin typeface="+mn-ea"/>
                          <a:ea typeface="+mn-ea"/>
                        </a:rPr>
                        <a:t>補聴器の種類を選ぶ時のポイント</a:t>
                      </a:r>
                      <a:endParaRPr lang="ja-JP" altLang="en-US" sz="900" b="1" i="0" dirty="0">
                        <a:effectLst/>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1" dirty="0">
                          <a:solidFill>
                            <a:schemeClr val="accent1"/>
                          </a:solidFill>
                          <a:latin typeface="+mn-ea"/>
                          <a:ea typeface="+mn-ea"/>
                        </a:rPr>
                        <a:t>●</a:t>
                      </a:r>
                      <a:r>
                        <a:rPr lang="ja-JP" altLang="en-US" sz="900" b="1" i="0" dirty="0">
                          <a:solidFill>
                            <a:schemeClr val="accent1"/>
                          </a:solidFill>
                          <a:effectLst/>
                          <a:latin typeface="+mn-ea"/>
                          <a:ea typeface="+mn-ea"/>
                        </a:rPr>
                        <a:t>補聴器選びについての無料ガイドのご案内（</a:t>
                      </a:r>
                      <a:r>
                        <a:rPr lang="en-US" altLang="ja-JP" sz="900" b="1" i="0" dirty="0">
                          <a:solidFill>
                            <a:schemeClr val="accent1"/>
                          </a:solidFill>
                          <a:effectLst/>
                          <a:latin typeface="+mn-ea"/>
                          <a:ea typeface="+mn-ea"/>
                        </a:rPr>
                        <a:t>call to action</a:t>
                      </a:r>
                      <a:r>
                        <a:rPr lang="ja-JP" altLang="en-US" sz="900" b="1" i="0" dirty="0">
                          <a:solidFill>
                            <a:schemeClr val="accent1"/>
                          </a:solidFill>
                          <a:effectLst/>
                          <a:latin typeface="+mn-ea"/>
                          <a:ea typeface="+mn-ea"/>
                        </a:rPr>
                        <a: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ea typeface="+mn-ea"/>
                        </a:rPr>
                        <a:t>2-0-</a:t>
                      </a:r>
                      <a:r>
                        <a:rPr lang="ja-JP" altLang="en-US" sz="900" b="1" dirty="0">
                          <a:latin typeface="+mn-ea"/>
                          <a:ea typeface="+mn-ea"/>
                        </a:rPr>
                        <a:t>⑩</a:t>
                      </a:r>
                      <a:r>
                        <a:rPr lang="en-US" altLang="ja-JP" sz="900" b="1" dirty="0">
                          <a:latin typeface="+mn-ea"/>
                          <a:ea typeface="+mn-ea"/>
                        </a:rPr>
                        <a:t> </a:t>
                      </a:r>
                      <a:r>
                        <a:rPr lang="ja-JP" altLang="en-US" sz="900" b="1" i="0" dirty="0">
                          <a:effectLst/>
                          <a:latin typeface="+mn-ea"/>
                          <a:ea typeface="+mn-ea"/>
                        </a:rPr>
                        <a:t>補聴器に関するよくある質問</a:t>
                      </a:r>
                    </a:p>
                  </a:txBody>
                  <a:tcPr marL="28575" marR="28575" marT="19050" marB="19050" anchor="ctr">
                    <a:solidFill>
                      <a:schemeClr val="bg1">
                        <a:lumMod val="85000"/>
                      </a:schemeClr>
                    </a:solidFill>
                  </a:tcPr>
                </a:tc>
                <a:extLst>
                  <a:ext uri="{0D108BD9-81ED-4DB2-BD59-A6C34878D82A}">
                    <a16:rowId xmlns:a16="http://schemas.microsoft.com/office/drawing/2014/main" val="588069470"/>
                  </a:ext>
                </a:extLst>
              </a:tr>
              <a:tr h="1071531">
                <a:tc>
                  <a:txBody>
                    <a:bodyPr/>
                    <a:lstStyle/>
                    <a:p>
                      <a:pPr algn="ctr"/>
                      <a:r>
                        <a:rPr lang="en-US" altLang="ja-JP" sz="900" kern="100" dirty="0">
                          <a:effectLst/>
                          <a:latin typeface="+mn-ea"/>
                          <a:ea typeface="+mn-ea"/>
                        </a:rPr>
                        <a:t>2-1</a:t>
                      </a: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0" dirty="0">
                          <a:effectLst/>
                          <a:latin typeface="+mn-ea"/>
                          <a:ea typeface="+mn-ea"/>
                        </a:rPr>
                        <a:t>補聴器のモデル</a:t>
                      </a:r>
                      <a:endParaRPr lang="en-US" altLang="ja-JP" sz="900" kern="0" dirty="0">
                        <a:effectLst/>
                        <a:latin typeface="+mn-ea"/>
                        <a:ea typeface="+mn-ea"/>
                      </a:endParaRPr>
                    </a:p>
                    <a:p>
                      <a:pPr marL="0" marR="0" lvl="0" indent="0" algn="l" defTabSz="843952" rtl="0" eaLnBrk="1" fontAlgn="auto" latinLnBrk="0" hangingPunct="1">
                        <a:lnSpc>
                          <a:spcPct val="100000"/>
                        </a:lnSpc>
                        <a:spcBef>
                          <a:spcPts val="0"/>
                        </a:spcBef>
                        <a:spcAft>
                          <a:spcPts val="0"/>
                        </a:spcAft>
                        <a:buClrTx/>
                        <a:buSzTx/>
                        <a:buFontTx/>
                        <a:buNone/>
                        <a:tabLst/>
                        <a:defRPr/>
                      </a:pPr>
                      <a:r>
                        <a:rPr lang="en-US" altLang="ja-JP" sz="900" kern="0" dirty="0">
                          <a:effectLst/>
                          <a:latin typeface="+mn-ea"/>
                          <a:ea typeface="+mn-ea"/>
                        </a:rPr>
                        <a:t>Models</a:t>
                      </a:r>
                    </a:p>
                  </a:txBody>
                  <a:tcPr marL="28575" marR="28575" marT="19050" marB="19050"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2-1-</a:t>
                      </a:r>
                      <a:r>
                        <a:rPr lang="ja-JP" altLang="en-US" sz="900" b="1" dirty="0">
                          <a:latin typeface="+mn-ea"/>
                        </a:rPr>
                        <a:t>①</a:t>
                      </a:r>
                      <a:r>
                        <a:rPr lang="en-US" altLang="ja-JP" sz="900" b="1" dirty="0">
                          <a:latin typeface="+mn-ea"/>
                        </a:rPr>
                        <a:t> </a:t>
                      </a:r>
                      <a:r>
                        <a:rPr lang="ja-JP" altLang="en-US" sz="900" b="1" i="0" dirty="0">
                          <a:effectLst/>
                          <a:latin typeface="Proxima Nova"/>
                        </a:rPr>
                        <a:t>補聴器のモデルを比較する</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2-1-</a:t>
                      </a:r>
                      <a:r>
                        <a:rPr lang="ja-JP" altLang="en-US" sz="900" b="1" dirty="0">
                          <a:latin typeface="+mn-ea"/>
                        </a:rPr>
                        <a:t>②</a:t>
                      </a:r>
                      <a:r>
                        <a:rPr lang="en-US" altLang="ja-JP" sz="900" b="1" dirty="0">
                          <a:latin typeface="+mn-ea"/>
                        </a:rPr>
                        <a:t> </a:t>
                      </a:r>
                      <a:r>
                        <a:rPr lang="ja-JP" altLang="en-US" sz="900" b="1" i="0" dirty="0">
                          <a:effectLst/>
                          <a:latin typeface="Proxima Nova"/>
                        </a:rPr>
                        <a:t>スタイルオプション</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2-1-</a:t>
                      </a:r>
                      <a:r>
                        <a:rPr lang="ja-JP" altLang="en-US" sz="900" b="1" dirty="0">
                          <a:latin typeface="+mn-ea"/>
                        </a:rPr>
                        <a:t>③</a:t>
                      </a:r>
                      <a:r>
                        <a:rPr lang="en-US" altLang="ja-JP" sz="900" b="1" dirty="0">
                          <a:latin typeface="+mn-ea"/>
                        </a:rPr>
                        <a:t> </a:t>
                      </a:r>
                      <a:r>
                        <a:rPr lang="ja-JP" altLang="en-US" sz="900" b="1" dirty="0">
                          <a:latin typeface="Proxima Nova"/>
                        </a:rPr>
                        <a:t>オーティコン補聴器</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2-1-</a:t>
                      </a:r>
                      <a:r>
                        <a:rPr lang="ja-JP" altLang="en-US" sz="900" b="1" dirty="0">
                          <a:latin typeface="+mn-ea"/>
                        </a:rPr>
                        <a:t>④ オーティコン リアル</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2-1-</a:t>
                      </a:r>
                      <a:r>
                        <a:rPr lang="ja-JP" altLang="en-US" sz="900" b="1" dirty="0">
                          <a:latin typeface="+mn-ea"/>
                        </a:rPr>
                        <a:t>⑤ オーティコン オウン</a:t>
                      </a:r>
                      <a:endParaRPr lang="ja-JP" altLang="en-US" sz="900" b="1" i="0" dirty="0">
                        <a:effectLst/>
                        <a:latin typeface="Proxima Nova"/>
                      </a:endParaRPr>
                    </a:p>
                    <a:p>
                      <a:r>
                        <a:rPr lang="en-US" altLang="ja-JP" sz="900" b="1" dirty="0">
                          <a:latin typeface="+mn-ea"/>
                        </a:rPr>
                        <a:t>2-1-</a:t>
                      </a:r>
                      <a:r>
                        <a:rPr lang="ja-JP" altLang="en-US" sz="900" b="1" dirty="0">
                          <a:latin typeface="+mn-ea"/>
                        </a:rPr>
                        <a:t>⑦ オーティコン ジルコン</a:t>
                      </a:r>
                      <a:endParaRPr lang="ja-JP" altLang="en-US" sz="900" b="1" i="0" dirty="0">
                        <a:effectLst/>
                        <a:latin typeface="Proxima Nova"/>
                      </a:endParaRPr>
                    </a:p>
                    <a:p>
                      <a:r>
                        <a:rPr lang="en-US" altLang="ja-JP" sz="900" b="1" dirty="0">
                          <a:latin typeface="+mn-ea"/>
                        </a:rPr>
                        <a:t>2-1-</a:t>
                      </a:r>
                      <a:r>
                        <a:rPr lang="ja-JP" altLang="en-US" sz="900" b="1" dirty="0">
                          <a:latin typeface="+mn-ea"/>
                        </a:rPr>
                        <a:t>⑧ オーティコン エクシード</a:t>
                      </a:r>
                      <a:endParaRPr lang="en-US" altLang="ja-JP" sz="900" b="1" dirty="0">
                        <a:latin typeface="+mn-ea"/>
                      </a:endParaRPr>
                    </a:p>
                  </a:txBody>
                  <a:tcPr marL="28575" marR="28575" marT="19050" marB="19050" anchor="ctr">
                    <a:solidFill>
                      <a:schemeClr val="bg1">
                        <a:lumMod val="85000"/>
                      </a:schemeClr>
                    </a:solidFill>
                  </a:tcPr>
                </a:tc>
                <a:extLst>
                  <a:ext uri="{0D108BD9-81ED-4DB2-BD59-A6C34878D82A}">
                    <a16:rowId xmlns:a16="http://schemas.microsoft.com/office/drawing/2014/main" val="337897763"/>
                  </a:ext>
                </a:extLst>
              </a:tr>
              <a:tr h="853497">
                <a:tc>
                  <a:txBody>
                    <a:bodyPr/>
                    <a:lstStyle/>
                    <a:p>
                      <a:pPr algn="ctr"/>
                      <a:r>
                        <a:rPr lang="en-US" altLang="ja-JP" sz="900" kern="100" dirty="0">
                          <a:effectLst/>
                          <a:latin typeface="+mn-ea"/>
                          <a:ea typeface="+mn-ea"/>
                        </a:rPr>
                        <a:t>2-1-1</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0" dirty="0">
                          <a:effectLst/>
                          <a:latin typeface="+mn-ea"/>
                          <a:ea typeface="+mn-ea"/>
                        </a:rPr>
                        <a:t>オーティコン補聴器</a:t>
                      </a:r>
                      <a:endParaRPr lang="en-US" altLang="ja-JP" sz="900" kern="0" dirty="0">
                        <a:effectLst/>
                        <a:latin typeface="+mn-ea"/>
                        <a:ea typeface="+mn-ea"/>
                      </a:endParaRPr>
                    </a:p>
                  </a:txBody>
                  <a:tcPr marL="28575" marR="28575" marT="19050" marB="19050" anchor="ctr">
                    <a:solidFill>
                      <a:schemeClr val="bg1">
                        <a:lumMod val="85000"/>
                      </a:schemeClr>
                    </a:solidFill>
                  </a:tcPr>
                </a:tc>
                <a:tc>
                  <a:txBody>
                    <a:bodyPr/>
                    <a:lstStyle/>
                    <a:p>
                      <a:r>
                        <a:rPr lang="en-US" altLang="ja-JP" sz="900" b="1" dirty="0">
                          <a:latin typeface="+mn-ea"/>
                        </a:rPr>
                        <a:t>2-1-1-</a:t>
                      </a:r>
                      <a:r>
                        <a:rPr lang="ja-JP" altLang="en-US" sz="900" b="1" dirty="0">
                          <a:latin typeface="+mn-ea"/>
                        </a:rPr>
                        <a:t>①</a:t>
                      </a:r>
                      <a:r>
                        <a:rPr lang="en-US" altLang="ja-JP" sz="900" b="1" dirty="0">
                          <a:latin typeface="+mn-ea"/>
                        </a:rPr>
                        <a:t> </a:t>
                      </a:r>
                      <a:r>
                        <a:rPr lang="ja-JP" altLang="en-US" sz="900" b="1" i="0" dirty="0">
                          <a:effectLst/>
                          <a:latin typeface="Proxima Nova"/>
                        </a:rPr>
                        <a:t>オーティコン™が選ばれる理由</a:t>
                      </a:r>
                      <a:endParaRPr lang="en-US" altLang="ja-JP" sz="900" b="1" i="0" dirty="0">
                        <a:effectLst/>
                        <a:latin typeface="Proxima Nova"/>
                      </a:endParaRPr>
                    </a:p>
                    <a:p>
                      <a:r>
                        <a:rPr lang="ja-JP" altLang="en-US" sz="900" b="1" i="0" dirty="0">
                          <a:solidFill>
                            <a:schemeClr val="accent1"/>
                          </a:solidFill>
                          <a:effectLst/>
                          <a:latin typeface="Proxima Nova"/>
                        </a:rPr>
                        <a:t>●オーティコン補聴器のご紹介（</a:t>
                      </a:r>
                      <a:r>
                        <a:rPr lang="en-US" altLang="ja-JP" sz="900" b="1" i="0" dirty="0">
                          <a:solidFill>
                            <a:schemeClr val="accent1"/>
                          </a:solidFill>
                          <a:effectLst/>
                          <a:latin typeface="Proxima Nova"/>
                        </a:rPr>
                        <a:t>call to action</a:t>
                      </a:r>
                      <a:r>
                        <a:rPr lang="ja-JP" altLang="en-US" sz="900" b="1" i="0" dirty="0">
                          <a:solidFill>
                            <a:schemeClr val="accent1"/>
                          </a:solidFill>
                          <a:effectLst/>
                          <a:latin typeface="Proxima Nova"/>
                        </a:rPr>
                        <a:t>）</a:t>
                      </a:r>
                    </a:p>
                    <a:p>
                      <a:r>
                        <a:rPr lang="en-US" altLang="ja-JP" sz="900" b="1" dirty="0">
                          <a:latin typeface="+mn-ea"/>
                        </a:rPr>
                        <a:t>2-1-1-</a:t>
                      </a:r>
                      <a:r>
                        <a:rPr lang="ja-JP" altLang="en-US" sz="900" b="1" dirty="0">
                          <a:latin typeface="+mn-ea"/>
                        </a:rPr>
                        <a:t>②</a:t>
                      </a:r>
                      <a:r>
                        <a:rPr lang="en-US" altLang="ja-JP" sz="900" b="1" dirty="0">
                          <a:latin typeface="+mn-ea"/>
                        </a:rPr>
                        <a:t> </a:t>
                      </a:r>
                      <a:r>
                        <a:rPr lang="ja-JP" altLang="en-US" sz="900" b="1" i="0" dirty="0">
                          <a:effectLst/>
                          <a:latin typeface="Proxima Nova"/>
                        </a:rPr>
                        <a:t>オーティコン補聴器の機能</a:t>
                      </a:r>
                    </a:p>
                    <a:p>
                      <a:r>
                        <a:rPr lang="en-US" altLang="ja-JP" sz="900" b="1" dirty="0">
                          <a:latin typeface="+mn-ea"/>
                        </a:rPr>
                        <a:t>2-1-1-</a:t>
                      </a:r>
                      <a:r>
                        <a:rPr lang="ja-JP" altLang="en-US" sz="900" b="1" dirty="0">
                          <a:latin typeface="+mn-ea"/>
                        </a:rPr>
                        <a:t>③</a:t>
                      </a:r>
                      <a:r>
                        <a:rPr lang="en-US" altLang="ja-JP" sz="900" b="1" dirty="0">
                          <a:latin typeface="+mn-ea"/>
                        </a:rPr>
                        <a:t> </a:t>
                      </a:r>
                      <a:r>
                        <a:rPr lang="ja-JP" altLang="en-US" sz="900" b="1" i="0" dirty="0">
                          <a:effectLst/>
                          <a:latin typeface="Proxima Nova"/>
                        </a:rPr>
                        <a:t>オーティコンの歴史</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accent1"/>
                          </a:solidFill>
                          <a:latin typeface="+mn-ea"/>
                        </a:rPr>
                        <a:t>●</a:t>
                      </a:r>
                      <a:r>
                        <a:rPr lang="en-US" altLang="ja-JP" sz="900" b="1" i="0" dirty="0">
                          <a:solidFill>
                            <a:schemeClr val="accent1"/>
                          </a:solidFill>
                          <a:effectLst/>
                          <a:latin typeface="Proxima Nova"/>
                        </a:rPr>
                        <a:t>Oticon </a:t>
                      </a:r>
                      <a:r>
                        <a:rPr lang="en-US" altLang="ja-JP" sz="900" b="1" i="0" dirty="0" err="1">
                          <a:solidFill>
                            <a:schemeClr val="accent1"/>
                          </a:solidFill>
                          <a:effectLst/>
                          <a:latin typeface="Proxima Nova"/>
                        </a:rPr>
                        <a:t>BrainHearing</a:t>
                      </a:r>
                      <a:r>
                        <a:rPr lang="en-US" altLang="ja-JP" sz="900" b="1" i="0" dirty="0">
                          <a:solidFill>
                            <a:schemeClr val="accent1"/>
                          </a:solidFill>
                          <a:effectLst/>
                          <a:latin typeface="Proxima Nova"/>
                        </a:rPr>
                        <a:t>™: </a:t>
                      </a:r>
                      <a:r>
                        <a:rPr lang="ja-JP" altLang="en-US" sz="900" b="1" i="0" dirty="0">
                          <a:solidFill>
                            <a:schemeClr val="accent1"/>
                          </a:solidFill>
                          <a:effectLst/>
                          <a:latin typeface="Proxima Nova"/>
                        </a:rPr>
                        <a:t>脳が音を理解するのを助ける（</a:t>
                      </a:r>
                      <a:r>
                        <a:rPr lang="en-US" altLang="ja-JP" sz="900" b="1" i="0" dirty="0">
                          <a:solidFill>
                            <a:schemeClr val="accent1"/>
                          </a:solidFill>
                          <a:effectLst/>
                          <a:latin typeface="Proxima Nova"/>
                        </a:rPr>
                        <a:t>call to action</a:t>
                      </a:r>
                      <a:r>
                        <a:rPr lang="ja-JP" altLang="en-US" sz="900" b="1" i="0" dirty="0">
                          <a:solidFill>
                            <a:schemeClr val="accent1"/>
                          </a:solidFill>
                          <a:effectLst/>
                          <a:latin typeface="Proxima Nova"/>
                        </a:rPr>
                        <a:t>）</a:t>
                      </a:r>
                    </a:p>
                    <a:p>
                      <a:r>
                        <a:rPr lang="en-US" altLang="ja-JP" sz="900" b="1" dirty="0">
                          <a:latin typeface="+mn-ea"/>
                        </a:rPr>
                        <a:t>2-1-1-</a:t>
                      </a:r>
                      <a:r>
                        <a:rPr lang="ja-JP" altLang="en-US" sz="900" b="1" dirty="0">
                          <a:latin typeface="+mn-ea"/>
                        </a:rPr>
                        <a:t>④</a:t>
                      </a:r>
                      <a:r>
                        <a:rPr lang="en-US" altLang="ja-JP" sz="900" b="1" dirty="0">
                          <a:latin typeface="+mn-ea"/>
                        </a:rPr>
                        <a:t> </a:t>
                      </a:r>
                      <a:r>
                        <a:rPr lang="ja-JP" altLang="en-US" sz="900" b="1" dirty="0">
                          <a:latin typeface="+mn-ea"/>
                        </a:rPr>
                        <a:t>難聴に関する</a:t>
                      </a:r>
                      <a:r>
                        <a:rPr lang="ja-JP" altLang="en-US" sz="900" b="1" i="0" dirty="0">
                          <a:effectLst/>
                          <a:latin typeface="Proxima Nova"/>
                        </a:rPr>
                        <a:t>無料ガイドのご案内</a:t>
                      </a:r>
                    </a:p>
                  </a:txBody>
                  <a:tcPr marL="28575" marR="28575" marT="19050" marB="19050" anchor="ctr">
                    <a:solidFill>
                      <a:schemeClr val="bg1">
                        <a:lumMod val="85000"/>
                      </a:schemeClr>
                    </a:solidFill>
                  </a:tcPr>
                </a:tc>
                <a:extLst>
                  <a:ext uri="{0D108BD9-81ED-4DB2-BD59-A6C34878D82A}">
                    <a16:rowId xmlns:a16="http://schemas.microsoft.com/office/drawing/2014/main" val="3794785078"/>
                  </a:ext>
                </a:extLst>
              </a:tr>
              <a:tr h="853497">
                <a:tc>
                  <a:txBody>
                    <a:bodyPr/>
                    <a:lstStyle/>
                    <a:p>
                      <a:pPr algn="ctr"/>
                      <a:r>
                        <a:rPr lang="en-US" altLang="ja-JP" sz="900" kern="100" dirty="0">
                          <a:effectLst/>
                          <a:latin typeface="+mn-ea"/>
                          <a:ea typeface="+mn-ea"/>
                        </a:rPr>
                        <a:t>2-1-2</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オーティコン リアル</a:t>
                      </a:r>
                      <a:endParaRPr lang="ja-JP" altLang="ja-JP" sz="900" kern="100" dirty="0">
                        <a:effectLst/>
                        <a:latin typeface="+mn-ea"/>
                        <a:ea typeface="+mn-ea"/>
                        <a:cs typeface="Times New Roman" panose="02020603050405020304" pitchFamily="18" charset="0"/>
                      </a:endParaRPr>
                    </a:p>
                  </a:txBody>
                  <a:tcPr marL="28575" marR="28575" marT="19050" marB="1905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2-1-2-</a:t>
                      </a:r>
                      <a:r>
                        <a:rPr lang="ja-JP" altLang="en-US" sz="900" b="1" dirty="0">
                          <a:latin typeface="+mn-ea"/>
                        </a:rPr>
                        <a:t>①</a:t>
                      </a:r>
                      <a:r>
                        <a:rPr lang="en-US" altLang="ja-JP" sz="900" b="1" dirty="0">
                          <a:latin typeface="+mn-ea"/>
                        </a:rPr>
                        <a:t> </a:t>
                      </a:r>
                      <a:r>
                        <a:rPr lang="ja-JP" altLang="en-US" sz="900" b="1" dirty="0">
                          <a:latin typeface="+mn-ea"/>
                        </a:rPr>
                        <a:t>聴覚の重要性</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2-1-2-</a:t>
                      </a:r>
                      <a:r>
                        <a:rPr lang="ja-JP" altLang="en-US" sz="900" b="1" dirty="0">
                          <a:latin typeface="+mn-ea"/>
                        </a:rPr>
                        <a:t>② 目立ちにくくエレガントなデザイン</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2-1-2-</a:t>
                      </a:r>
                      <a:r>
                        <a:rPr lang="ja-JP" altLang="en-US" sz="900" b="1" dirty="0">
                          <a:latin typeface="+mn-ea"/>
                        </a:rPr>
                        <a:t>③ </a:t>
                      </a:r>
                      <a:r>
                        <a:rPr lang="ja-JP" altLang="en-US" sz="900" b="1" i="0" dirty="0">
                          <a:effectLst/>
                          <a:latin typeface="Proxima Nova"/>
                        </a:rPr>
                        <a:t>デジタル</a:t>
                      </a:r>
                      <a:r>
                        <a:rPr lang="ja-JP" altLang="en-US" sz="900" b="1" dirty="0">
                          <a:latin typeface="Proxima Nova"/>
                        </a:rPr>
                        <a:t>機器との</a:t>
                      </a:r>
                      <a:r>
                        <a:rPr lang="ja-JP" altLang="en-US" sz="900" b="1" i="0" dirty="0">
                          <a:effectLst/>
                          <a:latin typeface="Proxima Nova"/>
                        </a:rPr>
                        <a:t>接続機能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2-1-2-</a:t>
                      </a:r>
                      <a:r>
                        <a:rPr lang="ja-JP" altLang="en-US" sz="900" b="1" dirty="0">
                          <a:latin typeface="+mn-ea"/>
                        </a:rPr>
                        <a:t>④ オーティコン リアルの快適性を体感する</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2-1-2-</a:t>
                      </a:r>
                      <a:r>
                        <a:rPr lang="ja-JP" altLang="en-US" sz="900" b="1" dirty="0">
                          <a:latin typeface="+mn-ea"/>
                        </a:rPr>
                        <a:t>⑤ 外出先でも充電できる</a:t>
                      </a:r>
                      <a:r>
                        <a:rPr lang="ja-JP" altLang="en-US" sz="900" b="1" i="0" dirty="0">
                          <a:effectLst/>
                          <a:latin typeface="Proxima Nova"/>
                        </a:rPr>
                        <a:t>スマート・チャージャー</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rgbClr val="4472C4"/>
                          </a:solidFill>
                          <a:latin typeface="+mn-ea"/>
                        </a:rPr>
                        <a:t>●クリアで快適な聞こえを追求</a:t>
                      </a:r>
                      <a:r>
                        <a:rPr lang="ja-JP" altLang="en-US" sz="900" b="1" i="0" dirty="0">
                          <a:solidFill>
                            <a:schemeClr val="accent1"/>
                          </a:solidFill>
                          <a:effectLst/>
                          <a:latin typeface="Proxima Nova"/>
                        </a:rPr>
                        <a:t>（</a:t>
                      </a:r>
                      <a:r>
                        <a:rPr lang="en-US" altLang="ja-JP" sz="900" b="1" i="0" dirty="0">
                          <a:solidFill>
                            <a:schemeClr val="accent1"/>
                          </a:solidFill>
                          <a:effectLst/>
                          <a:latin typeface="Proxima Nova"/>
                        </a:rPr>
                        <a:t>call to action</a:t>
                      </a:r>
                      <a:r>
                        <a:rPr lang="ja-JP" altLang="en-US" sz="900" b="1" i="0" dirty="0">
                          <a:solidFill>
                            <a:schemeClr val="accent1"/>
                          </a:solidFill>
                          <a:effectLst/>
                          <a:latin typeface="Proxima Nova"/>
                        </a:rPr>
                        <a:t>）</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solidFill>
                            <a:srgbClr val="FF0000"/>
                          </a:solidFill>
                          <a:latin typeface="+mn-ea"/>
                        </a:rPr>
                        <a:t>2-1-2-</a:t>
                      </a:r>
                      <a:r>
                        <a:rPr lang="ja-JP" altLang="en-US" sz="900" b="1" dirty="0">
                          <a:solidFill>
                            <a:srgbClr val="FF0000"/>
                          </a:solidFill>
                          <a:latin typeface="+mn-ea"/>
                        </a:rPr>
                        <a:t>⑥</a:t>
                      </a:r>
                      <a:r>
                        <a:rPr lang="en-US" altLang="ja-JP" sz="900" b="1" dirty="0">
                          <a:solidFill>
                            <a:srgbClr val="FF0000"/>
                          </a:solidFill>
                          <a:latin typeface="+mn-ea"/>
                        </a:rPr>
                        <a:t> </a:t>
                      </a:r>
                      <a:r>
                        <a:rPr lang="ja-JP" altLang="en-US" sz="900" b="1" i="0" dirty="0">
                          <a:solidFill>
                            <a:srgbClr val="FF0000"/>
                          </a:solidFill>
                          <a:effectLst/>
                          <a:latin typeface="Proxima Nova"/>
                        </a:rPr>
                        <a:t>オーティコン リアル商品一覧（新規）</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2-1-2-</a:t>
                      </a:r>
                      <a:r>
                        <a:rPr lang="ja-JP" altLang="en-US" sz="900" b="1" dirty="0">
                          <a:latin typeface="+mn-ea"/>
                        </a:rPr>
                        <a:t>⑦ 世界で</a:t>
                      </a:r>
                      <a:r>
                        <a:rPr lang="en-US" altLang="ja-JP" sz="900" b="1" dirty="0" err="1">
                          <a:latin typeface="Proxima Nova"/>
                        </a:rPr>
                        <a:t>Audika</a:t>
                      </a:r>
                      <a:r>
                        <a:rPr lang="ja-JP" altLang="en-US" sz="900" b="1" dirty="0">
                          <a:latin typeface="Proxima Nova"/>
                        </a:rPr>
                        <a:t>グループが選ばれる理由</a:t>
                      </a:r>
                      <a:endParaRPr lang="ja-JP" altLang="en-US" sz="900" b="1" i="0" dirty="0">
                        <a:effectLst/>
                        <a:latin typeface="Proxima Nova"/>
                      </a:endParaRPr>
                    </a:p>
                  </a:txBody>
                  <a:tcPr marL="28575" marR="28575" marT="19050" marB="19050" anchor="ctr">
                    <a:solidFill>
                      <a:schemeClr val="bg1">
                        <a:lumMod val="85000"/>
                      </a:schemeClr>
                    </a:solidFill>
                  </a:tcPr>
                </a:tc>
                <a:extLst>
                  <a:ext uri="{0D108BD9-81ED-4DB2-BD59-A6C34878D82A}">
                    <a16:rowId xmlns:a16="http://schemas.microsoft.com/office/drawing/2014/main" val="2875202603"/>
                  </a:ext>
                </a:extLst>
              </a:tr>
              <a:tr h="1125408">
                <a:tc>
                  <a:txBody>
                    <a:bodyPr/>
                    <a:lstStyle/>
                    <a:p>
                      <a:pPr algn="ctr"/>
                      <a:r>
                        <a:rPr lang="en-US" altLang="ja-JP" sz="900" kern="100" dirty="0">
                          <a:effectLst/>
                          <a:latin typeface="+mn-ea"/>
                          <a:ea typeface="+mn-ea"/>
                        </a:rPr>
                        <a:t>2-1-3</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a:effectLst/>
                          <a:latin typeface="+mn-ea"/>
                          <a:ea typeface="+mn-ea"/>
                          <a:cs typeface="Times New Roman" panose="02020603050405020304" pitchFamily="18" charset="0"/>
                        </a:rPr>
                        <a:t>オーティコン オウン</a:t>
                      </a:r>
                      <a:endParaRPr lang="ja-JP" altLang="ja-JP" sz="900" kern="100" dirty="0">
                        <a:effectLst/>
                        <a:latin typeface="+mn-ea"/>
                        <a:ea typeface="+mn-ea"/>
                        <a:cs typeface="Times New Roman" panose="02020603050405020304" pitchFamily="18" charset="0"/>
                      </a:endParaRPr>
                    </a:p>
                  </a:txBody>
                  <a:tcPr marL="28575" marR="28575" marT="19050" marB="19050" anchor="ctr">
                    <a:solidFill>
                      <a:schemeClr val="bg1">
                        <a:lumMod val="85000"/>
                      </a:schemeClr>
                    </a:solidFill>
                  </a:tcPr>
                </a:tc>
                <a:tc>
                  <a:txBody>
                    <a:bodyPr/>
                    <a:lstStyle/>
                    <a:p>
                      <a:r>
                        <a:rPr lang="en-US" altLang="ja-JP" sz="900" b="1" dirty="0">
                          <a:latin typeface="+mn-ea"/>
                        </a:rPr>
                        <a:t>2-1-3-</a:t>
                      </a:r>
                      <a:r>
                        <a:rPr lang="ja-JP" altLang="en-US" sz="900" b="1" dirty="0">
                          <a:latin typeface="+mn-ea"/>
                        </a:rPr>
                        <a:t>①</a:t>
                      </a:r>
                      <a:r>
                        <a:rPr lang="en-US" altLang="ja-JP" sz="900" b="1" dirty="0">
                          <a:latin typeface="+mn-ea"/>
                        </a:rPr>
                        <a:t> </a:t>
                      </a:r>
                      <a:r>
                        <a:rPr lang="ja-JP" altLang="en-US" sz="900" b="1" i="0" dirty="0">
                          <a:effectLst/>
                          <a:latin typeface="Proxima Nova"/>
                        </a:rPr>
                        <a:t>オーティコン オウンの特長</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solidFill>
                            <a:srgbClr val="FF0000"/>
                          </a:solidFill>
                          <a:latin typeface="+mn-ea"/>
                        </a:rPr>
                        <a:t>2-1-3-</a:t>
                      </a:r>
                      <a:r>
                        <a:rPr lang="ja-JP" altLang="en-US" sz="900" b="1" dirty="0">
                          <a:solidFill>
                            <a:srgbClr val="FF0000"/>
                          </a:solidFill>
                          <a:latin typeface="+mn-ea"/>
                        </a:rPr>
                        <a:t>②</a:t>
                      </a:r>
                      <a:r>
                        <a:rPr lang="en-US" altLang="ja-JP" sz="900" b="1" dirty="0">
                          <a:solidFill>
                            <a:srgbClr val="FF0000"/>
                          </a:solidFill>
                          <a:latin typeface="+mn-ea"/>
                        </a:rPr>
                        <a:t> </a:t>
                      </a:r>
                      <a:r>
                        <a:rPr lang="ja-JP" altLang="en-US" sz="900" b="1" dirty="0">
                          <a:solidFill>
                            <a:srgbClr val="FF0000"/>
                          </a:solidFill>
                          <a:latin typeface="Proxima Nova"/>
                        </a:rPr>
                        <a:t>オーダーメイドによる耳あな型補聴器のメリット（新規）</a:t>
                      </a:r>
                      <a:endParaRPr lang="ja-JP" altLang="en-US" sz="900" b="1" i="0" dirty="0">
                        <a:solidFill>
                          <a:srgbClr val="FF0000"/>
                        </a:solidFill>
                        <a:effectLst/>
                        <a:latin typeface="Proxima Nova"/>
                      </a:endParaRPr>
                    </a:p>
                    <a:p>
                      <a:r>
                        <a:rPr lang="en-US" altLang="ja-JP" sz="900" b="1" dirty="0">
                          <a:latin typeface="+mn-ea"/>
                        </a:rPr>
                        <a:t>2-1-3-</a:t>
                      </a:r>
                      <a:r>
                        <a:rPr lang="ja-JP" altLang="en-US" sz="900" b="1" dirty="0">
                          <a:latin typeface="+mn-ea"/>
                        </a:rPr>
                        <a:t>③</a:t>
                      </a:r>
                      <a:r>
                        <a:rPr lang="en-US" altLang="ja-JP" sz="900" b="1" dirty="0">
                          <a:latin typeface="+mn-ea"/>
                        </a:rPr>
                        <a:t> </a:t>
                      </a:r>
                      <a:r>
                        <a:rPr lang="ja-JP" altLang="en-US" sz="900" b="1" i="0" dirty="0">
                          <a:effectLst/>
                          <a:latin typeface="Proxima Nova"/>
                        </a:rPr>
                        <a:t>オーティコン オウンを選ぶ理由</a:t>
                      </a:r>
                    </a:p>
                    <a:p>
                      <a:r>
                        <a:rPr lang="en-US" altLang="ja-JP" sz="900" b="1" dirty="0">
                          <a:latin typeface="+mn-ea"/>
                        </a:rPr>
                        <a:t>2-1-3-</a:t>
                      </a:r>
                      <a:r>
                        <a:rPr lang="ja-JP" altLang="en-US" sz="900" b="1" dirty="0">
                          <a:latin typeface="+mn-ea"/>
                        </a:rPr>
                        <a:t>④ </a:t>
                      </a:r>
                      <a:r>
                        <a:rPr lang="ja-JP" altLang="en-US" sz="900" b="1" dirty="0">
                          <a:latin typeface="Proxima Nova"/>
                        </a:rPr>
                        <a:t>ハンズフリー通話に対応</a:t>
                      </a:r>
                      <a:endParaRPr lang="en-US" altLang="ja-JP" sz="900" b="1" dirty="0">
                        <a:latin typeface="Proxima Nova"/>
                      </a:endParaRPr>
                    </a:p>
                    <a:p>
                      <a:r>
                        <a:rPr lang="en-US" altLang="ja-JP" sz="900" b="1" dirty="0">
                          <a:latin typeface="+mn-ea"/>
                        </a:rPr>
                        <a:t>2-1-3-</a:t>
                      </a:r>
                      <a:r>
                        <a:rPr lang="ja-JP" altLang="en-US" sz="900" b="1" dirty="0">
                          <a:latin typeface="+mn-ea"/>
                        </a:rPr>
                        <a:t>⑤</a:t>
                      </a:r>
                      <a:r>
                        <a:rPr lang="en-US" altLang="ja-JP" sz="900" b="1" dirty="0">
                          <a:latin typeface="+mn-ea"/>
                        </a:rPr>
                        <a:t> </a:t>
                      </a:r>
                      <a:r>
                        <a:rPr lang="ja-JP" altLang="en-US" sz="900" b="1" i="0" dirty="0">
                          <a:effectLst/>
                          <a:latin typeface="Proxima Nova"/>
                        </a:rPr>
                        <a:t>新日本補聴器グループ</a:t>
                      </a:r>
                      <a:r>
                        <a:rPr lang="en-US" altLang="ja-JP" sz="900" b="1" i="0" dirty="0">
                          <a:effectLst/>
                          <a:latin typeface="Proxima Nova"/>
                        </a:rPr>
                        <a:t> </a:t>
                      </a:r>
                      <a:r>
                        <a:rPr lang="ja-JP" altLang="en-US" sz="900" b="1" i="0" dirty="0">
                          <a:effectLst/>
                          <a:latin typeface="Proxima Nova"/>
                        </a:rPr>
                        <a:t>聴覚測定</a:t>
                      </a:r>
                      <a:r>
                        <a:rPr lang="ja-JP" altLang="en-US" sz="900" b="1" dirty="0">
                          <a:latin typeface="Proxima Nova"/>
                        </a:rPr>
                        <a:t>を</a:t>
                      </a:r>
                      <a:r>
                        <a:rPr lang="ja-JP" altLang="en-US" sz="900" b="1" i="0" dirty="0">
                          <a:effectLst/>
                          <a:latin typeface="Proxima Nova"/>
                        </a:rPr>
                        <a:t>予約するには</a:t>
                      </a:r>
                    </a:p>
                    <a:p>
                      <a:r>
                        <a:rPr lang="en-US" altLang="ja-JP" sz="900" b="1" dirty="0">
                          <a:latin typeface="+mn-ea"/>
                        </a:rPr>
                        <a:t>2-1-3-</a:t>
                      </a:r>
                      <a:r>
                        <a:rPr lang="ja-JP" altLang="en-US" sz="900" b="1" dirty="0">
                          <a:latin typeface="+mn-ea"/>
                        </a:rPr>
                        <a:t>⑥ </a:t>
                      </a:r>
                      <a:r>
                        <a:rPr lang="ja-JP" altLang="en-US" sz="900" b="1" i="0" dirty="0">
                          <a:effectLst/>
                          <a:latin typeface="Proxima Nova"/>
                        </a:rPr>
                        <a:t>脳聴覚に基づいて構築</a:t>
                      </a:r>
                    </a:p>
                    <a:p>
                      <a:r>
                        <a:rPr lang="en-US" altLang="ja-JP" sz="900" b="1" dirty="0">
                          <a:solidFill>
                            <a:srgbClr val="FF0000"/>
                          </a:solidFill>
                          <a:latin typeface="+mn-ea"/>
                        </a:rPr>
                        <a:t>2-1-3-</a:t>
                      </a:r>
                      <a:r>
                        <a:rPr lang="ja-JP" altLang="en-US" sz="900" b="1" dirty="0">
                          <a:solidFill>
                            <a:srgbClr val="FF0000"/>
                          </a:solidFill>
                          <a:latin typeface="+mn-ea"/>
                        </a:rPr>
                        <a:t>⑦</a:t>
                      </a:r>
                      <a:r>
                        <a:rPr lang="en-US" altLang="ja-JP" sz="900" b="1" dirty="0">
                          <a:solidFill>
                            <a:srgbClr val="FF0000"/>
                          </a:solidFill>
                          <a:latin typeface="+mn-ea"/>
                        </a:rPr>
                        <a:t> </a:t>
                      </a:r>
                      <a:r>
                        <a:rPr lang="ja-JP" altLang="en-US" sz="900" b="1" i="0" dirty="0">
                          <a:solidFill>
                            <a:srgbClr val="FF0000"/>
                          </a:solidFill>
                          <a:effectLst/>
                          <a:latin typeface="Proxima Nova"/>
                        </a:rPr>
                        <a:t>オーティコン オウン商品一覧（新規）</a:t>
                      </a:r>
                      <a:endParaRPr lang="en-US" altLang="ja-JP" sz="900" b="1" i="0" dirty="0">
                        <a:solidFill>
                          <a:srgbClr val="FF0000"/>
                        </a:solidFill>
                        <a:effectLst/>
                        <a:latin typeface="Proxima Nova"/>
                      </a:endParaRPr>
                    </a:p>
                    <a:p>
                      <a:r>
                        <a:rPr lang="en-US" altLang="ja-JP" sz="900" b="1" dirty="0">
                          <a:latin typeface="+mn-ea"/>
                        </a:rPr>
                        <a:t>2-1-3-</a:t>
                      </a:r>
                      <a:r>
                        <a:rPr lang="ja-JP" altLang="en-US" sz="900" b="1" dirty="0">
                          <a:latin typeface="+mn-ea"/>
                        </a:rPr>
                        <a:t>⑧ 新日本補聴器グループを選ぶ</a:t>
                      </a:r>
                      <a:r>
                        <a:rPr lang="en-US" altLang="ja-JP" sz="900" b="1" dirty="0">
                          <a:latin typeface="+mn-ea"/>
                        </a:rPr>
                        <a:t>4</a:t>
                      </a:r>
                      <a:r>
                        <a:rPr lang="ja-JP" altLang="en-US" sz="900" b="1" dirty="0">
                          <a:latin typeface="+mn-ea"/>
                        </a:rPr>
                        <a:t>つのメリット</a:t>
                      </a:r>
                      <a:endParaRPr lang="ja-JP" altLang="en-US" sz="900" b="1" i="0" dirty="0">
                        <a:effectLst/>
                        <a:latin typeface="Proxima Nova"/>
                      </a:endParaRPr>
                    </a:p>
                  </a:txBody>
                  <a:tcPr marL="28575" marR="28575" marT="19050" marB="19050" anchor="ctr">
                    <a:solidFill>
                      <a:schemeClr val="bg1">
                        <a:lumMod val="85000"/>
                      </a:schemeClr>
                    </a:solidFill>
                  </a:tcPr>
                </a:tc>
                <a:extLst>
                  <a:ext uri="{0D108BD9-81ED-4DB2-BD59-A6C34878D82A}">
                    <a16:rowId xmlns:a16="http://schemas.microsoft.com/office/drawing/2014/main" val="493030776"/>
                  </a:ext>
                </a:extLst>
              </a:tr>
              <a:tr h="1125408">
                <a:tc>
                  <a:txBody>
                    <a:bodyPr/>
                    <a:lstStyle/>
                    <a:p>
                      <a:pPr algn="ctr"/>
                      <a:r>
                        <a:rPr lang="en-US" altLang="ja-JP" sz="900" kern="100" dirty="0">
                          <a:effectLst/>
                          <a:latin typeface="+mn-ea"/>
                          <a:ea typeface="+mn-ea"/>
                        </a:rPr>
                        <a:t>2-1-4</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オーティコン ジルコン</a:t>
                      </a:r>
                      <a:endParaRPr lang="ja-JP" altLang="ja-JP" sz="900" kern="100" dirty="0">
                        <a:effectLst/>
                        <a:latin typeface="+mn-ea"/>
                        <a:ea typeface="+mn-ea"/>
                        <a:cs typeface="Times New Roman" panose="02020603050405020304" pitchFamily="18" charset="0"/>
                      </a:endParaRPr>
                    </a:p>
                  </a:txBody>
                  <a:tcPr marL="28575" marR="28575" marT="19050" marB="1905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2-1-4-</a:t>
                      </a:r>
                      <a:r>
                        <a:rPr lang="ja-JP" altLang="en-US" sz="900" b="1" dirty="0">
                          <a:latin typeface="+mn-ea"/>
                        </a:rPr>
                        <a:t>① 画期的なテクノロジーで日常をもっと楽しく</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2-1-4-</a:t>
                      </a:r>
                      <a:r>
                        <a:rPr lang="ja-JP" altLang="en-US" sz="900" b="1" dirty="0">
                          <a:latin typeface="+mn-ea"/>
                        </a:rPr>
                        <a:t>② デジタル機器との接続機能</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2-1-4-</a:t>
                      </a:r>
                      <a:r>
                        <a:rPr lang="ja-JP" altLang="en-US" sz="900" b="1" dirty="0">
                          <a:latin typeface="+mn-ea"/>
                        </a:rPr>
                        <a:t>③ 幅広いスタイルと選べる</a:t>
                      </a:r>
                      <a:r>
                        <a:rPr lang="en-US" altLang="ja-JP" sz="900" b="1" dirty="0">
                          <a:latin typeface="+mn-ea"/>
                        </a:rPr>
                        <a:t>5</a:t>
                      </a:r>
                      <a:r>
                        <a:rPr lang="ja-JP" altLang="en-US" sz="900" b="1" dirty="0">
                          <a:latin typeface="+mn-ea"/>
                        </a:rPr>
                        <a:t>カラー</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2-1-4-</a:t>
                      </a:r>
                      <a:r>
                        <a:rPr lang="ja-JP" altLang="en-US" sz="900" b="1" dirty="0">
                          <a:latin typeface="+mn-ea"/>
                        </a:rPr>
                        <a:t>④ 脳の「聴き取る力」を引き出すオープンサウンド体験</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2-1-4-</a:t>
                      </a:r>
                      <a:r>
                        <a:rPr lang="ja-JP" altLang="en-US" sz="900" b="1" dirty="0">
                          <a:latin typeface="+mn-ea"/>
                        </a:rPr>
                        <a:t>⑤ </a:t>
                      </a:r>
                      <a:r>
                        <a:rPr lang="en-US" altLang="ja-JP" sz="900" b="1" i="0" dirty="0" err="1">
                          <a:effectLst/>
                          <a:latin typeface="Proxima Nova"/>
                        </a:rPr>
                        <a:t>BrainHearing</a:t>
                      </a:r>
                      <a:r>
                        <a:rPr lang="en-US" altLang="ja-JP" sz="900" b="1" i="0" dirty="0">
                          <a:effectLst/>
                          <a:latin typeface="Proxima Nova"/>
                        </a:rPr>
                        <a:t>™ </a:t>
                      </a:r>
                      <a:r>
                        <a:rPr lang="ja-JP" altLang="en-US" sz="900" b="1" i="0" dirty="0">
                          <a:effectLst/>
                          <a:latin typeface="Proxima Nova"/>
                        </a:rPr>
                        <a:t>テクノロジーで脳をサポート</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2-1-4-</a:t>
                      </a:r>
                      <a:r>
                        <a:rPr lang="ja-JP" altLang="en-US" sz="900" b="1" dirty="0">
                          <a:latin typeface="+mn-ea"/>
                        </a:rPr>
                        <a:t>⑥ </a:t>
                      </a:r>
                      <a:r>
                        <a:rPr lang="ja-JP" altLang="en-US" sz="900" b="1" dirty="0">
                          <a:latin typeface="Proxima Nova"/>
                        </a:rPr>
                        <a:t>ダイレクトストリーミングのオーディオ機能</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solidFill>
                            <a:srgbClr val="FF0000"/>
                          </a:solidFill>
                          <a:latin typeface="+mn-ea"/>
                        </a:rPr>
                        <a:t>2-1-4-</a:t>
                      </a:r>
                      <a:r>
                        <a:rPr lang="ja-JP" altLang="en-US" sz="900" b="1" dirty="0">
                          <a:solidFill>
                            <a:srgbClr val="FF0000"/>
                          </a:solidFill>
                          <a:latin typeface="+mn-ea"/>
                        </a:rPr>
                        <a:t>⑦</a:t>
                      </a:r>
                      <a:r>
                        <a:rPr lang="en-US" altLang="ja-JP" sz="900" b="1" dirty="0">
                          <a:solidFill>
                            <a:srgbClr val="FF0000"/>
                          </a:solidFill>
                          <a:latin typeface="+mn-ea"/>
                        </a:rPr>
                        <a:t> </a:t>
                      </a:r>
                      <a:r>
                        <a:rPr lang="ja-JP" altLang="en-US" sz="900" b="1" i="0" dirty="0">
                          <a:solidFill>
                            <a:srgbClr val="FF0000"/>
                          </a:solidFill>
                          <a:effectLst/>
                          <a:latin typeface="Proxima Nova"/>
                        </a:rPr>
                        <a:t>オーティコン ジルコン商品一覧（新規）</a:t>
                      </a:r>
                    </a:p>
                  </a:txBody>
                  <a:tcPr marL="28575" marR="28575" marT="19050" marB="19050" anchor="ctr">
                    <a:solidFill>
                      <a:schemeClr val="bg1">
                        <a:lumMod val="85000"/>
                      </a:schemeClr>
                    </a:solidFill>
                  </a:tcPr>
                </a:tc>
                <a:extLst>
                  <a:ext uri="{0D108BD9-81ED-4DB2-BD59-A6C34878D82A}">
                    <a16:rowId xmlns:a16="http://schemas.microsoft.com/office/drawing/2014/main" val="3291798838"/>
                  </a:ext>
                </a:extLst>
              </a:tr>
              <a:tr h="853497">
                <a:tc>
                  <a:txBody>
                    <a:bodyPr/>
                    <a:lstStyle/>
                    <a:p>
                      <a:pPr algn="ctr"/>
                      <a:r>
                        <a:rPr lang="en-US" altLang="ja-JP" sz="900" kern="100" dirty="0">
                          <a:effectLst/>
                          <a:latin typeface="+mn-ea"/>
                          <a:ea typeface="+mn-ea"/>
                        </a:rPr>
                        <a:t>2-1-5</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オーティコン エクシード</a:t>
                      </a:r>
                      <a:endParaRPr lang="ja-JP" altLang="ja-JP" sz="900" kern="100" dirty="0">
                        <a:effectLst/>
                        <a:latin typeface="+mn-ea"/>
                        <a:ea typeface="+mn-ea"/>
                        <a:cs typeface="Times New Roman" panose="02020603050405020304" pitchFamily="18" charset="0"/>
                      </a:endParaRPr>
                    </a:p>
                  </a:txBody>
                  <a:tcPr marL="28575" marR="28575" marT="19050" marB="1905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2-1-5-</a:t>
                      </a:r>
                      <a:r>
                        <a:rPr lang="ja-JP" altLang="en-US" sz="900" b="1" dirty="0">
                          <a:latin typeface="+mn-ea"/>
                        </a:rPr>
                        <a:t>① 少ない労力でより多くの音声を</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2-1-5-</a:t>
                      </a:r>
                      <a:r>
                        <a:rPr lang="ja-JP" altLang="en-US" sz="900" b="1" dirty="0">
                          <a:latin typeface="+mn-ea"/>
                        </a:rPr>
                        <a:t>② </a:t>
                      </a:r>
                      <a:r>
                        <a:rPr lang="en-US" altLang="ja-JP" sz="900" b="1" dirty="0">
                          <a:latin typeface="+mn-ea"/>
                        </a:rPr>
                        <a:t>360 </a:t>
                      </a:r>
                      <a:r>
                        <a:rPr lang="ja-JP" altLang="en-US" sz="900" b="1" dirty="0">
                          <a:latin typeface="+mn-ea"/>
                        </a:rPr>
                        <a:t>度のサウンド体験</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2-1-5-</a:t>
                      </a:r>
                      <a:r>
                        <a:rPr lang="ja-JP" altLang="en-US" sz="900" b="1" dirty="0">
                          <a:latin typeface="+mn-ea"/>
                        </a:rPr>
                        <a:t>③ </a:t>
                      </a:r>
                      <a:r>
                        <a:rPr lang="ja-JP" altLang="en-US" sz="900" b="1" i="0" dirty="0">
                          <a:effectLst/>
                          <a:latin typeface="Proxima Nova"/>
                        </a:rPr>
                        <a:t>ノイズやハウリングを大幅に軽減</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2-1-5-</a:t>
                      </a:r>
                      <a:r>
                        <a:rPr lang="ja-JP" altLang="en-US" sz="900" b="1" dirty="0">
                          <a:latin typeface="+mn-ea"/>
                        </a:rPr>
                        <a:t>④ </a:t>
                      </a:r>
                      <a:r>
                        <a:rPr lang="en-US" altLang="ja-JP" sz="900" b="1" dirty="0" err="1">
                          <a:latin typeface="Proxima Nova"/>
                        </a:rPr>
                        <a:t>BrainHearing</a:t>
                      </a:r>
                      <a:r>
                        <a:rPr lang="en-US" altLang="ja-JP" sz="900" b="1" dirty="0">
                          <a:latin typeface="Proxima Nova"/>
                        </a:rPr>
                        <a:t>™</a:t>
                      </a:r>
                      <a:r>
                        <a:rPr lang="ja-JP" altLang="en-US" sz="900" b="1" dirty="0">
                          <a:latin typeface="Proxima Nova"/>
                        </a:rPr>
                        <a:t>テクノロジー</a:t>
                      </a:r>
                      <a:endParaRPr lang="en-US" altLang="ja-JP" sz="900" b="1" dirty="0">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2-1-5-</a:t>
                      </a:r>
                      <a:r>
                        <a:rPr lang="ja-JP" altLang="en-US" sz="900" b="1" dirty="0">
                          <a:latin typeface="+mn-ea"/>
                        </a:rPr>
                        <a:t>⑤</a:t>
                      </a:r>
                      <a:r>
                        <a:rPr lang="en-US" altLang="ja-JP" sz="900" b="1" dirty="0">
                          <a:latin typeface="+mn-ea"/>
                        </a:rPr>
                        <a:t> </a:t>
                      </a:r>
                      <a:r>
                        <a:rPr lang="ja-JP" altLang="en-US" sz="900" b="1" dirty="0">
                          <a:latin typeface="+mn-ea"/>
                        </a:rPr>
                        <a:t>スタイリッシュなデザインと堅牢性</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solidFill>
                            <a:srgbClr val="FF0000"/>
                          </a:solidFill>
                          <a:latin typeface="+mn-ea"/>
                        </a:rPr>
                        <a:t>2-1-5-</a:t>
                      </a:r>
                      <a:r>
                        <a:rPr lang="ja-JP" altLang="en-US" sz="900" b="1" dirty="0">
                          <a:solidFill>
                            <a:srgbClr val="FF0000"/>
                          </a:solidFill>
                          <a:latin typeface="+mn-ea"/>
                        </a:rPr>
                        <a:t>⑥ オーティコン エクシード商品一覧</a:t>
                      </a:r>
                      <a:r>
                        <a:rPr lang="ja-JP" altLang="en-US" sz="900" b="1" i="0" dirty="0">
                          <a:solidFill>
                            <a:srgbClr val="FF0000"/>
                          </a:solidFill>
                          <a:effectLst/>
                          <a:latin typeface="Proxima Nova"/>
                        </a:rPr>
                        <a:t>（新規）</a:t>
                      </a:r>
                    </a:p>
                  </a:txBody>
                  <a:tcPr marL="28575" marR="28575" marT="19050" marB="19050" anchor="ctr">
                    <a:solidFill>
                      <a:schemeClr val="bg1">
                        <a:lumMod val="85000"/>
                      </a:schemeClr>
                    </a:solidFill>
                  </a:tcPr>
                </a:tc>
                <a:extLst>
                  <a:ext uri="{0D108BD9-81ED-4DB2-BD59-A6C34878D82A}">
                    <a16:rowId xmlns:a16="http://schemas.microsoft.com/office/drawing/2014/main" val="2419495231"/>
                  </a:ext>
                </a:extLst>
              </a:tr>
              <a:tr h="581586">
                <a:tc>
                  <a:txBody>
                    <a:bodyPr/>
                    <a:lstStyle/>
                    <a:p>
                      <a:pPr algn="ctr"/>
                      <a:r>
                        <a:rPr lang="en-US" altLang="ja-JP" sz="900" kern="100" dirty="0">
                          <a:effectLst/>
                          <a:latin typeface="+mn-ea"/>
                          <a:ea typeface="+mn-ea"/>
                        </a:rPr>
                        <a:t>2-2</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補聴器ガイド</a:t>
                      </a:r>
                      <a:endParaRPr lang="en-US" altLang="ja-JP" sz="900" kern="100" dirty="0">
                        <a:effectLst/>
                        <a:latin typeface="+mn-ea"/>
                        <a:ea typeface="+mn-ea"/>
                        <a:cs typeface="Times New Roman" panose="02020603050405020304" pitchFamily="18" charset="0"/>
                      </a:endParaRPr>
                    </a:p>
                    <a:p>
                      <a:pPr marL="0" marR="0" lvl="0" indent="0" algn="l" defTabSz="843952" rtl="0" eaLnBrk="1" fontAlgn="auto" latinLnBrk="0" hangingPunct="1">
                        <a:lnSpc>
                          <a:spcPct val="100000"/>
                        </a:lnSpc>
                        <a:spcBef>
                          <a:spcPts val="0"/>
                        </a:spcBef>
                        <a:spcAft>
                          <a:spcPts val="0"/>
                        </a:spcAft>
                        <a:buClrTx/>
                        <a:buSzTx/>
                        <a:buFontTx/>
                        <a:buNone/>
                        <a:tabLst/>
                        <a:defRPr/>
                      </a:pPr>
                      <a:r>
                        <a:rPr lang="en-US" altLang="ja-JP" sz="900" kern="100" dirty="0">
                          <a:effectLst/>
                          <a:latin typeface="+mn-ea"/>
                          <a:ea typeface="+mn-ea"/>
                          <a:cs typeface="Times New Roman" panose="02020603050405020304" pitchFamily="18" charset="0"/>
                        </a:rPr>
                        <a:t>Guide to hearing aids</a:t>
                      </a:r>
                      <a:endParaRPr lang="ja-JP" altLang="ja-JP" sz="900" kern="100" dirty="0">
                        <a:effectLst/>
                        <a:latin typeface="+mn-ea"/>
                        <a:ea typeface="+mn-ea"/>
                        <a:cs typeface="Times New Roman" panose="02020603050405020304" pitchFamily="18" charset="0"/>
                      </a:endParaRPr>
                    </a:p>
                  </a:txBody>
                  <a:tcPr marL="28575" marR="28575" marT="19050" marB="19050"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2-2-</a:t>
                      </a:r>
                      <a:r>
                        <a:rPr lang="ja-JP" altLang="en-US" sz="900" b="1" dirty="0">
                          <a:latin typeface="+mn-ea"/>
                        </a:rPr>
                        <a:t>① 最適な補聴器を選ぶために</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2-2-</a:t>
                      </a:r>
                      <a:r>
                        <a:rPr lang="ja-JP" altLang="en-US" sz="900" b="1" dirty="0">
                          <a:latin typeface="+mn-ea"/>
                        </a:rPr>
                        <a:t>② </a:t>
                      </a:r>
                      <a:r>
                        <a:rPr lang="ja-JP" altLang="en-US" sz="900" b="1" i="0" dirty="0">
                          <a:effectLst/>
                          <a:latin typeface="Proxima Nova"/>
                        </a:rPr>
                        <a:t>ステップ </a:t>
                      </a:r>
                      <a:r>
                        <a:rPr lang="en-US" altLang="ja-JP" sz="900" b="1" i="0" dirty="0">
                          <a:effectLst/>
                          <a:latin typeface="Proxima Nova"/>
                        </a:rPr>
                        <a:t>1</a:t>
                      </a:r>
                      <a:r>
                        <a:rPr lang="ja-JP" altLang="en-US" sz="900" b="1" i="0" dirty="0">
                          <a:effectLst/>
                          <a:latin typeface="Proxima Nova"/>
                        </a:rPr>
                        <a:t>　補聴器の種類を選択する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2-2-</a:t>
                      </a:r>
                      <a:r>
                        <a:rPr lang="ja-JP" altLang="en-US" sz="900" b="1" dirty="0">
                          <a:latin typeface="+mn-ea"/>
                        </a:rPr>
                        <a:t>③ </a:t>
                      </a:r>
                      <a:r>
                        <a:rPr lang="ja-JP" altLang="en-US" sz="900" b="1" i="0" dirty="0">
                          <a:effectLst/>
                          <a:latin typeface="Proxima Nova"/>
                        </a:rPr>
                        <a:t>ステップ </a:t>
                      </a:r>
                      <a:r>
                        <a:rPr lang="en-US" altLang="ja-JP" sz="900" b="1" dirty="0">
                          <a:latin typeface="Proxima Nova"/>
                        </a:rPr>
                        <a:t>2</a:t>
                      </a:r>
                      <a:r>
                        <a:rPr lang="ja-JP" altLang="en-US" sz="900" b="1" dirty="0">
                          <a:latin typeface="Proxima Nova"/>
                        </a:rPr>
                        <a:t>　必要な条件・機能を検討する</a:t>
                      </a:r>
                      <a:endParaRPr lang="ja-JP" altLang="en-US" sz="900" b="1" i="0" dirty="0">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latin typeface="+mn-ea"/>
                        </a:rPr>
                        <a:t>2-2-</a:t>
                      </a:r>
                      <a:r>
                        <a:rPr lang="ja-JP" altLang="en-US" sz="900" b="1" dirty="0">
                          <a:latin typeface="+mn-ea"/>
                        </a:rPr>
                        <a:t>④ </a:t>
                      </a:r>
                      <a:r>
                        <a:rPr lang="ja-JP" altLang="en-US" sz="900" b="1" i="0" dirty="0">
                          <a:effectLst/>
                          <a:latin typeface="Proxima Nova"/>
                        </a:rPr>
                        <a:t>ステップ </a:t>
                      </a:r>
                      <a:r>
                        <a:rPr lang="en-US" altLang="ja-JP" sz="900" b="1" dirty="0">
                          <a:latin typeface="Proxima Nova"/>
                        </a:rPr>
                        <a:t>3</a:t>
                      </a:r>
                      <a:r>
                        <a:rPr lang="ja-JP" altLang="en-US" sz="900" b="1" dirty="0">
                          <a:latin typeface="Proxima Nova"/>
                        </a:rPr>
                        <a:t>　医師または補聴器の専門家に相談する</a:t>
                      </a:r>
                      <a:endParaRPr lang="ja-JP" altLang="en-US" sz="900" b="1" i="0" dirty="0">
                        <a:effectLst/>
                        <a:latin typeface="Proxima Nova"/>
                      </a:endParaRPr>
                    </a:p>
                  </a:txBody>
                  <a:tcPr marL="28575" marR="28575" marT="19050" marB="19050" anchor="ctr">
                    <a:solidFill>
                      <a:schemeClr val="bg1">
                        <a:lumMod val="85000"/>
                      </a:schemeClr>
                    </a:solidFill>
                  </a:tcPr>
                </a:tc>
                <a:extLst>
                  <a:ext uri="{0D108BD9-81ED-4DB2-BD59-A6C34878D82A}">
                    <a16:rowId xmlns:a16="http://schemas.microsoft.com/office/drawing/2014/main" val="392284882"/>
                  </a:ext>
                </a:extLst>
              </a:tr>
              <a:tr h="989452">
                <a:tc>
                  <a:txBody>
                    <a:bodyPr/>
                    <a:lstStyle/>
                    <a:p>
                      <a:pPr algn="ctr"/>
                      <a:r>
                        <a:rPr lang="en-US" altLang="ja-JP" sz="900" kern="100" dirty="0">
                          <a:effectLst/>
                          <a:latin typeface="+mn-ea"/>
                          <a:ea typeface="+mn-ea"/>
                        </a:rPr>
                        <a:t>3-0</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補聴器をご利用中の方へ</a:t>
                      </a:r>
                      <a:endParaRPr lang="ja-JP" altLang="ja-JP" sz="900" kern="100" dirty="0">
                        <a:effectLst/>
                        <a:latin typeface="+mn-ea"/>
                        <a:ea typeface="+mn-ea"/>
                        <a:cs typeface="Times New Roman" panose="02020603050405020304" pitchFamily="18" charset="0"/>
                      </a:endParaRPr>
                    </a:p>
                  </a:txBody>
                  <a:tcPr marL="28575" marR="28575" marT="19050" marB="19050"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3-0-</a:t>
                      </a:r>
                      <a:r>
                        <a:rPr lang="ja-JP" altLang="en-US" sz="900" b="1" dirty="0">
                          <a:latin typeface="+mn-ea"/>
                        </a:rPr>
                        <a:t>① 補聴器をご利用中の方へ</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3-0-</a:t>
                      </a:r>
                      <a:r>
                        <a:rPr lang="ja-JP" altLang="en-US" sz="900" b="1" dirty="0">
                          <a:latin typeface="+mn-ea"/>
                        </a:rPr>
                        <a:t>② </a:t>
                      </a:r>
                      <a:r>
                        <a:rPr lang="ja-JP" altLang="en-US" sz="900" b="1" i="0" dirty="0">
                          <a:effectLst/>
                          <a:latin typeface="Proxima Nova"/>
                        </a:rPr>
                        <a:t>カスタマーサービスに連絡する</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3-0-</a:t>
                      </a:r>
                      <a:r>
                        <a:rPr lang="ja-JP" altLang="en-US" sz="900" b="1" dirty="0">
                          <a:latin typeface="+mn-ea"/>
                        </a:rPr>
                        <a:t>③ 故障かなと思ったら</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3-0-</a:t>
                      </a:r>
                      <a:r>
                        <a:rPr lang="ja-JP" altLang="en-US" sz="900" b="1" dirty="0">
                          <a:latin typeface="+mn-ea"/>
                        </a:rPr>
                        <a:t>④ 補聴器のメンテナンス</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3-0-</a:t>
                      </a:r>
                      <a:r>
                        <a:rPr lang="ja-JP" altLang="en-US" sz="900" b="1" dirty="0">
                          <a:latin typeface="+mn-ea"/>
                        </a:rPr>
                        <a:t>⑤ 補聴器の寿命</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1" dirty="0">
                          <a:solidFill>
                            <a:schemeClr val="accent1"/>
                          </a:solidFill>
                          <a:latin typeface="+mn-ea"/>
                        </a:rPr>
                        <a:t>●オーティコン補聴器のご紹介（</a:t>
                      </a:r>
                      <a:r>
                        <a:rPr lang="en-US" altLang="ja-JP" sz="900" b="1" dirty="0">
                          <a:solidFill>
                            <a:schemeClr val="accent1"/>
                          </a:solidFill>
                          <a:latin typeface="+mn-ea"/>
                        </a:rPr>
                        <a:t>call to action</a:t>
                      </a:r>
                      <a:r>
                        <a:rPr lang="ja-JP" altLang="en-US" sz="900" b="1" dirty="0">
                          <a:solidFill>
                            <a:schemeClr val="accent1"/>
                          </a:solidFill>
                          <a:latin typeface="+mn-ea"/>
                        </a:rPr>
                        <a:t>）</a:t>
                      </a:r>
                      <a:endParaRPr lang="ja-JP" altLang="en-US" sz="900" b="1" i="0" dirty="0">
                        <a:solidFill>
                          <a:schemeClr val="accent1"/>
                        </a:solidFill>
                        <a:effectLst/>
                        <a:latin typeface="Proxima Nova"/>
                      </a:endParaRPr>
                    </a:p>
                  </a:txBody>
                  <a:tcPr marL="28575" marR="28575" marT="19050" marB="19050" anchor="ctr">
                    <a:solidFill>
                      <a:schemeClr val="bg1">
                        <a:lumMod val="85000"/>
                      </a:schemeClr>
                    </a:solidFill>
                  </a:tcPr>
                </a:tc>
                <a:extLst>
                  <a:ext uri="{0D108BD9-81ED-4DB2-BD59-A6C34878D82A}">
                    <a16:rowId xmlns:a16="http://schemas.microsoft.com/office/drawing/2014/main" val="2714919474"/>
                  </a:ext>
                </a:extLst>
              </a:tr>
              <a:tr h="1125408">
                <a:tc>
                  <a:txBody>
                    <a:bodyPr/>
                    <a:lstStyle/>
                    <a:p>
                      <a:pPr algn="ctr"/>
                      <a:r>
                        <a:rPr lang="en-US" altLang="ja-JP" sz="900" kern="100" dirty="0">
                          <a:effectLst/>
                          <a:latin typeface="+mn-ea"/>
                          <a:ea typeface="+mn-ea"/>
                        </a:rPr>
                        <a:t>3-1</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補聴器アクセサリー</a:t>
                      </a:r>
                      <a:endParaRPr lang="ja-JP" altLang="ja-JP" sz="900" kern="100" dirty="0">
                        <a:effectLst/>
                        <a:latin typeface="+mn-ea"/>
                        <a:ea typeface="+mn-ea"/>
                        <a:cs typeface="Times New Roman" panose="02020603050405020304" pitchFamily="18" charset="0"/>
                      </a:endParaRPr>
                    </a:p>
                  </a:txBody>
                  <a:tcPr marL="28575" marR="28575" marT="19050" marB="19050"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3-1-</a:t>
                      </a:r>
                      <a:r>
                        <a:rPr lang="ja-JP" altLang="en-US" sz="900" b="1" dirty="0">
                          <a:latin typeface="+mn-ea"/>
                        </a:rPr>
                        <a:t>① </a:t>
                      </a:r>
                      <a:r>
                        <a:rPr lang="ja-JP" altLang="en-US" sz="900" b="1" i="0" dirty="0">
                          <a:effectLst/>
                          <a:latin typeface="Proxima Nova"/>
                        </a:rPr>
                        <a:t>オーティコン補聴器を電話、テレビなどに接続</a:t>
                      </a:r>
                      <a:r>
                        <a:rPr lang="ja-JP" altLang="en-US" sz="900" b="1" dirty="0">
                          <a:latin typeface="Proxima Nova"/>
                        </a:rPr>
                        <a:t>する</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3-1-</a:t>
                      </a:r>
                      <a:r>
                        <a:rPr lang="ja-JP" altLang="en-US" sz="900" b="1" dirty="0">
                          <a:latin typeface="+mn-ea"/>
                        </a:rPr>
                        <a:t>② </a:t>
                      </a:r>
                      <a:r>
                        <a:rPr lang="ja-JP" altLang="en-US" sz="900" b="1" dirty="0">
                          <a:latin typeface="Proxima Nova"/>
                        </a:rPr>
                        <a:t>アクセサリー一覧</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3-1-</a:t>
                      </a:r>
                      <a:r>
                        <a:rPr lang="ja-JP" altLang="en-US" sz="900" b="1" dirty="0">
                          <a:latin typeface="+mn-ea"/>
                        </a:rPr>
                        <a:t>③ </a:t>
                      </a:r>
                      <a:r>
                        <a:rPr lang="ja-JP" altLang="en-US" sz="900" b="1" i="0" dirty="0">
                          <a:effectLst/>
                          <a:latin typeface="Proxima Nova"/>
                        </a:rPr>
                        <a:t>コネクトクリップ</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3-1-</a:t>
                      </a:r>
                      <a:r>
                        <a:rPr lang="ja-JP" altLang="en-US" sz="900" b="1" dirty="0">
                          <a:latin typeface="+mn-ea"/>
                        </a:rPr>
                        <a:t>④ テレビアダプター</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mn-ea"/>
                        </a:rPr>
                        <a:t>3-1-</a:t>
                      </a:r>
                      <a:r>
                        <a:rPr lang="ja-JP" altLang="en-US" sz="900" b="1" dirty="0">
                          <a:latin typeface="+mn-ea"/>
                        </a:rPr>
                        <a:t>⑤ リモコン</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1" dirty="0">
                          <a:solidFill>
                            <a:schemeClr val="accent1"/>
                          </a:solidFill>
                          <a:latin typeface="+mn-ea"/>
                        </a:rPr>
                        <a:t>●オーティコン補聴器のご紹介（</a:t>
                      </a:r>
                      <a:r>
                        <a:rPr lang="en-US" altLang="ja-JP" sz="900" b="1" dirty="0">
                          <a:solidFill>
                            <a:schemeClr val="accent1"/>
                          </a:solidFill>
                          <a:latin typeface="+mn-ea"/>
                        </a:rPr>
                        <a:t>call to action</a:t>
                      </a:r>
                      <a:r>
                        <a:rPr lang="ja-JP" altLang="en-US" sz="900" b="1" dirty="0">
                          <a:solidFill>
                            <a:schemeClr val="accent1"/>
                          </a:solidFill>
                          <a:latin typeface="+mn-ea"/>
                        </a:rPr>
                        <a:t>）</a:t>
                      </a:r>
                      <a:endParaRPr lang="ja-JP" altLang="en-US" sz="900" b="1" i="0" dirty="0">
                        <a:solidFill>
                          <a:schemeClr val="accent1"/>
                        </a:solidFill>
                        <a:effectLst/>
                        <a:latin typeface="Proxima Nova"/>
                      </a:endParaRPr>
                    </a:p>
                    <a:p>
                      <a:r>
                        <a:rPr lang="en-US" altLang="ja-JP" sz="900" b="1" dirty="0">
                          <a:latin typeface="+mn-ea"/>
                        </a:rPr>
                        <a:t>3-1-</a:t>
                      </a:r>
                      <a:r>
                        <a:rPr lang="ja-JP" altLang="en-US" sz="900" b="1" dirty="0">
                          <a:latin typeface="+mn-ea"/>
                        </a:rPr>
                        <a:t>⑥ </a:t>
                      </a:r>
                      <a:r>
                        <a:rPr lang="ja-JP" altLang="en-US" sz="900" b="1" i="0" dirty="0">
                          <a:effectLst/>
                          <a:latin typeface="Proxima Nova"/>
                        </a:rPr>
                        <a:t>エデュマイク</a:t>
                      </a:r>
                    </a:p>
                    <a:p>
                      <a:r>
                        <a:rPr lang="en-US" altLang="ja-JP" sz="900" b="1" dirty="0">
                          <a:latin typeface="+mn-ea"/>
                        </a:rPr>
                        <a:t>3-1-</a:t>
                      </a:r>
                      <a:r>
                        <a:rPr lang="ja-JP" altLang="en-US" sz="900" b="1" dirty="0">
                          <a:latin typeface="+mn-ea"/>
                        </a:rPr>
                        <a:t>⑦ 電話アダプター</a:t>
                      </a:r>
                      <a:endParaRPr lang="ja-JP" altLang="en-US" sz="900" b="1" i="0" dirty="0">
                        <a:effectLst/>
                        <a:latin typeface="Proxima Nova"/>
                      </a:endParaRPr>
                    </a:p>
                  </a:txBody>
                  <a:tcPr marL="28575" marR="28575" marT="19050" marB="19050" anchor="ctr">
                    <a:solidFill>
                      <a:schemeClr val="bg1">
                        <a:lumMod val="85000"/>
                      </a:schemeClr>
                    </a:solidFill>
                  </a:tcPr>
                </a:tc>
                <a:extLst>
                  <a:ext uri="{0D108BD9-81ED-4DB2-BD59-A6C34878D82A}">
                    <a16:rowId xmlns:a16="http://schemas.microsoft.com/office/drawing/2014/main" val="1690951605"/>
                  </a:ext>
                </a:extLst>
              </a:tr>
              <a:tr h="853497">
                <a:tc>
                  <a:txBody>
                    <a:bodyPr/>
                    <a:lstStyle/>
                    <a:p>
                      <a:pPr algn="ctr"/>
                      <a:r>
                        <a:rPr lang="en-US" altLang="ja-JP" sz="900" kern="100" dirty="0">
                          <a:effectLst/>
                          <a:latin typeface="+mn-ea"/>
                          <a:ea typeface="+mn-ea"/>
                        </a:rPr>
                        <a:t>3-2</a:t>
                      </a:r>
                      <a:endParaRPr lang="ja-JP" sz="900" kern="100" dirty="0">
                        <a:effectLst/>
                        <a:latin typeface="+mn-ea"/>
                        <a:ea typeface="+mn-ea"/>
                      </a:endParaRPr>
                    </a:p>
                  </a:txBody>
                  <a:tcPr marL="28575" marR="28575" marT="19050" marB="19050" anchor="ctr">
                    <a:solidFill>
                      <a:schemeClr val="bg1">
                        <a:lumMod val="65000"/>
                      </a:schemeClr>
                    </a:solidFill>
                  </a:tcPr>
                </a:tc>
                <a:tc>
                  <a:txBody>
                    <a:bodyPr/>
                    <a:lstStyle/>
                    <a:p>
                      <a:pPr marL="0" marR="0" lvl="0" indent="0" algn="l" defTabSz="843952" rtl="0" eaLnBrk="1" fontAlgn="auto" latinLnBrk="0" hangingPunct="1">
                        <a:lnSpc>
                          <a:spcPct val="100000"/>
                        </a:lnSpc>
                        <a:spcBef>
                          <a:spcPts val="0"/>
                        </a:spcBef>
                        <a:spcAft>
                          <a:spcPts val="0"/>
                        </a:spcAft>
                        <a:buClrTx/>
                        <a:buSzTx/>
                        <a:buFontTx/>
                        <a:buNone/>
                        <a:tabLst/>
                        <a:defRPr/>
                      </a:pPr>
                      <a:r>
                        <a:rPr lang="ja-JP" altLang="en-US" sz="900" kern="100" dirty="0">
                          <a:effectLst/>
                          <a:latin typeface="+mn-ea"/>
                          <a:ea typeface="+mn-ea"/>
                          <a:cs typeface="Times New Roman" panose="02020603050405020304" pitchFamily="18" charset="0"/>
                        </a:rPr>
                        <a:t>新しい補聴器購入をご検討の方へ</a:t>
                      </a:r>
                      <a:endParaRPr lang="ja-JP" altLang="ja-JP" sz="900" kern="100" dirty="0">
                        <a:effectLst/>
                        <a:latin typeface="+mn-ea"/>
                        <a:ea typeface="+mn-ea"/>
                        <a:cs typeface="Times New Roman" panose="02020603050405020304" pitchFamily="18" charset="0"/>
                      </a:endParaRPr>
                    </a:p>
                  </a:txBody>
                  <a:tcPr marL="28575" marR="28575" marT="19050" marB="19050" anchor="c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i="0" dirty="0">
                          <a:effectLst/>
                          <a:latin typeface="Proxima Nova"/>
                        </a:rPr>
                        <a:t>3-2-</a:t>
                      </a:r>
                      <a:r>
                        <a:rPr lang="ja-JP" altLang="en-US" sz="900" b="1" dirty="0">
                          <a:latin typeface="+mn-ea"/>
                        </a:rPr>
                        <a:t>① 補聴器をアップグレードするなら</a:t>
                      </a:r>
                      <a:endParaRPr lang="ja-JP" altLang="en-US"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i="0" dirty="0">
                          <a:effectLst/>
                          <a:latin typeface="Proxima Nova"/>
                        </a:rPr>
                        <a:t>3-2-</a:t>
                      </a:r>
                      <a:r>
                        <a:rPr lang="ja-JP" altLang="en-US" sz="900" b="1" i="0" dirty="0">
                          <a:effectLst/>
                          <a:latin typeface="Proxima Nova"/>
                        </a:rPr>
                        <a:t>② </a:t>
                      </a:r>
                      <a:r>
                        <a:rPr lang="en-US" altLang="ja-JP" sz="900" b="1" i="0" dirty="0">
                          <a:effectLst/>
                          <a:latin typeface="Proxima Nova"/>
                        </a:rPr>
                        <a:t>1</a:t>
                      </a:r>
                      <a:r>
                        <a:rPr lang="ja-JP" altLang="en-US" sz="900" b="1" i="0" dirty="0">
                          <a:effectLst/>
                          <a:latin typeface="Proxima Nova"/>
                        </a:rPr>
                        <a:t>．よりクリアな音質を体験したい</a:t>
                      </a:r>
                      <a:endParaRPr lang="en-US" altLang="ja-JP"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dirty="0">
                          <a:latin typeface="Proxima Nova"/>
                        </a:rPr>
                        <a:t>3-2-</a:t>
                      </a:r>
                      <a:r>
                        <a:rPr lang="ja-JP" altLang="en-US" sz="900" b="1" dirty="0">
                          <a:latin typeface="Proxima Nova"/>
                        </a:rPr>
                        <a:t>③</a:t>
                      </a:r>
                      <a:r>
                        <a:rPr lang="en-US" altLang="ja-JP" sz="900" b="1" dirty="0">
                          <a:latin typeface="Proxima Nova"/>
                        </a:rPr>
                        <a:t> 2</a:t>
                      </a:r>
                      <a:r>
                        <a:rPr lang="ja-JP" altLang="en-US" sz="900" b="1" dirty="0">
                          <a:latin typeface="Proxima Nova"/>
                        </a:rPr>
                        <a:t>．</a:t>
                      </a:r>
                      <a:r>
                        <a:rPr lang="ja-JP" altLang="en-US" sz="900" b="1" i="0" dirty="0">
                          <a:effectLst/>
                          <a:latin typeface="Proxima Nova"/>
                        </a:rPr>
                        <a:t>聴力が変化した自覚がある</a:t>
                      </a:r>
                      <a:endParaRPr lang="en-US" altLang="ja-JP" sz="900" b="1" i="0" dirty="0">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i="0" dirty="0">
                          <a:effectLst/>
                          <a:latin typeface="Proxima Nova"/>
                        </a:rPr>
                        <a:t>3-2-</a:t>
                      </a:r>
                      <a:r>
                        <a:rPr lang="ja-JP" altLang="en-US" sz="900" b="1" i="0" dirty="0">
                          <a:effectLst/>
                          <a:latin typeface="Proxima Nova"/>
                        </a:rPr>
                        <a:t>④ </a:t>
                      </a:r>
                      <a:r>
                        <a:rPr lang="en-US" altLang="ja-JP" sz="900" b="1" i="0" dirty="0">
                          <a:effectLst/>
                          <a:latin typeface="Proxima Nova"/>
                        </a:rPr>
                        <a:t>3. </a:t>
                      </a:r>
                      <a:r>
                        <a:rPr lang="ja-JP" altLang="en-US" sz="900" b="1" i="0" dirty="0">
                          <a:effectLst/>
                          <a:latin typeface="Proxima Nova"/>
                        </a:rPr>
                        <a:t>補聴器が正しく機能しなくなった</a:t>
                      </a: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900" b="1" dirty="0">
                          <a:solidFill>
                            <a:schemeClr val="accent1"/>
                          </a:solidFill>
                          <a:latin typeface="+mn-ea"/>
                        </a:rPr>
                        <a:t>●オーティコン補聴器のご紹介（</a:t>
                      </a:r>
                      <a:r>
                        <a:rPr lang="en-US" altLang="ja-JP" sz="900" b="1" dirty="0">
                          <a:solidFill>
                            <a:schemeClr val="accent1"/>
                          </a:solidFill>
                          <a:latin typeface="+mn-ea"/>
                        </a:rPr>
                        <a:t>call to action</a:t>
                      </a:r>
                      <a:r>
                        <a:rPr lang="ja-JP" altLang="en-US" sz="900" b="1" dirty="0">
                          <a:solidFill>
                            <a:schemeClr val="accent1"/>
                          </a:solidFill>
                          <a:latin typeface="+mn-ea"/>
                        </a:rPr>
                        <a:t>）</a:t>
                      </a:r>
                      <a:endParaRPr lang="ja-JP" altLang="en-US" sz="900" b="1" i="0" dirty="0">
                        <a:solidFill>
                          <a:schemeClr val="accent1"/>
                        </a:solidFill>
                        <a:effectLst/>
                        <a:latin typeface="Proxima Nova"/>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1" i="0" dirty="0">
                          <a:effectLst/>
                          <a:latin typeface="Proxima Nova"/>
                        </a:rPr>
                        <a:t>3-2-</a:t>
                      </a:r>
                      <a:r>
                        <a:rPr lang="ja-JP" altLang="en-US" sz="900" b="1" i="0" dirty="0">
                          <a:effectLst/>
                          <a:latin typeface="Proxima Nova"/>
                        </a:rPr>
                        <a:t>⑤ </a:t>
                      </a:r>
                      <a:r>
                        <a:rPr lang="en-US" altLang="ja-JP" sz="900" b="1" i="0" dirty="0">
                          <a:effectLst/>
                          <a:latin typeface="Proxima Nova"/>
                        </a:rPr>
                        <a:t>4. </a:t>
                      </a:r>
                      <a:r>
                        <a:rPr lang="ja-JP" altLang="en-US" sz="900" b="1" i="0" dirty="0">
                          <a:effectLst/>
                          <a:latin typeface="Proxima Nova"/>
                        </a:rPr>
                        <a:t>健康状態やライフスタイルの変化によりニーズが変化した</a:t>
                      </a:r>
                    </a:p>
                  </a:txBody>
                  <a:tcPr marL="28575" marR="28575" marT="19050" marB="19050" anchor="ctr">
                    <a:solidFill>
                      <a:schemeClr val="bg1">
                        <a:lumMod val="85000"/>
                      </a:schemeClr>
                    </a:solidFill>
                  </a:tcPr>
                </a:tc>
                <a:extLst>
                  <a:ext uri="{0D108BD9-81ED-4DB2-BD59-A6C34878D82A}">
                    <a16:rowId xmlns:a16="http://schemas.microsoft.com/office/drawing/2014/main" val="1981004066"/>
                  </a:ext>
                </a:extLst>
              </a:tr>
            </a:tbl>
          </a:graphicData>
        </a:graphic>
      </p:graphicFrame>
      <p:sp>
        <p:nvSpPr>
          <p:cNvPr id="4" name="テキスト ボックス 3">
            <a:extLst>
              <a:ext uri="{FF2B5EF4-FFF2-40B4-BE49-F238E27FC236}">
                <a16:creationId xmlns:a16="http://schemas.microsoft.com/office/drawing/2014/main" id="{38032706-787C-D4B6-9629-71A7C1C4A6F0}"/>
              </a:ext>
            </a:extLst>
          </p:cNvPr>
          <p:cNvSpPr txBox="1"/>
          <p:nvPr/>
        </p:nvSpPr>
        <p:spPr>
          <a:xfrm>
            <a:off x="243687" y="355533"/>
            <a:ext cx="6371425" cy="338554"/>
          </a:xfrm>
          <a:prstGeom prst="rect">
            <a:avLst/>
          </a:prstGeom>
          <a:noFill/>
          <a:ln>
            <a:solidFill>
              <a:schemeClr val="tx1"/>
            </a:solidFill>
          </a:ln>
        </p:spPr>
        <p:txBody>
          <a:bodyPr wrap="square" rtlCol="0">
            <a:spAutoFit/>
          </a:bodyPr>
          <a:lstStyle/>
          <a:p>
            <a:r>
              <a:rPr lang="ja-JP" altLang="en-US" sz="1600"/>
              <a:t>コンテンツ一覧</a:t>
            </a:r>
            <a:endParaRPr lang="ja-JP" altLang="en-US" sz="1600" dirty="0"/>
          </a:p>
        </p:txBody>
      </p:sp>
      <p:sp>
        <p:nvSpPr>
          <p:cNvPr id="7" name="テキスト ボックス 6">
            <a:extLst>
              <a:ext uri="{FF2B5EF4-FFF2-40B4-BE49-F238E27FC236}">
                <a16:creationId xmlns:a16="http://schemas.microsoft.com/office/drawing/2014/main" id="{77572FEB-9633-2294-E7D9-C4624F153CA4}"/>
              </a:ext>
            </a:extLst>
          </p:cNvPr>
          <p:cNvSpPr txBox="1"/>
          <p:nvPr/>
        </p:nvSpPr>
        <p:spPr>
          <a:xfrm>
            <a:off x="202918" y="14407908"/>
            <a:ext cx="6615112" cy="253916"/>
          </a:xfrm>
          <a:prstGeom prst="rect">
            <a:avLst/>
          </a:prstGeom>
          <a:noFill/>
        </p:spPr>
        <p:txBody>
          <a:bodyPr wrap="square">
            <a:spAutoFit/>
          </a:bodyPr>
          <a:lstStyle/>
          <a:p>
            <a:r>
              <a:rPr lang="en-US" altLang="ja-JP" sz="1050" b="1" dirty="0"/>
              <a:t>※</a:t>
            </a:r>
            <a:r>
              <a:rPr lang="ja-JP" altLang="en-US" sz="1050" b="1" dirty="0"/>
              <a:t>全体構成をご理解頂くため便宜上「1-0-①」のように合番を振っていますが掲載時には表示されません。</a:t>
            </a:r>
          </a:p>
        </p:txBody>
      </p:sp>
      <p:sp>
        <p:nvSpPr>
          <p:cNvPr id="8" name="正方形/長方形 7">
            <a:extLst>
              <a:ext uri="{FF2B5EF4-FFF2-40B4-BE49-F238E27FC236}">
                <a16:creationId xmlns:a16="http://schemas.microsoft.com/office/drawing/2014/main" id="{6C7DD4F9-E990-3DF3-8039-A97605A8BD8F}"/>
              </a:ext>
            </a:extLst>
          </p:cNvPr>
          <p:cNvSpPr/>
          <p:nvPr/>
        </p:nvSpPr>
        <p:spPr>
          <a:xfrm>
            <a:off x="243687" y="1000425"/>
            <a:ext cx="6389158" cy="1741951"/>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27E20DF-20D2-6225-1A59-387E7B1581A0}"/>
              </a:ext>
            </a:extLst>
          </p:cNvPr>
          <p:cNvSpPr/>
          <p:nvPr/>
        </p:nvSpPr>
        <p:spPr>
          <a:xfrm>
            <a:off x="265365" y="2742375"/>
            <a:ext cx="6348948" cy="11665533"/>
          </a:xfrm>
          <a:prstGeom prst="rect">
            <a:avLst/>
          </a:prstGeom>
          <a:solidFill>
            <a:schemeClr val="tx1">
              <a:alpha val="25882"/>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671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5BA48D33-5731-067F-C643-96E3C889C557}"/>
              </a:ext>
            </a:extLst>
          </p:cNvPr>
          <p:cNvSpPr txBox="1"/>
          <p:nvPr/>
        </p:nvSpPr>
        <p:spPr>
          <a:xfrm>
            <a:off x="561025" y="4966630"/>
            <a:ext cx="3009029" cy="1785104"/>
          </a:xfrm>
          <a:prstGeom prst="rect">
            <a:avLst/>
          </a:prstGeom>
          <a:noFill/>
        </p:spPr>
        <p:txBody>
          <a:bodyPr wrap="square" rtlCol="0">
            <a:spAutoFit/>
          </a:bodyPr>
          <a:lstStyle/>
          <a:p>
            <a:pPr algn="l"/>
            <a:r>
              <a:rPr lang="ja-JP" altLang="en-US" sz="1000" b="1" dirty="0">
                <a:solidFill>
                  <a:srgbClr val="49443D"/>
                </a:solidFill>
                <a:latin typeface="+mn-ea"/>
              </a:rPr>
              <a:t>補聴器が音を聴こえやすくする仕組みとは</a:t>
            </a:r>
            <a:r>
              <a:rPr lang="en-US" altLang="ja-JP" sz="1000" b="1" dirty="0">
                <a:solidFill>
                  <a:srgbClr val="49443D"/>
                </a:solidFill>
                <a:latin typeface="+mn-ea"/>
              </a:rPr>
              <a:t>?</a:t>
            </a:r>
          </a:p>
          <a:p>
            <a:pPr algn="l"/>
            <a:br>
              <a:rPr lang="en-US" altLang="ja-JP" sz="1000" b="1" dirty="0">
                <a:solidFill>
                  <a:srgbClr val="49443D"/>
                </a:solidFill>
                <a:latin typeface="+mn-ea"/>
              </a:rPr>
            </a:br>
            <a:r>
              <a:rPr lang="ja-JP" altLang="en-US" sz="1000" dirty="0">
                <a:solidFill>
                  <a:srgbClr val="49443D"/>
                </a:solidFill>
                <a:latin typeface="+mn-ea"/>
              </a:rPr>
              <a:t>音は </a:t>
            </a:r>
            <a:r>
              <a:rPr lang="en-US" altLang="ja-JP" sz="1000" dirty="0">
                <a:solidFill>
                  <a:srgbClr val="49443D"/>
                </a:solidFill>
                <a:latin typeface="+mn-ea"/>
              </a:rPr>
              <a:t>3</a:t>
            </a:r>
            <a:r>
              <a:rPr lang="ja-JP" altLang="en-US" sz="1000" dirty="0">
                <a:solidFill>
                  <a:srgbClr val="49443D"/>
                </a:solidFill>
                <a:latin typeface="+mn-ea"/>
              </a:rPr>
              <a:t>つの異なる部品間で伝達されます。</a:t>
            </a:r>
          </a:p>
          <a:p>
            <a:pPr>
              <a:buFont typeface="+mj-lt"/>
              <a:buAutoNum type="arabicPeriod"/>
            </a:pPr>
            <a:r>
              <a:rPr lang="ja-JP" altLang="en-US" sz="1000" b="1" dirty="0">
                <a:solidFill>
                  <a:srgbClr val="49443D"/>
                </a:solidFill>
                <a:latin typeface="+mn-ea"/>
              </a:rPr>
              <a:t>マイク</a:t>
            </a:r>
            <a:endParaRPr lang="en-US" altLang="ja-JP" sz="1000" b="1" dirty="0">
              <a:solidFill>
                <a:srgbClr val="49443D"/>
              </a:solidFill>
              <a:latin typeface="+mn-ea"/>
            </a:endParaRPr>
          </a:p>
          <a:p>
            <a:r>
              <a:rPr lang="ja-JP" altLang="en-US" sz="1000" dirty="0">
                <a:solidFill>
                  <a:srgbClr val="49443D"/>
                </a:solidFill>
                <a:latin typeface="+mn-ea"/>
              </a:rPr>
              <a:t>　音波を受信し、電気信号に変換します。</a:t>
            </a:r>
          </a:p>
          <a:p>
            <a:r>
              <a:rPr lang="en-US" altLang="ja-JP" sz="1000" b="1" dirty="0">
                <a:solidFill>
                  <a:srgbClr val="49443D"/>
                </a:solidFill>
                <a:latin typeface="+mn-ea"/>
              </a:rPr>
              <a:t>2.</a:t>
            </a:r>
            <a:r>
              <a:rPr lang="ja-JP" altLang="en-US" sz="1000" b="1" dirty="0">
                <a:solidFill>
                  <a:srgbClr val="49443D"/>
                </a:solidFill>
                <a:latin typeface="+mn-ea"/>
              </a:rPr>
              <a:t>アンプ</a:t>
            </a:r>
            <a:endParaRPr lang="en-US" altLang="ja-JP" sz="1000" b="1" dirty="0">
              <a:solidFill>
                <a:srgbClr val="49443D"/>
              </a:solidFill>
              <a:latin typeface="+mn-ea"/>
            </a:endParaRPr>
          </a:p>
          <a:p>
            <a:r>
              <a:rPr lang="ja-JP" altLang="en-US" sz="1000" dirty="0">
                <a:solidFill>
                  <a:srgbClr val="49443D"/>
                </a:solidFill>
                <a:latin typeface="+mn-ea"/>
              </a:rPr>
              <a:t>　変換された電気信号の強度を高めて、耳に送ります。</a:t>
            </a:r>
          </a:p>
          <a:p>
            <a:r>
              <a:rPr lang="en-US" altLang="ja-JP" sz="1000" b="1" dirty="0">
                <a:solidFill>
                  <a:srgbClr val="49443D"/>
                </a:solidFill>
                <a:latin typeface="+mn-ea"/>
              </a:rPr>
              <a:t>3.</a:t>
            </a:r>
            <a:r>
              <a:rPr lang="ja-JP" altLang="en-US" sz="1000" b="1" dirty="0">
                <a:solidFill>
                  <a:srgbClr val="49443D"/>
                </a:solidFill>
                <a:latin typeface="+mn-ea"/>
              </a:rPr>
              <a:t>レシーバー</a:t>
            </a:r>
            <a:r>
              <a:rPr lang="en-US" altLang="ja-JP" sz="1000" b="1" dirty="0">
                <a:solidFill>
                  <a:srgbClr val="49443D"/>
                </a:solidFill>
                <a:latin typeface="+mn-ea"/>
              </a:rPr>
              <a:t>/</a:t>
            </a:r>
            <a:r>
              <a:rPr lang="ja-JP" altLang="en-US" sz="1000" b="1" dirty="0">
                <a:solidFill>
                  <a:srgbClr val="49443D"/>
                </a:solidFill>
                <a:latin typeface="+mn-ea"/>
              </a:rPr>
              <a:t>スピーカー</a:t>
            </a:r>
            <a:endParaRPr lang="en-US" altLang="ja-JP" sz="1000" b="1" dirty="0">
              <a:solidFill>
                <a:srgbClr val="49443D"/>
              </a:solidFill>
              <a:latin typeface="+mn-ea"/>
            </a:endParaRPr>
          </a:p>
          <a:p>
            <a:r>
              <a:rPr lang="ja-JP" altLang="en-US" sz="1000" dirty="0">
                <a:solidFill>
                  <a:srgbClr val="49443D"/>
                </a:solidFill>
                <a:latin typeface="+mn-ea"/>
              </a:rPr>
              <a:t>　増幅された電気信号を音に変換し、外耳道に送ります。</a:t>
            </a:r>
          </a:p>
        </p:txBody>
      </p:sp>
      <p:pic>
        <p:nvPicPr>
          <p:cNvPr id="3" name="図 2" descr="テーブル, ペア, 持つ, 鏡 が含まれている画像&#10;&#10;自動的に生成された説明">
            <a:extLst>
              <a:ext uri="{FF2B5EF4-FFF2-40B4-BE49-F238E27FC236}">
                <a16:creationId xmlns:a16="http://schemas.microsoft.com/office/drawing/2014/main" id="{D81CFA9A-CB87-3D30-9B58-8DD49B2F3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055" y="4982770"/>
            <a:ext cx="2693981" cy="1906719"/>
          </a:xfrm>
          <a:prstGeom prst="rect">
            <a:avLst/>
          </a:prstGeom>
        </p:spPr>
      </p:pic>
      <p:sp>
        <p:nvSpPr>
          <p:cNvPr id="20" name="テキスト ボックス 19">
            <a:extLst>
              <a:ext uri="{FF2B5EF4-FFF2-40B4-BE49-F238E27FC236}">
                <a16:creationId xmlns:a16="http://schemas.microsoft.com/office/drawing/2014/main" id="{FC64934D-66CB-C96F-948E-DA9DCC0AD70D}"/>
              </a:ext>
            </a:extLst>
          </p:cNvPr>
          <p:cNvSpPr txBox="1"/>
          <p:nvPr/>
        </p:nvSpPr>
        <p:spPr>
          <a:xfrm>
            <a:off x="418289" y="4214801"/>
            <a:ext cx="5064862" cy="276999"/>
          </a:xfrm>
          <a:prstGeom prst="rect">
            <a:avLst/>
          </a:prstGeom>
          <a:noFill/>
        </p:spPr>
        <p:txBody>
          <a:bodyPr wrap="square">
            <a:spAutoFit/>
          </a:bodyPr>
          <a:lstStyle/>
          <a:p>
            <a:r>
              <a:rPr lang="en-US" altLang="ja-JP" sz="1200" b="1" dirty="0">
                <a:latin typeface="+mn-ea"/>
              </a:rPr>
              <a:t>1-0-</a:t>
            </a:r>
            <a:r>
              <a:rPr lang="ja-JP" altLang="en-US" sz="1200" b="1" dirty="0">
                <a:latin typeface="+mn-ea"/>
              </a:rPr>
              <a:t>①</a:t>
            </a:r>
            <a:r>
              <a:rPr lang="en-US" altLang="ja-JP" sz="1200" b="1" dirty="0">
                <a:latin typeface="+mn-ea"/>
              </a:rPr>
              <a:t> </a:t>
            </a:r>
            <a:r>
              <a:rPr lang="ja-JP" altLang="en-US" sz="1200" b="1" dirty="0">
                <a:latin typeface="+mn-ea"/>
              </a:rPr>
              <a:t>補聴器とは</a:t>
            </a:r>
          </a:p>
        </p:txBody>
      </p:sp>
      <p:sp>
        <p:nvSpPr>
          <p:cNvPr id="21" name="テキスト ボックス 20">
            <a:extLst>
              <a:ext uri="{FF2B5EF4-FFF2-40B4-BE49-F238E27FC236}">
                <a16:creationId xmlns:a16="http://schemas.microsoft.com/office/drawing/2014/main" id="{E260D201-AA73-5D89-DF56-B9CA321D4B7F}"/>
              </a:ext>
            </a:extLst>
          </p:cNvPr>
          <p:cNvSpPr txBox="1"/>
          <p:nvPr/>
        </p:nvSpPr>
        <p:spPr>
          <a:xfrm>
            <a:off x="418293" y="4495777"/>
            <a:ext cx="6040877" cy="400110"/>
          </a:xfrm>
          <a:prstGeom prst="rect">
            <a:avLst/>
          </a:prstGeom>
          <a:noFill/>
        </p:spPr>
        <p:txBody>
          <a:bodyPr wrap="square" rtlCol="0">
            <a:spAutoFit/>
          </a:bodyPr>
          <a:lstStyle/>
          <a:p>
            <a:pPr algn="l"/>
            <a:r>
              <a:rPr lang="ja-JP" altLang="en-US" sz="1000" dirty="0">
                <a:solidFill>
                  <a:srgbClr val="49443D"/>
                </a:solidFill>
                <a:latin typeface="Proxima Nova"/>
              </a:rPr>
              <a:t>補聴器は、</a:t>
            </a:r>
            <a:r>
              <a:rPr lang="ja-JP" altLang="en-US" sz="1000" dirty="0">
                <a:latin typeface="Proxima Nova"/>
              </a:rPr>
              <a:t>難聴の症状をお持ちの方の</a:t>
            </a:r>
            <a:r>
              <a:rPr lang="ja-JP" altLang="en-US" sz="1000" dirty="0">
                <a:solidFill>
                  <a:srgbClr val="49443D"/>
                </a:solidFill>
                <a:latin typeface="Proxima Nova"/>
              </a:rPr>
              <a:t>聴力をサポートする小型の医療機器です。周囲の音 </a:t>
            </a:r>
            <a:r>
              <a:rPr lang="en-US" altLang="ja-JP" sz="1000" dirty="0">
                <a:solidFill>
                  <a:srgbClr val="49443D"/>
                </a:solidFill>
                <a:latin typeface="Proxima Nova"/>
              </a:rPr>
              <a:t>(</a:t>
            </a:r>
            <a:r>
              <a:rPr lang="ja-JP" altLang="en-US" sz="1000" dirty="0">
                <a:solidFill>
                  <a:srgbClr val="49443D"/>
                </a:solidFill>
                <a:latin typeface="Proxima Nova"/>
              </a:rPr>
              <a:t>会話、テレビ、ラジオなど</a:t>
            </a:r>
            <a:r>
              <a:rPr lang="en-US" altLang="ja-JP" sz="1000" dirty="0">
                <a:solidFill>
                  <a:srgbClr val="49443D"/>
                </a:solidFill>
                <a:latin typeface="Proxima Nova"/>
              </a:rPr>
              <a:t>) </a:t>
            </a:r>
            <a:r>
              <a:rPr lang="ja-JP" altLang="en-US" sz="1000" dirty="0">
                <a:solidFill>
                  <a:srgbClr val="49443D"/>
                </a:solidFill>
                <a:latin typeface="Proxima Nova"/>
              </a:rPr>
              <a:t>を増幅して聴き取りやすくすることで、日常のコミュニケーションをサポートします。</a:t>
            </a:r>
            <a:endParaRPr lang="ja-JP" altLang="en-US" sz="1000" dirty="0">
              <a:solidFill>
                <a:srgbClr val="49443D"/>
              </a:solidFill>
              <a:latin typeface="Helvetica" pitchFamily="2" charset="0"/>
            </a:endParaRPr>
          </a:p>
        </p:txBody>
      </p:sp>
      <p:sp>
        <p:nvSpPr>
          <p:cNvPr id="22" name="テキスト ボックス 21">
            <a:extLst>
              <a:ext uri="{FF2B5EF4-FFF2-40B4-BE49-F238E27FC236}">
                <a16:creationId xmlns:a16="http://schemas.microsoft.com/office/drawing/2014/main" id="{35F09164-25A5-7A53-6B25-8F976BCDF4D3}"/>
              </a:ext>
            </a:extLst>
          </p:cNvPr>
          <p:cNvSpPr txBox="1"/>
          <p:nvPr/>
        </p:nvSpPr>
        <p:spPr>
          <a:xfrm>
            <a:off x="418289" y="6935464"/>
            <a:ext cx="5064862" cy="276999"/>
          </a:xfrm>
          <a:prstGeom prst="rect">
            <a:avLst/>
          </a:prstGeom>
          <a:noFill/>
        </p:spPr>
        <p:txBody>
          <a:bodyPr wrap="square">
            <a:spAutoFit/>
          </a:bodyPr>
          <a:lstStyle/>
          <a:p>
            <a:r>
              <a:rPr lang="en-US" altLang="ja-JP" sz="1200" b="1" dirty="0">
                <a:latin typeface="+mn-ea"/>
              </a:rPr>
              <a:t>1-0-</a:t>
            </a:r>
            <a:r>
              <a:rPr lang="ja-JP" altLang="en-US" sz="1200" b="1" dirty="0">
                <a:latin typeface="+mn-ea"/>
              </a:rPr>
              <a:t>② </a:t>
            </a:r>
            <a:r>
              <a:rPr lang="ja-JP" altLang="en-US" sz="1200" b="1" dirty="0">
                <a:latin typeface="Proxima Nova"/>
              </a:rPr>
              <a:t>一般的な補聴器の </a:t>
            </a:r>
            <a:r>
              <a:rPr lang="en-US" altLang="ja-JP" sz="1200" b="1" dirty="0">
                <a:latin typeface="Proxima Nova"/>
              </a:rPr>
              <a:t>4 </a:t>
            </a:r>
            <a:r>
              <a:rPr lang="ja-JP" altLang="en-US" sz="1200" b="1" dirty="0">
                <a:latin typeface="Proxima Nova"/>
              </a:rPr>
              <a:t>つのタイプ</a:t>
            </a:r>
          </a:p>
        </p:txBody>
      </p:sp>
      <p:sp>
        <p:nvSpPr>
          <p:cNvPr id="24" name="テキスト ボックス 23">
            <a:extLst>
              <a:ext uri="{FF2B5EF4-FFF2-40B4-BE49-F238E27FC236}">
                <a16:creationId xmlns:a16="http://schemas.microsoft.com/office/drawing/2014/main" id="{ED503EF0-A28B-CD22-546F-D907410CF1F3}"/>
              </a:ext>
            </a:extLst>
          </p:cNvPr>
          <p:cNvSpPr txBox="1"/>
          <p:nvPr/>
        </p:nvSpPr>
        <p:spPr>
          <a:xfrm>
            <a:off x="418290" y="8558567"/>
            <a:ext cx="1493528" cy="1523494"/>
          </a:xfrm>
          <a:prstGeom prst="rect">
            <a:avLst/>
          </a:prstGeom>
          <a:noFill/>
        </p:spPr>
        <p:txBody>
          <a:bodyPr wrap="square" rtlCol="0">
            <a:spAutoFit/>
          </a:bodyPr>
          <a:lstStyle/>
          <a:p>
            <a:pPr algn="ctr">
              <a:spcAft>
                <a:spcPts val="600"/>
              </a:spcAft>
              <a:defRPr/>
            </a:pPr>
            <a:r>
              <a:rPr lang="ja-JP" altLang="en-US" sz="800" b="1" dirty="0">
                <a:solidFill>
                  <a:srgbClr val="49443D"/>
                </a:solidFill>
                <a:latin typeface="Proxima Nova"/>
                <a:ea typeface="游ゴシック" panose="020B0400000000000000" pitchFamily="50" charset="-128"/>
              </a:rPr>
              <a:t>耳かけ型 </a:t>
            </a:r>
            <a:r>
              <a:rPr lang="en-US" altLang="ja-JP" sz="800" b="1" dirty="0">
                <a:solidFill>
                  <a:srgbClr val="49443D"/>
                </a:solidFill>
                <a:latin typeface="Proxima Nova"/>
                <a:ea typeface="游ゴシック" panose="020B0400000000000000" pitchFamily="50" charset="-128"/>
              </a:rPr>
              <a:t>(</a:t>
            </a:r>
            <a:r>
              <a:rPr lang="en" altLang="ja-JP" sz="800" b="1" dirty="0">
                <a:solidFill>
                  <a:srgbClr val="49443D"/>
                </a:solidFill>
                <a:latin typeface="Proxima Nova"/>
                <a:ea typeface="游ゴシック" panose="020B0400000000000000" pitchFamily="50" charset="-128"/>
              </a:rPr>
              <a:t>BTE)</a:t>
            </a:r>
          </a:p>
          <a:p>
            <a:pPr algn="just">
              <a:defRPr/>
            </a:pPr>
            <a:r>
              <a:rPr lang="ja-JP" altLang="en-US" sz="800" dirty="0">
                <a:latin typeface="Proxima Nova"/>
                <a:ea typeface="游ゴシック" panose="020B0400000000000000" pitchFamily="50" charset="-128"/>
              </a:rPr>
              <a:t>近年、外耳道内レシーバー型（</a:t>
            </a:r>
            <a:r>
              <a:rPr lang="en-US" altLang="ja-JP" sz="800" dirty="0">
                <a:latin typeface="Proxima Nova"/>
                <a:ea typeface="游ゴシック" panose="020B0400000000000000" pitchFamily="50" charset="-128"/>
              </a:rPr>
              <a:t>RITE</a:t>
            </a:r>
            <a:r>
              <a:rPr lang="ja-JP" altLang="en-US" sz="800" dirty="0">
                <a:latin typeface="Proxima Nova"/>
                <a:ea typeface="游ゴシック" panose="020B0400000000000000" pitchFamily="50" charset="-128"/>
              </a:rPr>
              <a:t>または</a:t>
            </a:r>
            <a:r>
              <a:rPr lang="en-US" altLang="ja-JP" sz="800" dirty="0">
                <a:latin typeface="Proxima Nova"/>
                <a:ea typeface="游ゴシック" panose="020B0400000000000000" pitchFamily="50" charset="-128"/>
              </a:rPr>
              <a:t>RIC</a:t>
            </a:r>
            <a:r>
              <a:rPr lang="ja-JP" altLang="en-US" sz="800" dirty="0">
                <a:latin typeface="Proxima Nova"/>
                <a:ea typeface="游ゴシック" panose="020B0400000000000000" pitchFamily="50" charset="-128"/>
              </a:rPr>
              <a:t>）を含む耳かけ型（</a:t>
            </a:r>
            <a:r>
              <a:rPr lang="en-US" altLang="ja-JP" sz="800" dirty="0">
                <a:latin typeface="Proxima Nova"/>
                <a:ea typeface="游ゴシック" panose="020B0400000000000000" pitchFamily="50" charset="-128"/>
              </a:rPr>
              <a:t>BTE</a:t>
            </a:r>
            <a:r>
              <a:rPr lang="ja-JP" altLang="en-US" sz="800" dirty="0">
                <a:latin typeface="Proxima Nova"/>
                <a:ea typeface="游ゴシック" panose="020B0400000000000000" pitchFamily="50" charset="-128"/>
              </a:rPr>
              <a:t>）補聴器は、、より小さくスマートになっています。本体は耳の後ろに収納されており、音はチューブを通って、耳の中に入れた</a:t>
            </a:r>
            <a:r>
              <a:rPr lang="ja-JP" altLang="en-US" sz="800" dirty="0">
                <a:solidFill>
                  <a:srgbClr val="49443D"/>
                </a:solidFill>
                <a:latin typeface="Proxima Nova"/>
                <a:ea typeface="游ゴシック" panose="020B0400000000000000" pitchFamily="50" charset="-128"/>
              </a:rPr>
              <a:t>レシーバーに送られます。</a:t>
            </a:r>
          </a:p>
          <a:p>
            <a:pPr>
              <a:defRPr/>
            </a:pPr>
            <a:r>
              <a:rPr lang="ja-JP" altLang="en-US" sz="800" b="1" dirty="0">
                <a:solidFill>
                  <a:srgbClr val="FFFFFF"/>
                </a:solidFill>
                <a:latin typeface="Proxima Nova"/>
                <a:ea typeface="游ゴシック" panose="020B0400000000000000" pitchFamily="50" charset="-128"/>
                <a:hlinkClick r:id="rId4"/>
              </a:rPr>
              <a:t>耳かけ型補聴器</a:t>
            </a:r>
            <a:endParaRPr lang="ja-JP" altLang="en-US" sz="800" dirty="0">
              <a:solidFill>
                <a:srgbClr val="0F2B54"/>
              </a:solidFill>
              <a:latin typeface="Helvetica" pitchFamily="2" charset="0"/>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798B320E-740E-81E8-4256-FA1F59962B2A}"/>
              </a:ext>
            </a:extLst>
          </p:cNvPr>
          <p:cNvSpPr txBox="1"/>
          <p:nvPr/>
        </p:nvSpPr>
        <p:spPr>
          <a:xfrm>
            <a:off x="1858297" y="8585672"/>
            <a:ext cx="1609255" cy="1523494"/>
          </a:xfrm>
          <a:prstGeom prst="rect">
            <a:avLst/>
          </a:prstGeom>
          <a:noFill/>
        </p:spPr>
        <p:txBody>
          <a:bodyPr wrap="square" rtlCol="0">
            <a:spAutoFit/>
          </a:bodyPr>
          <a:lstStyle/>
          <a:p>
            <a:pPr algn="ctr">
              <a:spcAft>
                <a:spcPts val="600"/>
              </a:spcAft>
            </a:pPr>
            <a:r>
              <a:rPr lang="ja-JP" altLang="en-US" sz="800" b="1" dirty="0">
                <a:solidFill>
                  <a:srgbClr val="49443D"/>
                </a:solidFill>
                <a:latin typeface="Proxima Nova"/>
              </a:rPr>
              <a:t>目に見えないカスタムスタイル </a:t>
            </a:r>
            <a:r>
              <a:rPr lang="en-US" altLang="ja-JP" sz="800" b="1" dirty="0">
                <a:solidFill>
                  <a:srgbClr val="49443D"/>
                </a:solidFill>
                <a:latin typeface="Proxima Nova"/>
              </a:rPr>
              <a:t>(</a:t>
            </a:r>
            <a:r>
              <a:rPr lang="en" altLang="ja-JP" sz="800" b="1" dirty="0">
                <a:solidFill>
                  <a:srgbClr val="49443D"/>
                </a:solidFill>
                <a:latin typeface="Proxima Nova"/>
              </a:rPr>
              <a:t>IIC)</a:t>
            </a:r>
          </a:p>
          <a:p>
            <a:pPr algn="just"/>
            <a:r>
              <a:rPr lang="en" altLang="ja-JP" sz="800" dirty="0">
                <a:solidFill>
                  <a:srgbClr val="49443D"/>
                </a:solidFill>
                <a:latin typeface="Proxima Nova"/>
              </a:rPr>
              <a:t>IIC </a:t>
            </a:r>
            <a:r>
              <a:rPr lang="ja-JP" altLang="en-US" sz="800" dirty="0">
                <a:solidFill>
                  <a:srgbClr val="49443D"/>
                </a:solidFill>
                <a:latin typeface="Proxima Nova"/>
              </a:rPr>
              <a:t>補聴器は、装用者の耳の輪郭に合わせて外耳道に隠れるように個別に調整されたカスタム補聴器です。</a:t>
            </a:r>
            <a:r>
              <a:rPr lang="ja-JP" altLang="en-US" sz="800" dirty="0">
                <a:solidFill>
                  <a:srgbClr val="FF0000"/>
                </a:solidFill>
                <a:latin typeface="Proxima Nova"/>
              </a:rPr>
              <a:t>補聴器本体が外耳道の奥に位置するため外から見えにくく、補聴器をつけていることを気づかれたくない人にぴったりです。</a:t>
            </a:r>
            <a:endParaRPr lang="en-US" altLang="ja-JP" sz="800" dirty="0">
              <a:solidFill>
                <a:srgbClr val="FF0000"/>
              </a:solidFill>
              <a:latin typeface="Proxima Nova"/>
            </a:endParaRPr>
          </a:p>
          <a:p>
            <a:pPr algn="just"/>
            <a:r>
              <a:rPr lang="ja-JP" altLang="en-US" sz="800" b="1" dirty="0">
                <a:solidFill>
                  <a:srgbClr val="FFFFFF"/>
                </a:solidFill>
                <a:latin typeface="Proxima Nova"/>
                <a:hlinkClick r:id="rId5"/>
              </a:rPr>
              <a:t>目立ちにくい補聴器</a:t>
            </a:r>
            <a:endParaRPr lang="en-US" altLang="ja-JP" sz="800" b="1" dirty="0">
              <a:solidFill>
                <a:srgbClr val="FFFFFF"/>
              </a:solidFill>
              <a:latin typeface="Proxima Nova"/>
            </a:endParaRPr>
          </a:p>
        </p:txBody>
      </p:sp>
      <p:sp>
        <p:nvSpPr>
          <p:cNvPr id="26" name="テキスト ボックス 25">
            <a:extLst>
              <a:ext uri="{FF2B5EF4-FFF2-40B4-BE49-F238E27FC236}">
                <a16:creationId xmlns:a16="http://schemas.microsoft.com/office/drawing/2014/main" id="{2A29DED4-F03C-6BE2-FB55-DCEE52C09FE0}"/>
              </a:ext>
            </a:extLst>
          </p:cNvPr>
          <p:cNvSpPr txBox="1"/>
          <p:nvPr/>
        </p:nvSpPr>
        <p:spPr>
          <a:xfrm>
            <a:off x="3423513" y="8585672"/>
            <a:ext cx="1493528" cy="1031051"/>
          </a:xfrm>
          <a:prstGeom prst="rect">
            <a:avLst/>
          </a:prstGeom>
          <a:noFill/>
        </p:spPr>
        <p:txBody>
          <a:bodyPr wrap="square" rtlCol="0">
            <a:spAutoFit/>
          </a:bodyPr>
          <a:lstStyle/>
          <a:p>
            <a:pPr algn="ctr">
              <a:spcAft>
                <a:spcPts val="600"/>
              </a:spcAft>
            </a:pPr>
            <a:r>
              <a:rPr lang="ja-JP" altLang="en-US" sz="800" b="1" dirty="0">
                <a:solidFill>
                  <a:srgbClr val="49443D"/>
                </a:solidFill>
                <a:latin typeface="Proxima Nova"/>
              </a:rPr>
              <a:t>カスタムスタイル耳あな型（</a:t>
            </a:r>
            <a:r>
              <a:rPr lang="en-US" altLang="ja-JP" sz="800" b="1" dirty="0">
                <a:solidFill>
                  <a:srgbClr val="49443D"/>
                </a:solidFill>
                <a:latin typeface="Proxima Nova"/>
              </a:rPr>
              <a:t>CIC</a:t>
            </a:r>
            <a:r>
              <a:rPr lang="ja-JP" altLang="en-US" sz="800" b="1" dirty="0">
                <a:solidFill>
                  <a:srgbClr val="49443D"/>
                </a:solidFill>
                <a:latin typeface="Proxima Nova"/>
              </a:rPr>
              <a:t>、</a:t>
            </a:r>
            <a:r>
              <a:rPr lang="en-US" altLang="ja-JP" sz="800" b="1" dirty="0">
                <a:solidFill>
                  <a:srgbClr val="49443D"/>
                </a:solidFill>
                <a:latin typeface="Proxima Nova"/>
              </a:rPr>
              <a:t>ITC</a:t>
            </a:r>
            <a:r>
              <a:rPr lang="ja-JP" altLang="en-US" sz="800" b="1" dirty="0">
                <a:solidFill>
                  <a:srgbClr val="49443D"/>
                </a:solidFill>
                <a:latin typeface="Proxima Nova"/>
              </a:rPr>
              <a:t>、</a:t>
            </a:r>
            <a:r>
              <a:rPr lang="en-US" altLang="ja-JP" sz="800" b="1" dirty="0">
                <a:solidFill>
                  <a:srgbClr val="49443D"/>
                </a:solidFill>
                <a:latin typeface="Proxima Nova"/>
              </a:rPr>
              <a:t>HS</a:t>
            </a:r>
            <a:r>
              <a:rPr lang="ja-JP" altLang="en-US" sz="800" b="1" dirty="0">
                <a:solidFill>
                  <a:srgbClr val="49443D"/>
                </a:solidFill>
                <a:latin typeface="Proxima Nova"/>
              </a:rPr>
              <a:t>、</a:t>
            </a:r>
            <a:r>
              <a:rPr lang="en-US" altLang="ja-JP" sz="800" b="1" dirty="0">
                <a:solidFill>
                  <a:srgbClr val="49443D"/>
                </a:solidFill>
                <a:latin typeface="Proxima Nova"/>
              </a:rPr>
              <a:t>FS</a:t>
            </a:r>
            <a:r>
              <a:rPr lang="ja-JP" altLang="en" sz="800" b="1" dirty="0">
                <a:solidFill>
                  <a:srgbClr val="49443D"/>
                </a:solidFill>
                <a:latin typeface="Proxima Nova"/>
              </a:rPr>
              <a:t>）</a:t>
            </a:r>
          </a:p>
          <a:p>
            <a:pPr algn="just"/>
            <a:r>
              <a:rPr lang="en" altLang="ja-JP" sz="800" dirty="0">
                <a:solidFill>
                  <a:srgbClr val="49443D"/>
                </a:solidFill>
                <a:latin typeface="Proxima Nova"/>
              </a:rPr>
              <a:t>ITE</a:t>
            </a:r>
            <a:r>
              <a:rPr lang="ja-JP" altLang="en" sz="800" dirty="0">
                <a:solidFill>
                  <a:srgbClr val="49443D"/>
                </a:solidFill>
                <a:latin typeface="Proxima Nova"/>
              </a:rPr>
              <a:t>、</a:t>
            </a:r>
            <a:r>
              <a:rPr lang="en" altLang="ja-JP" sz="800" dirty="0">
                <a:solidFill>
                  <a:srgbClr val="49443D"/>
                </a:solidFill>
                <a:latin typeface="Proxima Nova"/>
              </a:rPr>
              <a:t>ITC</a:t>
            </a:r>
            <a:r>
              <a:rPr lang="ja-JP" altLang="en" sz="800" dirty="0">
                <a:solidFill>
                  <a:srgbClr val="49443D"/>
                </a:solidFill>
                <a:latin typeface="Proxima Nova"/>
              </a:rPr>
              <a:t>、</a:t>
            </a:r>
            <a:r>
              <a:rPr lang="en" altLang="ja-JP" sz="800" dirty="0">
                <a:solidFill>
                  <a:srgbClr val="49443D"/>
                </a:solidFill>
                <a:latin typeface="Proxima Nova"/>
              </a:rPr>
              <a:t>CIC</a:t>
            </a:r>
            <a:r>
              <a:rPr lang="ja-JP" altLang="en-US" sz="800" dirty="0">
                <a:solidFill>
                  <a:srgbClr val="49443D"/>
                </a:solidFill>
                <a:latin typeface="Proxima Nova"/>
              </a:rPr>
              <a:t>補聴器は、装用者の耳の輪郭に合わせて個別に成形される、カスタムメイド補聴器です。</a:t>
            </a:r>
          </a:p>
          <a:p>
            <a:pPr algn="just"/>
            <a:r>
              <a:rPr lang="ja-JP" altLang="en-US" sz="800" b="1" dirty="0">
                <a:solidFill>
                  <a:srgbClr val="FFFFFF"/>
                </a:solidFill>
                <a:latin typeface="Proxima Nova"/>
                <a:hlinkClick r:id="rId6"/>
              </a:rPr>
              <a:t>耳あな型補聴器</a:t>
            </a:r>
            <a:endParaRPr lang="en-US" altLang="ja-JP" sz="800" dirty="0">
              <a:solidFill>
                <a:srgbClr val="005DAA"/>
              </a:solidFill>
              <a:latin typeface="Helvetica" pitchFamily="2" charset="0"/>
            </a:endParaRPr>
          </a:p>
        </p:txBody>
      </p:sp>
      <p:sp>
        <p:nvSpPr>
          <p:cNvPr id="27" name="テキスト ボックス 26">
            <a:extLst>
              <a:ext uri="{FF2B5EF4-FFF2-40B4-BE49-F238E27FC236}">
                <a16:creationId xmlns:a16="http://schemas.microsoft.com/office/drawing/2014/main" id="{86FECDCB-A843-0A72-3C16-4648E458FE2F}"/>
              </a:ext>
            </a:extLst>
          </p:cNvPr>
          <p:cNvSpPr txBox="1"/>
          <p:nvPr/>
        </p:nvSpPr>
        <p:spPr>
          <a:xfrm>
            <a:off x="4898607" y="8585671"/>
            <a:ext cx="1493528" cy="1277273"/>
          </a:xfrm>
          <a:prstGeom prst="rect">
            <a:avLst/>
          </a:prstGeom>
          <a:noFill/>
        </p:spPr>
        <p:txBody>
          <a:bodyPr wrap="square" rtlCol="0">
            <a:spAutoFit/>
          </a:bodyPr>
          <a:lstStyle/>
          <a:p>
            <a:pPr algn="ctr">
              <a:spcAft>
                <a:spcPts val="600"/>
              </a:spcAft>
            </a:pPr>
            <a:r>
              <a:rPr lang="ja-JP" altLang="en-US" sz="800" b="1" dirty="0">
                <a:solidFill>
                  <a:srgbClr val="49443D"/>
                </a:solidFill>
                <a:latin typeface="Proxima Nova"/>
              </a:rPr>
              <a:t>外耳道内レシーバー型（</a:t>
            </a:r>
            <a:r>
              <a:rPr lang="en" altLang="ja-JP" sz="800" b="1" dirty="0">
                <a:solidFill>
                  <a:srgbClr val="49443D"/>
                </a:solidFill>
                <a:latin typeface="Proxima Nova"/>
              </a:rPr>
              <a:t>RITE</a:t>
            </a:r>
            <a:r>
              <a:rPr lang="ja-JP" altLang="en" sz="800" b="1" dirty="0">
                <a:solidFill>
                  <a:srgbClr val="49443D"/>
                </a:solidFill>
                <a:latin typeface="Proxima Nova"/>
              </a:rPr>
              <a:t>、</a:t>
            </a:r>
            <a:r>
              <a:rPr lang="en" altLang="ja-JP" sz="800" b="1" dirty="0">
                <a:solidFill>
                  <a:srgbClr val="49443D"/>
                </a:solidFill>
                <a:latin typeface="Proxima Nova"/>
              </a:rPr>
              <a:t>RIC</a:t>
            </a:r>
            <a:r>
              <a:rPr lang="ja-JP" altLang="en" sz="800" b="1" dirty="0">
                <a:solidFill>
                  <a:srgbClr val="49443D"/>
                </a:solidFill>
                <a:latin typeface="Proxima Nova"/>
              </a:rPr>
              <a:t>）</a:t>
            </a:r>
          </a:p>
          <a:p>
            <a:pPr algn="just"/>
            <a:r>
              <a:rPr lang="en" altLang="ja-JP" sz="800" dirty="0">
                <a:solidFill>
                  <a:srgbClr val="49443D"/>
                </a:solidFill>
                <a:latin typeface="Proxima Nova"/>
              </a:rPr>
              <a:t>RITE</a:t>
            </a:r>
            <a:r>
              <a:rPr lang="ja-JP" altLang="en-US" sz="800" dirty="0">
                <a:solidFill>
                  <a:srgbClr val="49443D"/>
                </a:solidFill>
                <a:latin typeface="Proxima Nova"/>
              </a:rPr>
              <a:t>補聴器（</a:t>
            </a:r>
            <a:r>
              <a:rPr lang="en" altLang="ja-JP" sz="800" dirty="0">
                <a:solidFill>
                  <a:srgbClr val="49443D"/>
                </a:solidFill>
                <a:latin typeface="Proxima Nova"/>
              </a:rPr>
              <a:t>RIC</a:t>
            </a:r>
            <a:r>
              <a:rPr lang="ja-JP" altLang="en-US" sz="800" dirty="0">
                <a:solidFill>
                  <a:srgbClr val="49443D"/>
                </a:solidFill>
                <a:latin typeface="Proxima Nova"/>
              </a:rPr>
              <a:t>とも呼ばれる）は、耳かけ型補聴器の小型バージョンで、軽量、小型、快適な装用感で、最も人気のある補聴器です</a:t>
            </a:r>
          </a:p>
          <a:p>
            <a:pPr algn="just"/>
            <a:r>
              <a:rPr lang="en-US" altLang="ja-JP" sz="800" b="1" dirty="0">
                <a:solidFill>
                  <a:srgbClr val="005DA9"/>
                </a:solidFill>
                <a:latin typeface="Proxima Nova"/>
              </a:rPr>
              <a:t>RITE</a:t>
            </a:r>
            <a:r>
              <a:rPr lang="ja-JP" altLang="en-US" sz="800" b="1" dirty="0">
                <a:solidFill>
                  <a:srgbClr val="005DA9"/>
                </a:solidFill>
                <a:latin typeface="Proxima Nova"/>
              </a:rPr>
              <a:t>・</a:t>
            </a:r>
            <a:r>
              <a:rPr lang="en-US" altLang="ja-JP" sz="800" b="1" dirty="0">
                <a:solidFill>
                  <a:srgbClr val="005DA9"/>
                </a:solidFill>
                <a:latin typeface="Proxima Nova"/>
              </a:rPr>
              <a:t>RIC</a:t>
            </a:r>
            <a:r>
              <a:rPr lang="ja-JP" altLang="en-US" sz="800" b="1" dirty="0">
                <a:solidFill>
                  <a:srgbClr val="005DA9"/>
                </a:solidFill>
                <a:latin typeface="Proxima Nova"/>
              </a:rPr>
              <a:t>タイプ補聴器（耳かけ型）</a:t>
            </a:r>
            <a:endParaRPr lang="en-US" altLang="ja-JP" sz="800" dirty="0">
              <a:solidFill>
                <a:srgbClr val="005DAA"/>
              </a:solidFill>
              <a:latin typeface="Helvetica" pitchFamily="2" charset="0"/>
            </a:endParaRPr>
          </a:p>
        </p:txBody>
      </p:sp>
      <p:sp>
        <p:nvSpPr>
          <p:cNvPr id="30" name="正方形/長方形 29">
            <a:extLst>
              <a:ext uri="{FF2B5EF4-FFF2-40B4-BE49-F238E27FC236}">
                <a16:creationId xmlns:a16="http://schemas.microsoft.com/office/drawing/2014/main" id="{C479B049-2A97-CFEB-F29F-23F733F52EBC}"/>
              </a:ext>
            </a:extLst>
          </p:cNvPr>
          <p:cNvSpPr/>
          <p:nvPr/>
        </p:nvSpPr>
        <p:spPr>
          <a:xfrm>
            <a:off x="5079095" y="14756523"/>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
        <p:nvSpPr>
          <p:cNvPr id="31" name="テキスト ボックス 30">
            <a:extLst>
              <a:ext uri="{FF2B5EF4-FFF2-40B4-BE49-F238E27FC236}">
                <a16:creationId xmlns:a16="http://schemas.microsoft.com/office/drawing/2014/main" id="{45CBD275-4A9D-1903-7DFA-C181F22F850D}"/>
              </a:ext>
            </a:extLst>
          </p:cNvPr>
          <p:cNvSpPr txBox="1"/>
          <p:nvPr/>
        </p:nvSpPr>
        <p:spPr>
          <a:xfrm>
            <a:off x="418289" y="15206935"/>
            <a:ext cx="5064862" cy="276999"/>
          </a:xfrm>
          <a:prstGeom prst="rect">
            <a:avLst/>
          </a:prstGeom>
          <a:noFill/>
        </p:spPr>
        <p:txBody>
          <a:bodyPr wrap="square">
            <a:spAutoFit/>
          </a:bodyPr>
          <a:lstStyle/>
          <a:p>
            <a:r>
              <a:rPr lang="en-US" altLang="ja-JP" sz="1200" b="1" dirty="0">
                <a:latin typeface="+mn-ea"/>
              </a:rPr>
              <a:t>1-0-</a:t>
            </a:r>
            <a:r>
              <a:rPr lang="ja-JP" altLang="en-US" sz="1200" b="1" dirty="0">
                <a:latin typeface="+mn-ea"/>
              </a:rPr>
              <a:t>④ </a:t>
            </a:r>
            <a:r>
              <a:rPr lang="ja-JP" altLang="en-US" sz="1200" b="1" dirty="0">
                <a:latin typeface="Proxima Nova"/>
              </a:rPr>
              <a:t>補聴器を使用する</a:t>
            </a:r>
            <a:r>
              <a:rPr lang="en-US" altLang="ja-JP" sz="1200" b="1" dirty="0">
                <a:latin typeface="Proxima Nova"/>
              </a:rPr>
              <a:t>6</a:t>
            </a:r>
            <a:r>
              <a:rPr lang="ja-JP" altLang="en-US" sz="1200" b="1" dirty="0">
                <a:latin typeface="Proxima Nova"/>
              </a:rPr>
              <a:t>つのメリット</a:t>
            </a:r>
            <a:endParaRPr lang="en-US" altLang="ja-JP" sz="1200" b="1" dirty="0">
              <a:latin typeface="Proxima Nova"/>
            </a:endParaRPr>
          </a:p>
        </p:txBody>
      </p:sp>
      <p:pic>
        <p:nvPicPr>
          <p:cNvPr id="1026" name="Picture 2" descr="画像には会話中の人々が写っています">
            <a:extLst>
              <a:ext uri="{FF2B5EF4-FFF2-40B4-BE49-F238E27FC236}">
                <a16:creationId xmlns:a16="http://schemas.microsoft.com/office/drawing/2014/main" id="{B649CCA7-ADD2-4E19-0A25-678090E6CA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40" y="15557869"/>
            <a:ext cx="887635" cy="8876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画像は夕食を楽しむ人々を示しています">
            <a:extLst>
              <a:ext uri="{FF2B5EF4-FFF2-40B4-BE49-F238E27FC236}">
                <a16:creationId xmlns:a16="http://schemas.microsoft.com/office/drawing/2014/main" id="{C205C2DC-D5A7-F9DB-5C7B-F021FC04C7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3049" y="15496664"/>
            <a:ext cx="951736" cy="9517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画像には女性の顔が写っています">
            <a:extLst>
              <a:ext uri="{FF2B5EF4-FFF2-40B4-BE49-F238E27FC236}">
                <a16:creationId xmlns:a16="http://schemas.microsoft.com/office/drawing/2014/main" id="{22947060-0E93-2DD6-B282-E8A05EE667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9814" y="15496663"/>
            <a:ext cx="943254" cy="943254"/>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descr="人, 女性, 若い, 写真 が含まれている画像&#10;&#10;自動的に生成された説明">
            <a:extLst>
              <a:ext uri="{FF2B5EF4-FFF2-40B4-BE49-F238E27FC236}">
                <a16:creationId xmlns:a16="http://schemas.microsoft.com/office/drawing/2014/main" id="{D7272F39-AA71-11CB-2E92-B24028898A1C}"/>
              </a:ext>
            </a:extLst>
          </p:cNvPr>
          <p:cNvPicPr>
            <a:picLocks noChangeAspect="1"/>
          </p:cNvPicPr>
          <p:nvPr/>
        </p:nvPicPr>
        <p:blipFill rotWithShape="1">
          <a:blip r:embed="rId10">
            <a:extLst>
              <a:ext uri="{28A0092B-C50C-407E-A947-70E740481C1C}">
                <a14:useLocalDpi xmlns:a14="http://schemas.microsoft.com/office/drawing/2010/main" val="0"/>
              </a:ext>
            </a:extLst>
          </a:blip>
          <a:srcRect l="12406" r="7619"/>
          <a:stretch/>
        </p:blipFill>
        <p:spPr>
          <a:xfrm>
            <a:off x="561025" y="16560159"/>
            <a:ext cx="981447" cy="1031049"/>
          </a:xfrm>
          <a:prstGeom prst="rect">
            <a:avLst/>
          </a:prstGeom>
        </p:spPr>
      </p:pic>
      <p:pic>
        <p:nvPicPr>
          <p:cNvPr id="34" name="図 33" descr="人, 男, 持つ, 探す が含まれている画像&#10;&#10;自動的に生成された説明">
            <a:extLst>
              <a:ext uri="{FF2B5EF4-FFF2-40B4-BE49-F238E27FC236}">
                <a16:creationId xmlns:a16="http://schemas.microsoft.com/office/drawing/2014/main" id="{2CF69717-28F3-C783-FC60-4188E3A232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53433" y="16602678"/>
            <a:ext cx="1114120" cy="951737"/>
          </a:xfrm>
          <a:prstGeom prst="rect">
            <a:avLst/>
          </a:prstGeom>
        </p:spPr>
      </p:pic>
      <p:pic>
        <p:nvPicPr>
          <p:cNvPr id="35" name="図 34" descr="男, 人, 持つ, スポーツゲーム が含まれている画像&#10;&#10;自動的に生成された説明">
            <a:extLst>
              <a:ext uri="{FF2B5EF4-FFF2-40B4-BE49-F238E27FC236}">
                <a16:creationId xmlns:a16="http://schemas.microsoft.com/office/drawing/2014/main" id="{883DB40F-248C-23DE-DC1F-5280A79C62E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38102" y="16560155"/>
            <a:ext cx="1114120" cy="1031050"/>
          </a:xfrm>
          <a:prstGeom prst="rect">
            <a:avLst/>
          </a:prstGeom>
        </p:spPr>
      </p:pic>
      <p:sp>
        <p:nvSpPr>
          <p:cNvPr id="36" name="テキスト ボックス 35">
            <a:extLst>
              <a:ext uri="{FF2B5EF4-FFF2-40B4-BE49-F238E27FC236}">
                <a16:creationId xmlns:a16="http://schemas.microsoft.com/office/drawing/2014/main" id="{C6477098-14AB-8E7E-8759-1C6346329E29}"/>
              </a:ext>
            </a:extLst>
          </p:cNvPr>
          <p:cNvSpPr txBox="1"/>
          <p:nvPr/>
        </p:nvSpPr>
        <p:spPr>
          <a:xfrm>
            <a:off x="1435953" y="15650819"/>
            <a:ext cx="951735" cy="830997"/>
          </a:xfrm>
          <a:prstGeom prst="rect">
            <a:avLst/>
          </a:prstGeom>
          <a:noFill/>
        </p:spPr>
        <p:txBody>
          <a:bodyPr wrap="square" numCol="1" spcCol="72000" rtlCol="0">
            <a:spAutoFit/>
          </a:bodyPr>
          <a:lstStyle/>
          <a:p>
            <a:r>
              <a:rPr lang="en-US" altLang="ja-JP" sz="800" dirty="0">
                <a:solidFill>
                  <a:srgbClr val="49443D"/>
                </a:solidFill>
                <a:latin typeface="Proxima Nova"/>
              </a:rPr>
              <a:t>1. </a:t>
            </a:r>
            <a:r>
              <a:rPr lang="ja-JP" altLang="en-US" sz="800" dirty="0">
                <a:solidFill>
                  <a:srgbClr val="49443D"/>
                </a:solidFill>
                <a:latin typeface="Proxima Nova"/>
              </a:rPr>
              <a:t>ほとんどのシーンで音がはっきり聴こえ、生活をもっと楽しむことができます。</a:t>
            </a:r>
          </a:p>
        </p:txBody>
      </p:sp>
      <p:sp>
        <p:nvSpPr>
          <p:cNvPr id="37" name="テキスト ボックス 36">
            <a:extLst>
              <a:ext uri="{FF2B5EF4-FFF2-40B4-BE49-F238E27FC236}">
                <a16:creationId xmlns:a16="http://schemas.microsoft.com/office/drawing/2014/main" id="{4FB3AEFB-DB5B-6DC9-92B1-86AACFEBD2C3}"/>
              </a:ext>
            </a:extLst>
          </p:cNvPr>
          <p:cNvSpPr txBox="1"/>
          <p:nvPr/>
        </p:nvSpPr>
        <p:spPr>
          <a:xfrm>
            <a:off x="3357465" y="15650819"/>
            <a:ext cx="951735" cy="461665"/>
          </a:xfrm>
          <a:prstGeom prst="rect">
            <a:avLst/>
          </a:prstGeom>
          <a:noFill/>
        </p:spPr>
        <p:txBody>
          <a:bodyPr wrap="square" numCol="1" spcCol="72000" rtlCol="0">
            <a:spAutoFit/>
          </a:bodyPr>
          <a:lstStyle/>
          <a:p>
            <a:r>
              <a:rPr lang="en-US" altLang="ja-JP" sz="800" dirty="0">
                <a:solidFill>
                  <a:srgbClr val="49443D"/>
                </a:solidFill>
                <a:latin typeface="Proxima Nova"/>
              </a:rPr>
              <a:t>2. </a:t>
            </a:r>
            <a:r>
              <a:rPr lang="ja-JP" altLang="en-US" sz="800" dirty="0">
                <a:solidFill>
                  <a:srgbClr val="49443D"/>
                </a:solidFill>
                <a:latin typeface="Proxima Nova"/>
              </a:rPr>
              <a:t>周囲の人との会話に参加できます。</a:t>
            </a:r>
          </a:p>
        </p:txBody>
      </p:sp>
      <p:sp>
        <p:nvSpPr>
          <p:cNvPr id="38" name="テキスト ボックス 37">
            <a:extLst>
              <a:ext uri="{FF2B5EF4-FFF2-40B4-BE49-F238E27FC236}">
                <a16:creationId xmlns:a16="http://schemas.microsoft.com/office/drawing/2014/main" id="{55A53FAF-34F4-71E5-3AA4-AD724915B40E}"/>
              </a:ext>
            </a:extLst>
          </p:cNvPr>
          <p:cNvSpPr txBox="1"/>
          <p:nvPr/>
        </p:nvSpPr>
        <p:spPr>
          <a:xfrm>
            <a:off x="5231552" y="15650822"/>
            <a:ext cx="951735" cy="584775"/>
          </a:xfrm>
          <a:prstGeom prst="rect">
            <a:avLst/>
          </a:prstGeom>
          <a:noFill/>
        </p:spPr>
        <p:txBody>
          <a:bodyPr wrap="square" numCol="1" spcCol="72000" rtlCol="0">
            <a:spAutoFit/>
          </a:bodyPr>
          <a:lstStyle/>
          <a:p>
            <a:r>
              <a:rPr lang="en-US" altLang="ja-JP" sz="800" dirty="0">
                <a:solidFill>
                  <a:srgbClr val="49443D"/>
                </a:solidFill>
                <a:latin typeface="Proxima Nova"/>
              </a:rPr>
              <a:t>3. </a:t>
            </a:r>
            <a:r>
              <a:rPr lang="ja-JP" altLang="en-US" sz="800" dirty="0">
                <a:solidFill>
                  <a:srgbClr val="49443D"/>
                </a:solidFill>
                <a:latin typeface="Proxima Nova"/>
              </a:rPr>
              <a:t>聴覚障害によるストレスや不快感を緩和できます。</a:t>
            </a:r>
          </a:p>
        </p:txBody>
      </p:sp>
      <p:sp>
        <p:nvSpPr>
          <p:cNvPr id="39" name="テキスト ボックス 38">
            <a:extLst>
              <a:ext uri="{FF2B5EF4-FFF2-40B4-BE49-F238E27FC236}">
                <a16:creationId xmlns:a16="http://schemas.microsoft.com/office/drawing/2014/main" id="{14F10064-B4C9-407B-A9F3-FB7889864EC5}"/>
              </a:ext>
            </a:extLst>
          </p:cNvPr>
          <p:cNvSpPr txBox="1"/>
          <p:nvPr/>
        </p:nvSpPr>
        <p:spPr>
          <a:xfrm>
            <a:off x="1435953" y="16707382"/>
            <a:ext cx="951735" cy="830997"/>
          </a:xfrm>
          <a:prstGeom prst="rect">
            <a:avLst/>
          </a:prstGeom>
          <a:noFill/>
        </p:spPr>
        <p:txBody>
          <a:bodyPr wrap="square" numCol="1" spcCol="72000" rtlCol="0">
            <a:spAutoFit/>
          </a:bodyPr>
          <a:lstStyle/>
          <a:p>
            <a:r>
              <a:rPr lang="en-US" altLang="ja-JP" sz="800" dirty="0">
                <a:solidFill>
                  <a:srgbClr val="49443D"/>
                </a:solidFill>
                <a:latin typeface="Proxima Nova"/>
              </a:rPr>
              <a:t>4.</a:t>
            </a:r>
            <a:r>
              <a:rPr lang="ja-JP" altLang="en-US" sz="800" dirty="0">
                <a:solidFill>
                  <a:srgbClr val="49443D"/>
                </a:solidFill>
                <a:latin typeface="Proxima Nova"/>
              </a:rPr>
              <a:t>話し相手に、同じことを繰り返してもらうようにお願いをすることが少なくなります。</a:t>
            </a:r>
          </a:p>
        </p:txBody>
      </p:sp>
      <p:sp>
        <p:nvSpPr>
          <p:cNvPr id="40" name="テキスト ボックス 39">
            <a:extLst>
              <a:ext uri="{FF2B5EF4-FFF2-40B4-BE49-F238E27FC236}">
                <a16:creationId xmlns:a16="http://schemas.microsoft.com/office/drawing/2014/main" id="{6A599F8D-08DE-7D44-D3EB-D983CECC77FE}"/>
              </a:ext>
            </a:extLst>
          </p:cNvPr>
          <p:cNvSpPr txBox="1"/>
          <p:nvPr/>
        </p:nvSpPr>
        <p:spPr>
          <a:xfrm>
            <a:off x="3357465" y="16707382"/>
            <a:ext cx="951735" cy="707886"/>
          </a:xfrm>
          <a:prstGeom prst="rect">
            <a:avLst/>
          </a:prstGeom>
          <a:noFill/>
        </p:spPr>
        <p:txBody>
          <a:bodyPr wrap="square" numCol="1" spcCol="72000" rtlCol="0">
            <a:spAutoFit/>
          </a:bodyPr>
          <a:lstStyle/>
          <a:p>
            <a:r>
              <a:rPr lang="en-US" altLang="ja-JP" sz="800" dirty="0">
                <a:solidFill>
                  <a:srgbClr val="49443D"/>
                </a:solidFill>
                <a:latin typeface="Proxima Nova"/>
              </a:rPr>
              <a:t>5. </a:t>
            </a:r>
            <a:r>
              <a:rPr lang="ja-JP" altLang="en-US" sz="800" dirty="0">
                <a:solidFill>
                  <a:srgbClr val="49443D"/>
                </a:solidFill>
                <a:latin typeface="Proxima Nova"/>
              </a:rPr>
              <a:t>電話の音声の聴き取りが楽になり、電話の会話が苦ではなくなります。</a:t>
            </a:r>
          </a:p>
        </p:txBody>
      </p:sp>
      <p:sp>
        <p:nvSpPr>
          <p:cNvPr id="41" name="テキスト ボックス 40">
            <a:extLst>
              <a:ext uri="{FF2B5EF4-FFF2-40B4-BE49-F238E27FC236}">
                <a16:creationId xmlns:a16="http://schemas.microsoft.com/office/drawing/2014/main" id="{C582608D-24DE-3A26-64E4-22A0AC3E50DA}"/>
              </a:ext>
            </a:extLst>
          </p:cNvPr>
          <p:cNvSpPr txBox="1"/>
          <p:nvPr/>
        </p:nvSpPr>
        <p:spPr>
          <a:xfrm>
            <a:off x="5231552" y="16707382"/>
            <a:ext cx="951735" cy="954107"/>
          </a:xfrm>
          <a:prstGeom prst="rect">
            <a:avLst/>
          </a:prstGeom>
          <a:noFill/>
        </p:spPr>
        <p:txBody>
          <a:bodyPr wrap="square" numCol="1" spcCol="72000" rtlCol="0">
            <a:spAutoFit/>
          </a:bodyPr>
          <a:lstStyle/>
          <a:p>
            <a:r>
              <a:rPr lang="en-US" altLang="ja-JP" sz="800" dirty="0">
                <a:solidFill>
                  <a:srgbClr val="49443D"/>
                </a:solidFill>
                <a:latin typeface="Proxima Nova"/>
              </a:rPr>
              <a:t>6.</a:t>
            </a:r>
            <a:r>
              <a:rPr lang="ja-JP" altLang="en-US" sz="800" dirty="0">
                <a:solidFill>
                  <a:srgbClr val="49443D"/>
                </a:solidFill>
                <a:latin typeface="Proxima Nova"/>
              </a:rPr>
              <a:t>テレビの音を補聴器を通して聴くことができるので、音量を大きくしなくても快適に楽しむことができます。</a:t>
            </a:r>
          </a:p>
        </p:txBody>
      </p:sp>
      <p:sp>
        <p:nvSpPr>
          <p:cNvPr id="42" name="テキスト ボックス 41">
            <a:extLst>
              <a:ext uri="{FF2B5EF4-FFF2-40B4-BE49-F238E27FC236}">
                <a16:creationId xmlns:a16="http://schemas.microsoft.com/office/drawing/2014/main" id="{CF98A72F-A86F-EC8F-9486-F121E559BD85}"/>
              </a:ext>
            </a:extLst>
          </p:cNvPr>
          <p:cNvSpPr txBox="1"/>
          <p:nvPr/>
        </p:nvSpPr>
        <p:spPr>
          <a:xfrm>
            <a:off x="585973" y="15892684"/>
            <a:ext cx="825867" cy="246221"/>
          </a:xfrm>
          <a:prstGeom prst="rect">
            <a:avLst/>
          </a:prstGeom>
          <a:solidFill>
            <a:schemeClr val="bg1"/>
          </a:solidFill>
          <a:ln>
            <a:solidFill>
              <a:schemeClr val="tx1"/>
            </a:solidFill>
          </a:ln>
        </p:spPr>
        <p:txBody>
          <a:bodyPr wrap="none" rtlCol="0">
            <a:spAutoFit/>
          </a:bodyPr>
          <a:lstStyle/>
          <a:p>
            <a:r>
              <a:rPr kumimoji="1" lang="ja-JP" altLang="en-US" sz="1000" dirty="0"/>
              <a:t>ダミー写真</a:t>
            </a:r>
            <a:endParaRPr kumimoji="1" lang="ja-JP" altLang="en-US" sz="1000" dirty="0">
              <a:solidFill>
                <a:srgbClr val="FF0000"/>
              </a:solidFill>
            </a:endParaRPr>
          </a:p>
        </p:txBody>
      </p:sp>
      <p:sp>
        <p:nvSpPr>
          <p:cNvPr id="43" name="テキスト ボックス 42">
            <a:extLst>
              <a:ext uri="{FF2B5EF4-FFF2-40B4-BE49-F238E27FC236}">
                <a16:creationId xmlns:a16="http://schemas.microsoft.com/office/drawing/2014/main" id="{F688921A-0283-AD75-EC68-0F9A213E8666}"/>
              </a:ext>
            </a:extLst>
          </p:cNvPr>
          <p:cNvSpPr txBox="1"/>
          <p:nvPr/>
        </p:nvSpPr>
        <p:spPr>
          <a:xfrm>
            <a:off x="2484173" y="15963563"/>
            <a:ext cx="825867" cy="246221"/>
          </a:xfrm>
          <a:prstGeom prst="rect">
            <a:avLst/>
          </a:prstGeom>
          <a:solidFill>
            <a:schemeClr val="bg1"/>
          </a:solidFill>
          <a:ln>
            <a:solidFill>
              <a:schemeClr val="tx1"/>
            </a:solidFill>
          </a:ln>
        </p:spPr>
        <p:txBody>
          <a:bodyPr wrap="none" rtlCol="0">
            <a:spAutoFit/>
          </a:bodyPr>
          <a:lstStyle/>
          <a:p>
            <a:r>
              <a:rPr kumimoji="1" lang="ja-JP" altLang="en-US" sz="1000" dirty="0"/>
              <a:t>ダミー写真</a:t>
            </a:r>
            <a:endParaRPr kumimoji="1" lang="ja-JP" altLang="en-US" sz="1000" dirty="0">
              <a:solidFill>
                <a:srgbClr val="FF0000"/>
              </a:solidFill>
            </a:endParaRPr>
          </a:p>
        </p:txBody>
      </p:sp>
      <p:sp>
        <p:nvSpPr>
          <p:cNvPr id="44" name="テキスト ボックス 43">
            <a:extLst>
              <a:ext uri="{FF2B5EF4-FFF2-40B4-BE49-F238E27FC236}">
                <a16:creationId xmlns:a16="http://schemas.microsoft.com/office/drawing/2014/main" id="{62EA7429-5BEF-A793-F28C-EBD2B661EBBC}"/>
              </a:ext>
            </a:extLst>
          </p:cNvPr>
          <p:cNvSpPr txBox="1"/>
          <p:nvPr/>
        </p:nvSpPr>
        <p:spPr>
          <a:xfrm>
            <a:off x="4365454" y="15963563"/>
            <a:ext cx="825867" cy="246221"/>
          </a:xfrm>
          <a:prstGeom prst="rect">
            <a:avLst/>
          </a:prstGeom>
          <a:solidFill>
            <a:schemeClr val="bg1"/>
          </a:solidFill>
          <a:ln>
            <a:solidFill>
              <a:schemeClr val="tx1"/>
            </a:solidFill>
          </a:ln>
        </p:spPr>
        <p:txBody>
          <a:bodyPr wrap="none" rtlCol="0">
            <a:spAutoFit/>
          </a:bodyPr>
          <a:lstStyle/>
          <a:p>
            <a:r>
              <a:rPr kumimoji="1" lang="ja-JP" altLang="en-US" sz="1000" dirty="0"/>
              <a:t>ダミー写真</a:t>
            </a:r>
            <a:endParaRPr kumimoji="1" lang="ja-JP" altLang="en-US" sz="1000" dirty="0">
              <a:solidFill>
                <a:srgbClr val="FF0000"/>
              </a:solidFill>
            </a:endParaRPr>
          </a:p>
        </p:txBody>
      </p:sp>
      <p:sp>
        <p:nvSpPr>
          <p:cNvPr id="45" name="テキスト ボックス 44">
            <a:extLst>
              <a:ext uri="{FF2B5EF4-FFF2-40B4-BE49-F238E27FC236}">
                <a16:creationId xmlns:a16="http://schemas.microsoft.com/office/drawing/2014/main" id="{902DD4CC-8589-EFED-C458-F2F97CD1750C}"/>
              </a:ext>
            </a:extLst>
          </p:cNvPr>
          <p:cNvSpPr txBox="1"/>
          <p:nvPr/>
        </p:nvSpPr>
        <p:spPr>
          <a:xfrm>
            <a:off x="585973" y="16981247"/>
            <a:ext cx="825867" cy="246221"/>
          </a:xfrm>
          <a:prstGeom prst="rect">
            <a:avLst/>
          </a:prstGeom>
          <a:solidFill>
            <a:schemeClr val="bg1"/>
          </a:solidFill>
          <a:ln>
            <a:solidFill>
              <a:schemeClr val="tx1"/>
            </a:solidFill>
          </a:ln>
        </p:spPr>
        <p:txBody>
          <a:bodyPr wrap="none" rtlCol="0">
            <a:spAutoFit/>
          </a:bodyPr>
          <a:lstStyle/>
          <a:p>
            <a:r>
              <a:rPr kumimoji="1" lang="ja-JP" altLang="en-US" sz="1000" dirty="0"/>
              <a:t>ダミー写真</a:t>
            </a:r>
            <a:endParaRPr kumimoji="1" lang="ja-JP" altLang="en-US" sz="1000" dirty="0">
              <a:solidFill>
                <a:srgbClr val="FF0000"/>
              </a:solidFill>
            </a:endParaRPr>
          </a:p>
        </p:txBody>
      </p:sp>
      <p:sp>
        <p:nvSpPr>
          <p:cNvPr id="46" name="テキスト ボックス 45">
            <a:extLst>
              <a:ext uri="{FF2B5EF4-FFF2-40B4-BE49-F238E27FC236}">
                <a16:creationId xmlns:a16="http://schemas.microsoft.com/office/drawing/2014/main" id="{5B88C65B-69B7-B8EB-23B5-3C9E543D39B4}"/>
              </a:ext>
            </a:extLst>
          </p:cNvPr>
          <p:cNvSpPr txBox="1"/>
          <p:nvPr/>
        </p:nvSpPr>
        <p:spPr>
          <a:xfrm>
            <a:off x="2484173" y="17052126"/>
            <a:ext cx="825867" cy="246221"/>
          </a:xfrm>
          <a:prstGeom prst="rect">
            <a:avLst/>
          </a:prstGeom>
          <a:solidFill>
            <a:schemeClr val="bg1"/>
          </a:solidFill>
          <a:ln>
            <a:solidFill>
              <a:schemeClr val="tx1"/>
            </a:solidFill>
          </a:ln>
        </p:spPr>
        <p:txBody>
          <a:bodyPr wrap="none" rtlCol="0">
            <a:spAutoFit/>
          </a:bodyPr>
          <a:lstStyle/>
          <a:p>
            <a:r>
              <a:rPr kumimoji="1" lang="ja-JP" altLang="en-US" sz="1000" dirty="0"/>
              <a:t>ダミー写真</a:t>
            </a:r>
            <a:endParaRPr kumimoji="1" lang="ja-JP" altLang="en-US" sz="1000" dirty="0">
              <a:solidFill>
                <a:srgbClr val="FF0000"/>
              </a:solidFill>
            </a:endParaRPr>
          </a:p>
        </p:txBody>
      </p:sp>
      <p:sp>
        <p:nvSpPr>
          <p:cNvPr id="47" name="テキスト ボックス 46">
            <a:extLst>
              <a:ext uri="{FF2B5EF4-FFF2-40B4-BE49-F238E27FC236}">
                <a16:creationId xmlns:a16="http://schemas.microsoft.com/office/drawing/2014/main" id="{FCB2E4DF-19DD-E340-198C-745F6B6FE45B}"/>
              </a:ext>
            </a:extLst>
          </p:cNvPr>
          <p:cNvSpPr txBox="1"/>
          <p:nvPr/>
        </p:nvSpPr>
        <p:spPr>
          <a:xfrm>
            <a:off x="4365454" y="17052126"/>
            <a:ext cx="825867" cy="246221"/>
          </a:xfrm>
          <a:prstGeom prst="rect">
            <a:avLst/>
          </a:prstGeom>
          <a:solidFill>
            <a:schemeClr val="bg1"/>
          </a:solidFill>
          <a:ln>
            <a:solidFill>
              <a:schemeClr val="tx1"/>
            </a:solidFill>
          </a:ln>
        </p:spPr>
        <p:txBody>
          <a:bodyPr wrap="none" rtlCol="0">
            <a:spAutoFit/>
          </a:bodyPr>
          <a:lstStyle/>
          <a:p>
            <a:r>
              <a:rPr kumimoji="1" lang="ja-JP" altLang="en-US" sz="1000" dirty="0"/>
              <a:t>ダミー写真</a:t>
            </a:r>
            <a:endParaRPr kumimoji="1" lang="ja-JP" altLang="en-US" sz="1000" dirty="0">
              <a:solidFill>
                <a:srgbClr val="FF0000"/>
              </a:solidFill>
            </a:endParaRPr>
          </a:p>
        </p:txBody>
      </p:sp>
      <p:sp>
        <p:nvSpPr>
          <p:cNvPr id="6" name="テキスト ボックス 5">
            <a:extLst>
              <a:ext uri="{FF2B5EF4-FFF2-40B4-BE49-F238E27FC236}">
                <a16:creationId xmlns:a16="http://schemas.microsoft.com/office/drawing/2014/main" id="{00DD89ED-F0FE-96CA-AC94-C57205CB45E6}"/>
              </a:ext>
            </a:extLst>
          </p:cNvPr>
          <p:cNvSpPr txBox="1"/>
          <p:nvPr/>
        </p:nvSpPr>
        <p:spPr>
          <a:xfrm>
            <a:off x="464344" y="10704060"/>
            <a:ext cx="3429000" cy="276999"/>
          </a:xfrm>
          <a:prstGeom prst="rect">
            <a:avLst/>
          </a:prstGeom>
          <a:noFill/>
        </p:spPr>
        <p:txBody>
          <a:bodyPr wrap="square">
            <a:spAutoFit/>
          </a:bodyPr>
          <a:lstStyle/>
          <a:p>
            <a:pPr defTabSz="843952">
              <a:defRPr/>
            </a:pPr>
            <a:r>
              <a:rPr lang="en-US" altLang="ja-JP" sz="1200" b="1" dirty="0">
                <a:latin typeface="+mn-ea"/>
              </a:rPr>
              <a:t>1-0-</a:t>
            </a:r>
            <a:r>
              <a:rPr lang="ja-JP" altLang="en-US" sz="1200" b="1" dirty="0">
                <a:latin typeface="+mn-ea"/>
              </a:rPr>
              <a:t>③ 難聴の程度に合った補聴器を見つける</a:t>
            </a:r>
            <a:endParaRPr lang="en-US" altLang="ja-JP" sz="1200" b="1" dirty="0">
              <a:latin typeface="+mn-ea"/>
            </a:endParaRPr>
          </a:p>
        </p:txBody>
      </p:sp>
      <p:sp>
        <p:nvSpPr>
          <p:cNvPr id="9" name="テキスト ボックス 8">
            <a:extLst>
              <a:ext uri="{FF2B5EF4-FFF2-40B4-BE49-F238E27FC236}">
                <a16:creationId xmlns:a16="http://schemas.microsoft.com/office/drawing/2014/main" id="{0AF4A5FB-ABCF-F1D5-ADAC-B293238EFC66}"/>
              </a:ext>
            </a:extLst>
          </p:cNvPr>
          <p:cNvSpPr txBox="1"/>
          <p:nvPr/>
        </p:nvSpPr>
        <p:spPr>
          <a:xfrm>
            <a:off x="524377" y="10937164"/>
            <a:ext cx="5809246" cy="338554"/>
          </a:xfrm>
          <a:prstGeom prst="rect">
            <a:avLst/>
          </a:prstGeom>
          <a:noFill/>
        </p:spPr>
        <p:txBody>
          <a:bodyPr wrap="square" rtlCol="0">
            <a:spAutoFit/>
          </a:bodyPr>
          <a:lstStyle/>
          <a:p>
            <a:r>
              <a:rPr kumimoji="1" lang="ja-JP" altLang="en-US" sz="800" dirty="0"/>
              <a:t>自分の難聴の程度を知ることは、自分に合った補聴器を知るための重要なステップです。聴覚ケアの専門家はお客様のニーズに合わせて、補聴器選びのアドバイスをします。</a:t>
            </a:r>
          </a:p>
        </p:txBody>
      </p:sp>
      <p:sp>
        <p:nvSpPr>
          <p:cNvPr id="10" name="テキスト ボックス 9">
            <a:extLst>
              <a:ext uri="{FF2B5EF4-FFF2-40B4-BE49-F238E27FC236}">
                <a16:creationId xmlns:a16="http://schemas.microsoft.com/office/drawing/2014/main" id="{1C43BBB7-158B-26A7-ED2A-95152AA75F19}"/>
              </a:ext>
            </a:extLst>
          </p:cNvPr>
          <p:cNvSpPr txBox="1"/>
          <p:nvPr/>
        </p:nvSpPr>
        <p:spPr>
          <a:xfrm>
            <a:off x="584410" y="13553642"/>
            <a:ext cx="1817414" cy="954107"/>
          </a:xfrm>
          <a:prstGeom prst="rect">
            <a:avLst/>
          </a:prstGeom>
          <a:noFill/>
        </p:spPr>
        <p:txBody>
          <a:bodyPr wrap="square" rtlCol="0">
            <a:spAutoFit/>
          </a:bodyPr>
          <a:lstStyle/>
          <a:p>
            <a:r>
              <a:rPr kumimoji="1" lang="ja-JP" altLang="en-US" sz="800" b="1" dirty="0"/>
              <a:t>軽度から中等度の難聴</a:t>
            </a:r>
            <a:endParaRPr kumimoji="1" lang="en-US" altLang="ja-JP" sz="800" b="1" dirty="0"/>
          </a:p>
          <a:p>
            <a:endParaRPr kumimoji="1" lang="en-US" altLang="ja-JP" sz="800" dirty="0"/>
          </a:p>
          <a:p>
            <a:r>
              <a:rPr kumimoji="1" lang="ja-JP" altLang="en-US" sz="800" dirty="0"/>
              <a:t>軽度から中等度の難聴の方は、耳あな型と耳かけ型の全てのタイプから、補聴器を選択できます。また、お好みで機能をカスタマイズすることも可能です。</a:t>
            </a:r>
          </a:p>
        </p:txBody>
      </p:sp>
      <p:pic>
        <p:nvPicPr>
          <p:cNvPr id="23" name="図 22">
            <a:extLst>
              <a:ext uri="{FF2B5EF4-FFF2-40B4-BE49-F238E27FC236}">
                <a16:creationId xmlns:a16="http://schemas.microsoft.com/office/drawing/2014/main" id="{47BD816F-AB00-4218-B14E-C773BFD6F8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7512" y="11324682"/>
            <a:ext cx="5522976" cy="2177059"/>
          </a:xfrm>
          <a:prstGeom prst="rect">
            <a:avLst/>
          </a:prstGeom>
        </p:spPr>
      </p:pic>
      <p:sp>
        <p:nvSpPr>
          <p:cNvPr id="48" name="テキスト ボックス 47">
            <a:extLst>
              <a:ext uri="{FF2B5EF4-FFF2-40B4-BE49-F238E27FC236}">
                <a16:creationId xmlns:a16="http://schemas.microsoft.com/office/drawing/2014/main" id="{9E727D8F-C724-E869-684F-62BB959175CE}"/>
              </a:ext>
            </a:extLst>
          </p:cNvPr>
          <p:cNvSpPr txBox="1"/>
          <p:nvPr/>
        </p:nvSpPr>
        <p:spPr>
          <a:xfrm>
            <a:off x="2401825" y="13541450"/>
            <a:ext cx="1971248" cy="1077218"/>
          </a:xfrm>
          <a:prstGeom prst="rect">
            <a:avLst/>
          </a:prstGeom>
          <a:noFill/>
        </p:spPr>
        <p:txBody>
          <a:bodyPr wrap="square" rtlCol="0">
            <a:spAutoFit/>
          </a:bodyPr>
          <a:lstStyle/>
          <a:p>
            <a:r>
              <a:rPr kumimoji="1" lang="ja-JP" altLang="en-US" sz="800" b="1" dirty="0"/>
              <a:t>高度の難聴</a:t>
            </a:r>
            <a:endParaRPr kumimoji="1" lang="en-US" altLang="ja-JP" sz="800" b="1" dirty="0"/>
          </a:p>
          <a:p>
            <a:endParaRPr kumimoji="1" lang="en-US" altLang="ja-JP" sz="800" dirty="0"/>
          </a:p>
          <a:p>
            <a:r>
              <a:rPr kumimoji="1" lang="ja-JP" altLang="en-US" sz="800" dirty="0"/>
              <a:t>高度の難聴には、耳かけ型補聴器が一般的です。</a:t>
            </a:r>
            <a:endParaRPr kumimoji="1" lang="en-US" altLang="ja-JP" sz="800" dirty="0"/>
          </a:p>
          <a:p>
            <a:r>
              <a:rPr kumimoji="1" lang="ja-JP" altLang="en-US" sz="800" dirty="0"/>
              <a:t>難聴の程度に応じては、</a:t>
            </a:r>
            <a:r>
              <a:rPr kumimoji="1" lang="en-US" altLang="ja-JP" sz="800" dirty="0"/>
              <a:t>FS</a:t>
            </a:r>
            <a:r>
              <a:rPr kumimoji="1" lang="ja-JP" altLang="en-US" sz="800" dirty="0"/>
              <a:t>（フルシェル）耳あな型補聴器もおすすめします。補聴器の機能は、お客様のニーズに合わせてカスタマイズできます。</a:t>
            </a:r>
          </a:p>
        </p:txBody>
      </p:sp>
      <p:sp>
        <p:nvSpPr>
          <p:cNvPr id="49" name="テキスト ボックス 48">
            <a:extLst>
              <a:ext uri="{FF2B5EF4-FFF2-40B4-BE49-F238E27FC236}">
                <a16:creationId xmlns:a16="http://schemas.microsoft.com/office/drawing/2014/main" id="{525D64FF-A2AC-8686-5660-48AD8BE46439}"/>
              </a:ext>
            </a:extLst>
          </p:cNvPr>
          <p:cNvSpPr txBox="1"/>
          <p:nvPr/>
        </p:nvSpPr>
        <p:spPr>
          <a:xfrm>
            <a:off x="4373073" y="13528087"/>
            <a:ext cx="1817414" cy="1077218"/>
          </a:xfrm>
          <a:prstGeom prst="rect">
            <a:avLst/>
          </a:prstGeom>
          <a:noFill/>
        </p:spPr>
        <p:txBody>
          <a:bodyPr wrap="square" rtlCol="0">
            <a:spAutoFit/>
          </a:bodyPr>
          <a:lstStyle/>
          <a:p>
            <a:r>
              <a:rPr kumimoji="1" lang="ja-JP" altLang="en-US" sz="800" b="1" dirty="0"/>
              <a:t>重度の難聴</a:t>
            </a:r>
            <a:endParaRPr kumimoji="1" lang="en-US" altLang="ja-JP" sz="800" b="1" dirty="0"/>
          </a:p>
          <a:p>
            <a:endParaRPr kumimoji="1" lang="en-US" altLang="ja-JP" sz="800" dirty="0"/>
          </a:p>
          <a:p>
            <a:r>
              <a:rPr kumimoji="1" lang="ja-JP" altLang="en-US" sz="800" dirty="0"/>
              <a:t>重度の難聴の方で、耳かけ型補聴器を使用しても日常生活での聴力の改善が見られない場合は、聴覚ケアの専門家から、人工内耳や骨導埋め込み型補聴システムなどの外科的解決策を勧められる場合があります。</a:t>
            </a:r>
          </a:p>
        </p:txBody>
      </p:sp>
      <p:sp>
        <p:nvSpPr>
          <p:cNvPr id="15" name="正方形/長方形 14">
            <a:extLst>
              <a:ext uri="{FF2B5EF4-FFF2-40B4-BE49-F238E27FC236}">
                <a16:creationId xmlns:a16="http://schemas.microsoft.com/office/drawing/2014/main" id="{D113CD17-0BE6-8F6D-113C-0E960432129F}"/>
              </a:ext>
            </a:extLst>
          </p:cNvPr>
          <p:cNvSpPr/>
          <p:nvPr/>
        </p:nvSpPr>
        <p:spPr>
          <a:xfrm>
            <a:off x="242891" y="1687852"/>
            <a:ext cx="6365378" cy="23828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solidFill>
                <a:schemeClr val="tx1"/>
              </a:solidFill>
              <a:latin typeface="Kozuka Gothic Pro R" panose="020B0400000000000000" pitchFamily="34" charset="-128"/>
              <a:ea typeface="Kozuka Gothic Pro R" panose="020B0400000000000000" pitchFamily="34" charset="-128"/>
            </a:endParaRPr>
          </a:p>
        </p:txBody>
      </p:sp>
      <p:sp>
        <p:nvSpPr>
          <p:cNvPr id="16" name="テキスト ボックス 15">
            <a:extLst>
              <a:ext uri="{FF2B5EF4-FFF2-40B4-BE49-F238E27FC236}">
                <a16:creationId xmlns:a16="http://schemas.microsoft.com/office/drawing/2014/main" id="{7E4033D5-09D5-9A46-EAEB-F2E0FF86CEED}"/>
              </a:ext>
            </a:extLst>
          </p:cNvPr>
          <p:cNvSpPr txBox="1"/>
          <p:nvPr/>
        </p:nvSpPr>
        <p:spPr>
          <a:xfrm>
            <a:off x="830522" y="1784351"/>
            <a:ext cx="5064862" cy="400110"/>
          </a:xfrm>
          <a:prstGeom prst="rect">
            <a:avLst/>
          </a:prstGeom>
          <a:noFill/>
        </p:spPr>
        <p:txBody>
          <a:bodyPr wrap="square">
            <a:spAutoFit/>
          </a:bodyPr>
          <a:lstStyle/>
          <a:p>
            <a:pPr algn="ctr"/>
            <a:r>
              <a:rPr lang="ja-JP" altLang="en-US" sz="2000" b="1"/>
              <a:t>補聴器</a:t>
            </a:r>
            <a:endParaRPr lang="ja-JP" altLang="en-US" sz="2000" b="1" dirty="0"/>
          </a:p>
        </p:txBody>
      </p:sp>
      <p:sp>
        <p:nvSpPr>
          <p:cNvPr id="28" name="テキスト ボックス 27">
            <a:extLst>
              <a:ext uri="{FF2B5EF4-FFF2-40B4-BE49-F238E27FC236}">
                <a16:creationId xmlns:a16="http://schemas.microsoft.com/office/drawing/2014/main" id="{91716DB3-60E0-CB28-3380-CE059B9AD68E}"/>
              </a:ext>
            </a:extLst>
          </p:cNvPr>
          <p:cNvSpPr txBox="1"/>
          <p:nvPr/>
        </p:nvSpPr>
        <p:spPr>
          <a:xfrm>
            <a:off x="242892" y="322918"/>
            <a:ext cx="6365379" cy="338554"/>
          </a:xfrm>
          <a:prstGeom prst="rect">
            <a:avLst/>
          </a:prstGeom>
          <a:noFill/>
          <a:ln>
            <a:solidFill>
              <a:schemeClr val="tx1"/>
            </a:solidFill>
          </a:ln>
        </p:spPr>
        <p:txBody>
          <a:bodyPr wrap="square" rtlCol="0">
            <a:spAutoFit/>
          </a:bodyPr>
          <a:lstStyle/>
          <a:p>
            <a:r>
              <a:rPr lang="ja-JP" altLang="en-US" sz="1600"/>
              <a:t>１－０　補聴器</a:t>
            </a:r>
            <a:endParaRPr lang="ja-JP" altLang="en-US" sz="1600" dirty="0"/>
          </a:p>
        </p:txBody>
      </p:sp>
      <p:sp>
        <p:nvSpPr>
          <p:cNvPr id="29" name="テキスト ボックス 28">
            <a:extLst>
              <a:ext uri="{FF2B5EF4-FFF2-40B4-BE49-F238E27FC236}">
                <a16:creationId xmlns:a16="http://schemas.microsoft.com/office/drawing/2014/main" id="{2304EC3F-E39A-0F71-2A5C-94BA9C5C452A}"/>
              </a:ext>
            </a:extLst>
          </p:cNvPr>
          <p:cNvSpPr txBox="1"/>
          <p:nvPr/>
        </p:nvSpPr>
        <p:spPr>
          <a:xfrm>
            <a:off x="2764092" y="2774990"/>
            <a:ext cx="1178560" cy="246221"/>
          </a:xfrm>
          <a:prstGeom prst="rect">
            <a:avLst/>
          </a:prstGeom>
          <a:noFill/>
        </p:spPr>
        <p:txBody>
          <a:bodyPr wrap="square">
            <a:spAutoFit/>
          </a:bodyPr>
          <a:lstStyle/>
          <a:p>
            <a:pPr algn="ctr"/>
            <a:r>
              <a:rPr kumimoji="1" lang="en-US" altLang="ja-JP" sz="1000" b="1" dirty="0">
                <a:latin typeface="Kozuka Gothic Pro R" panose="020B0400000000000000" pitchFamily="34" charset="-128"/>
                <a:ea typeface="Kozuka Gothic Pro R" panose="020B0400000000000000" pitchFamily="34" charset="-128"/>
              </a:rPr>
              <a:t>TOP</a:t>
            </a:r>
            <a:r>
              <a:rPr kumimoji="1" lang="ja-JP" altLang="en-US" sz="1000" b="1" dirty="0">
                <a:latin typeface="Kozuka Gothic Pro R" panose="020B0400000000000000" pitchFamily="34" charset="-128"/>
                <a:ea typeface="Kozuka Gothic Pro R" panose="020B0400000000000000" pitchFamily="34" charset="-128"/>
              </a:rPr>
              <a:t>画像入る</a:t>
            </a:r>
          </a:p>
        </p:txBody>
      </p:sp>
      <p:sp>
        <p:nvSpPr>
          <p:cNvPr id="50" name="テキスト ボックス 49">
            <a:extLst>
              <a:ext uri="{FF2B5EF4-FFF2-40B4-BE49-F238E27FC236}">
                <a16:creationId xmlns:a16="http://schemas.microsoft.com/office/drawing/2014/main" id="{AC5DBF25-202A-B55C-0991-27556A7A823C}"/>
              </a:ext>
            </a:extLst>
          </p:cNvPr>
          <p:cNvSpPr txBox="1"/>
          <p:nvPr/>
        </p:nvSpPr>
        <p:spPr>
          <a:xfrm>
            <a:off x="4699030" y="1111330"/>
            <a:ext cx="1873694" cy="215444"/>
          </a:xfrm>
          <a:prstGeom prst="rect">
            <a:avLst/>
          </a:prstGeom>
          <a:noFill/>
        </p:spPr>
        <p:txBody>
          <a:bodyPr wrap="square" rtlCol="0">
            <a:spAutoFit/>
          </a:bodyPr>
          <a:lstStyle/>
          <a:p>
            <a:r>
              <a:rPr kumimoji="1" lang="ja-JP" altLang="en-US" sz="800">
                <a:latin typeface="Kozuka Gothic Pro R" panose="020B0400000000000000" pitchFamily="34" charset="-128"/>
                <a:ea typeface="Kozuka Gothic Pro R" panose="020B0400000000000000" pitchFamily="34" charset="-128"/>
              </a:rPr>
              <a:t>○ ○ ○ ○ ○ ○ ○ ○ ○ ○ ○ ○ ○</a:t>
            </a:r>
            <a:endParaRPr kumimoji="1" lang="ja-JP" altLang="en-US" sz="800" dirty="0">
              <a:latin typeface="Kozuka Gothic Pro R" panose="020B0400000000000000" pitchFamily="34" charset="-128"/>
              <a:ea typeface="Kozuka Gothic Pro R" panose="020B0400000000000000" pitchFamily="34" charset="-128"/>
            </a:endParaRPr>
          </a:p>
        </p:txBody>
      </p:sp>
      <p:sp>
        <p:nvSpPr>
          <p:cNvPr id="51" name="テキスト ボックス 50">
            <a:extLst>
              <a:ext uri="{FF2B5EF4-FFF2-40B4-BE49-F238E27FC236}">
                <a16:creationId xmlns:a16="http://schemas.microsoft.com/office/drawing/2014/main" id="{16C6ECB5-D4D7-0604-E92B-48C80EFE240B}"/>
              </a:ext>
            </a:extLst>
          </p:cNvPr>
          <p:cNvSpPr txBox="1"/>
          <p:nvPr/>
        </p:nvSpPr>
        <p:spPr>
          <a:xfrm>
            <a:off x="5358310" y="1343475"/>
            <a:ext cx="1249961" cy="246221"/>
          </a:xfrm>
          <a:prstGeom prst="rect">
            <a:avLst/>
          </a:prstGeom>
          <a:noFill/>
        </p:spPr>
        <p:txBody>
          <a:bodyPr wrap="square" rtlCol="0">
            <a:spAutoFit/>
          </a:bodyPr>
          <a:lstStyle/>
          <a:p>
            <a:r>
              <a:rPr kumimoji="1" lang="ja-JP" altLang="en-US" sz="1000" b="1" dirty="0">
                <a:solidFill>
                  <a:schemeClr val="bg1"/>
                </a:solidFill>
                <a:highlight>
                  <a:srgbClr val="FF0000"/>
                </a:highlight>
                <a:latin typeface="Kozuka Gothic Pro R" panose="020B0400000000000000" pitchFamily="34" charset="-128"/>
                <a:ea typeface="Kozuka Gothic Pro R" panose="020B0400000000000000" pitchFamily="34" charset="-128"/>
              </a:rPr>
              <a:t>→ご来店予約</a:t>
            </a:r>
          </a:p>
        </p:txBody>
      </p:sp>
      <p:sp>
        <p:nvSpPr>
          <p:cNvPr id="52" name="テキスト ボックス 51">
            <a:extLst>
              <a:ext uri="{FF2B5EF4-FFF2-40B4-BE49-F238E27FC236}">
                <a16:creationId xmlns:a16="http://schemas.microsoft.com/office/drawing/2014/main" id="{D6081F08-2C5A-87C0-A811-82A2A72D63A0}"/>
              </a:ext>
            </a:extLst>
          </p:cNvPr>
          <p:cNvSpPr txBox="1"/>
          <p:nvPr/>
        </p:nvSpPr>
        <p:spPr>
          <a:xfrm>
            <a:off x="3637553" y="1385946"/>
            <a:ext cx="1873694" cy="215444"/>
          </a:xfrm>
          <a:prstGeom prst="rect">
            <a:avLst/>
          </a:prstGeom>
          <a:noFill/>
        </p:spPr>
        <p:txBody>
          <a:bodyPr wrap="square" rtlCol="0">
            <a:spAutoFit/>
          </a:bodyPr>
          <a:lstStyle/>
          <a:p>
            <a:r>
              <a:rPr kumimoji="1" lang="ja-JP" altLang="en-US" sz="800">
                <a:latin typeface="Kozuka Gothic Pro R" panose="020B0400000000000000" pitchFamily="34" charset="-128"/>
                <a:ea typeface="Kozuka Gothic Pro R" panose="020B0400000000000000" pitchFamily="34" charset="-128"/>
              </a:rPr>
              <a:t>○ ○ ○ ○ ○ ○ ○ ○ ○ ○ ○ ○ ○</a:t>
            </a:r>
            <a:endParaRPr kumimoji="1" lang="ja-JP" altLang="en-US" sz="800" dirty="0">
              <a:latin typeface="Kozuka Gothic Pro R" panose="020B0400000000000000" pitchFamily="34" charset="-128"/>
              <a:ea typeface="Kozuka Gothic Pro R" panose="020B0400000000000000" pitchFamily="34" charset="-128"/>
            </a:endParaRPr>
          </a:p>
        </p:txBody>
      </p:sp>
      <p:sp>
        <p:nvSpPr>
          <p:cNvPr id="54" name="テキスト ボックス 53">
            <a:extLst>
              <a:ext uri="{FF2B5EF4-FFF2-40B4-BE49-F238E27FC236}">
                <a16:creationId xmlns:a16="http://schemas.microsoft.com/office/drawing/2014/main" id="{8ACC2367-A755-07F3-D434-DA51F5BEBB81}"/>
              </a:ext>
            </a:extLst>
          </p:cNvPr>
          <p:cNvSpPr txBox="1"/>
          <p:nvPr/>
        </p:nvSpPr>
        <p:spPr>
          <a:xfrm>
            <a:off x="249729" y="1056514"/>
            <a:ext cx="1249961" cy="461665"/>
          </a:xfrm>
          <a:prstGeom prst="rect">
            <a:avLst/>
          </a:prstGeom>
          <a:noFill/>
          <a:ln w="19050">
            <a:solidFill>
              <a:schemeClr val="tx1"/>
            </a:solidFill>
          </a:ln>
        </p:spPr>
        <p:txBody>
          <a:bodyPr wrap="square">
            <a:spAutoFit/>
          </a:bodyPr>
          <a:lstStyle/>
          <a:p>
            <a:pPr algn="ctr"/>
            <a:r>
              <a:rPr kumimoji="1" lang="ja-JP" altLang="en-US" sz="800" b="1" dirty="0">
                <a:latin typeface="Kozuka Gothic Pro R" panose="020B0400000000000000" pitchFamily="34" charset="-128"/>
                <a:ea typeface="Kozuka Gothic Pro R" panose="020B0400000000000000" pitchFamily="34" charset="-128"/>
              </a:rPr>
              <a:t>ロゴ</a:t>
            </a:r>
            <a:endParaRPr kumimoji="1" lang="en-US" altLang="ja-JP" sz="800" b="1" dirty="0">
              <a:latin typeface="Kozuka Gothic Pro R" panose="020B0400000000000000" pitchFamily="34" charset="-128"/>
              <a:ea typeface="Kozuka Gothic Pro R" panose="020B0400000000000000" pitchFamily="34" charset="-128"/>
            </a:endParaRPr>
          </a:p>
          <a:p>
            <a:pPr algn="ctr"/>
            <a:r>
              <a:rPr kumimoji="1" lang="ja-JP" altLang="en-US" sz="800" b="1" dirty="0">
                <a:latin typeface="Kozuka Gothic Pro R" panose="020B0400000000000000" pitchFamily="34" charset="-128"/>
                <a:ea typeface="Kozuka Gothic Pro R" panose="020B0400000000000000" pitchFamily="34" charset="-128"/>
              </a:rPr>
              <a:t>新日本補聴器株式会社</a:t>
            </a:r>
            <a:endParaRPr kumimoji="1" lang="en-US" altLang="ja-JP" sz="800" b="1" dirty="0">
              <a:latin typeface="Kozuka Gothic Pro R" panose="020B0400000000000000" pitchFamily="34" charset="-128"/>
              <a:ea typeface="Kozuka Gothic Pro R" panose="020B0400000000000000" pitchFamily="34" charset="-128"/>
            </a:endParaRPr>
          </a:p>
          <a:p>
            <a:pPr algn="ctr"/>
            <a:r>
              <a:rPr kumimoji="1" lang="en-US" altLang="ja-JP" sz="800" b="1" dirty="0" err="1">
                <a:latin typeface="Kozuka Gothic Pro R" panose="020B0400000000000000" pitchFamily="34" charset="-128"/>
                <a:ea typeface="Kozuka Gothic Pro R" panose="020B0400000000000000" pitchFamily="34" charset="-128"/>
              </a:rPr>
              <a:t>Audika</a:t>
            </a:r>
            <a:r>
              <a:rPr kumimoji="1" lang="ja-JP" altLang="en-US" sz="800" b="1" dirty="0">
                <a:latin typeface="Kozuka Gothic Pro R" panose="020B0400000000000000" pitchFamily="34" charset="-128"/>
                <a:ea typeface="Kozuka Gothic Pro R" panose="020B0400000000000000" pitchFamily="34" charset="-128"/>
              </a:rPr>
              <a:t>グループ</a:t>
            </a:r>
          </a:p>
        </p:txBody>
      </p:sp>
      <p:sp>
        <p:nvSpPr>
          <p:cNvPr id="55" name="テキスト ボックス 54">
            <a:extLst>
              <a:ext uri="{FF2B5EF4-FFF2-40B4-BE49-F238E27FC236}">
                <a16:creationId xmlns:a16="http://schemas.microsoft.com/office/drawing/2014/main" id="{474A0DAA-E5DB-B28A-C35E-5BA0E68F7DB2}"/>
              </a:ext>
            </a:extLst>
          </p:cNvPr>
          <p:cNvSpPr txBox="1"/>
          <p:nvPr/>
        </p:nvSpPr>
        <p:spPr>
          <a:xfrm>
            <a:off x="358608" y="3622125"/>
            <a:ext cx="1249961" cy="246221"/>
          </a:xfrm>
          <a:prstGeom prst="rect">
            <a:avLst/>
          </a:prstGeom>
          <a:noFill/>
        </p:spPr>
        <p:txBody>
          <a:bodyPr wrap="square" rtlCol="0">
            <a:spAutoFit/>
          </a:bodyPr>
          <a:lstStyle/>
          <a:p>
            <a:r>
              <a:rPr kumimoji="1" lang="ja-JP" altLang="en-US" sz="1000" b="1" dirty="0">
                <a:solidFill>
                  <a:schemeClr val="bg1"/>
                </a:solidFill>
                <a:highlight>
                  <a:srgbClr val="FF0000"/>
                </a:highlight>
                <a:latin typeface="Kozuka Gothic Pro R" panose="020B0400000000000000" pitchFamily="34" charset="-128"/>
                <a:ea typeface="Kozuka Gothic Pro R" panose="020B0400000000000000" pitchFamily="34" charset="-128"/>
              </a:rPr>
              <a:t>→ご来店予約</a:t>
            </a:r>
          </a:p>
        </p:txBody>
      </p:sp>
      <p:sp>
        <p:nvSpPr>
          <p:cNvPr id="56" name="テキスト ボックス 55">
            <a:extLst>
              <a:ext uri="{FF2B5EF4-FFF2-40B4-BE49-F238E27FC236}">
                <a16:creationId xmlns:a16="http://schemas.microsoft.com/office/drawing/2014/main" id="{BEF52C32-B738-7F42-BDD0-794540EBEF95}"/>
              </a:ext>
            </a:extLst>
          </p:cNvPr>
          <p:cNvSpPr txBox="1"/>
          <p:nvPr/>
        </p:nvSpPr>
        <p:spPr>
          <a:xfrm>
            <a:off x="1357205" y="682451"/>
            <a:ext cx="4001105" cy="246221"/>
          </a:xfrm>
          <a:prstGeom prst="rect">
            <a:avLst/>
          </a:prstGeom>
          <a:noFill/>
        </p:spPr>
        <p:txBody>
          <a:bodyPr wrap="square">
            <a:spAutoFit/>
          </a:bodyPr>
          <a:lstStyle/>
          <a:p>
            <a:r>
              <a:rPr lang="en-US" altLang="ja-JP" sz="1000" dirty="0"/>
              <a:t>※</a:t>
            </a:r>
            <a:r>
              <a:rPr lang="ja-JP" altLang="en-US" sz="1000" dirty="0"/>
              <a:t>オーストラリア版と同様に、必要に応じて文章内にLink設定</a:t>
            </a:r>
          </a:p>
        </p:txBody>
      </p:sp>
      <p:sp>
        <p:nvSpPr>
          <p:cNvPr id="57" name="テキスト ボックス 56">
            <a:extLst>
              <a:ext uri="{FF2B5EF4-FFF2-40B4-BE49-F238E27FC236}">
                <a16:creationId xmlns:a16="http://schemas.microsoft.com/office/drawing/2014/main" id="{8A3984D7-1139-AB83-9222-2BF7E3CA4CE7}"/>
              </a:ext>
            </a:extLst>
          </p:cNvPr>
          <p:cNvSpPr txBox="1"/>
          <p:nvPr/>
        </p:nvSpPr>
        <p:spPr>
          <a:xfrm>
            <a:off x="545640" y="17818712"/>
            <a:ext cx="3245765" cy="1431161"/>
          </a:xfrm>
          <a:prstGeom prst="rect">
            <a:avLst/>
          </a:prstGeom>
          <a:noFill/>
        </p:spPr>
        <p:txBody>
          <a:bodyPr wrap="square">
            <a:spAutoFit/>
          </a:bodyPr>
          <a:lstStyle/>
          <a:p>
            <a:pPr>
              <a:spcAft>
                <a:spcPts val="600"/>
              </a:spcAft>
              <a:defRPr/>
            </a:pPr>
            <a:r>
              <a:rPr lang="en-US" altLang="ja-JP" sz="1200" b="1" dirty="0">
                <a:solidFill>
                  <a:prstClr val="black"/>
                </a:solidFill>
                <a:latin typeface="游ゴシック" panose="020B0400000000000000" pitchFamily="50" charset="-128"/>
                <a:ea typeface="游ゴシック" panose="020B0400000000000000" pitchFamily="50" charset="-128"/>
              </a:rPr>
              <a:t>1-0-</a:t>
            </a:r>
            <a:r>
              <a:rPr lang="ja-JP" altLang="en-US" sz="1200" b="1" dirty="0">
                <a:solidFill>
                  <a:prstClr val="black"/>
                </a:solidFill>
                <a:latin typeface="游ゴシック" panose="020B0400000000000000" pitchFamily="50" charset="-128"/>
                <a:ea typeface="游ゴシック" panose="020B0400000000000000" pitchFamily="50" charset="-128"/>
              </a:rPr>
              <a:t>⑤</a:t>
            </a:r>
            <a:r>
              <a:rPr lang="en-US" altLang="ja-JP" sz="1200" b="1" dirty="0">
                <a:solidFill>
                  <a:prstClr val="black"/>
                </a:solidFill>
                <a:latin typeface="游ゴシック" panose="020B0400000000000000" pitchFamily="50" charset="-128"/>
                <a:ea typeface="游ゴシック" panose="020B0400000000000000" pitchFamily="50" charset="-128"/>
              </a:rPr>
              <a:t> </a:t>
            </a:r>
            <a:r>
              <a:rPr lang="ja-JP" altLang="en-US" sz="1200" b="1" dirty="0">
                <a:solidFill>
                  <a:prstClr val="black"/>
                </a:solidFill>
                <a:latin typeface="游ゴシック" panose="020B0400000000000000" pitchFamily="50" charset="-128"/>
                <a:ea typeface="游ゴシック" panose="020B0400000000000000" pitchFamily="50" charset="-128"/>
              </a:rPr>
              <a:t>補聴器のモデル</a:t>
            </a:r>
          </a:p>
          <a:p>
            <a:pPr algn="just"/>
            <a:r>
              <a:rPr lang="ja-JP" altLang="en-US" sz="1000" dirty="0">
                <a:solidFill>
                  <a:srgbClr val="49443D"/>
                </a:solidFill>
                <a:latin typeface="Proxima Nova"/>
              </a:rPr>
              <a:t>最近では、高品質で信頼性の高い補聴器がご利用いただけるようになり、機能やデザイン、価格帯も多彩で、初めての方はどれを選べばよいか難しいかもしれません。そこで、新日本補聴器グループが提供するモデルについて押さえておくべき機能を簡単にまとめました。機種選びの参考にお役立てください。</a:t>
            </a:r>
            <a:endParaRPr lang="en-US" altLang="ja-JP" sz="1000" dirty="0">
              <a:solidFill>
                <a:srgbClr val="49443D"/>
              </a:solidFill>
              <a:latin typeface="Proxima Nova"/>
            </a:endParaRPr>
          </a:p>
          <a:p>
            <a:pPr algn="just"/>
            <a:r>
              <a:rPr kumimoji="1" lang="en-US" altLang="ja-JP" sz="1000" dirty="0">
                <a:solidFill>
                  <a:srgbClr val="0070C0"/>
                </a:solidFill>
                <a:latin typeface="A-OTF UD新ゴ Pro B" panose="020B0700000000000000" pitchFamily="34" charset="-128"/>
                <a:ea typeface="A-OTF UD新ゴ Pro B" panose="020B0700000000000000" pitchFamily="34" charset="-128"/>
              </a:rPr>
              <a:t>2-1 </a:t>
            </a:r>
            <a:r>
              <a:rPr kumimoji="1" lang="ja-JP" altLang="en-US" sz="1000" dirty="0">
                <a:solidFill>
                  <a:srgbClr val="0070C0"/>
                </a:solidFill>
                <a:latin typeface="A-OTF UD新ゴ Pro B" panose="020B0700000000000000" pitchFamily="34" charset="-128"/>
                <a:ea typeface="A-OTF UD新ゴ Pro B" panose="020B0700000000000000" pitchFamily="34" charset="-128"/>
              </a:rPr>
              <a:t>補聴器のモデルにリンク</a:t>
            </a:r>
          </a:p>
        </p:txBody>
      </p:sp>
      <p:sp>
        <p:nvSpPr>
          <p:cNvPr id="58" name="正方形/長方形 57">
            <a:extLst>
              <a:ext uri="{FF2B5EF4-FFF2-40B4-BE49-F238E27FC236}">
                <a16:creationId xmlns:a16="http://schemas.microsoft.com/office/drawing/2014/main" id="{4AF034D3-AA39-3474-3558-5927A2F3E084}"/>
              </a:ext>
            </a:extLst>
          </p:cNvPr>
          <p:cNvSpPr/>
          <p:nvPr/>
        </p:nvSpPr>
        <p:spPr>
          <a:xfrm>
            <a:off x="3791402" y="18123443"/>
            <a:ext cx="2461846" cy="90111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15962F15-6D2F-83D8-EB50-2EB1214D4196}"/>
              </a:ext>
            </a:extLst>
          </p:cNvPr>
          <p:cNvSpPr txBox="1"/>
          <p:nvPr/>
        </p:nvSpPr>
        <p:spPr>
          <a:xfrm>
            <a:off x="4690809" y="18457348"/>
            <a:ext cx="954107" cy="246221"/>
          </a:xfrm>
          <a:prstGeom prst="rect">
            <a:avLst/>
          </a:prstGeom>
          <a:solidFill>
            <a:schemeClr val="bg1"/>
          </a:solidFill>
          <a:ln>
            <a:noFill/>
          </a:ln>
        </p:spPr>
        <p:txBody>
          <a:bodyPr wrap="none" rtlCol="0">
            <a:spAutoFit/>
          </a:bodyPr>
          <a:lstStyle/>
          <a:p>
            <a:r>
              <a:rPr kumimoji="1" lang="ja-JP" altLang="en-US" sz="1000" dirty="0"/>
              <a:t>イメージ画像</a:t>
            </a:r>
            <a:endParaRPr kumimoji="1" lang="ja-JP" altLang="en-US" sz="1000" dirty="0">
              <a:solidFill>
                <a:srgbClr val="FF0000"/>
              </a:solidFill>
            </a:endParaRPr>
          </a:p>
        </p:txBody>
      </p:sp>
      <p:sp>
        <p:nvSpPr>
          <p:cNvPr id="61" name="テキスト ボックス 60">
            <a:extLst>
              <a:ext uri="{FF2B5EF4-FFF2-40B4-BE49-F238E27FC236}">
                <a16:creationId xmlns:a16="http://schemas.microsoft.com/office/drawing/2014/main" id="{86F350AE-C3F8-7E6C-7474-8EEF71CB5715}"/>
              </a:ext>
            </a:extLst>
          </p:cNvPr>
          <p:cNvSpPr txBox="1"/>
          <p:nvPr/>
        </p:nvSpPr>
        <p:spPr>
          <a:xfrm>
            <a:off x="545640" y="19509513"/>
            <a:ext cx="5707611" cy="661720"/>
          </a:xfrm>
          <a:prstGeom prst="rect">
            <a:avLst/>
          </a:prstGeom>
          <a:noFill/>
        </p:spPr>
        <p:txBody>
          <a:bodyPr wrap="square">
            <a:spAutoFit/>
          </a:bodyPr>
          <a:lstStyle/>
          <a:p>
            <a:pPr algn="just">
              <a:spcAft>
                <a:spcPts val="600"/>
              </a:spcAft>
              <a:defRPr/>
            </a:pPr>
            <a:r>
              <a:rPr lang="en-US" altLang="ja-JP" sz="1200" b="1" dirty="0">
                <a:solidFill>
                  <a:prstClr val="black"/>
                </a:solidFill>
                <a:latin typeface="游ゴシック" panose="020B0400000000000000" pitchFamily="50" charset="-128"/>
                <a:ea typeface="游ゴシック" panose="020B0400000000000000" pitchFamily="50" charset="-128"/>
              </a:rPr>
              <a:t>1-0-</a:t>
            </a:r>
            <a:r>
              <a:rPr lang="ja-JP" altLang="en-US" sz="1200" b="1" dirty="0">
                <a:solidFill>
                  <a:prstClr val="black"/>
                </a:solidFill>
                <a:latin typeface="游ゴシック" panose="020B0400000000000000" pitchFamily="50" charset="-128"/>
                <a:ea typeface="游ゴシック" panose="020B0400000000000000" pitchFamily="50" charset="-128"/>
              </a:rPr>
              <a:t>⑥ 補聴器の最新機能</a:t>
            </a:r>
          </a:p>
          <a:p>
            <a:pPr algn="just"/>
            <a:r>
              <a:rPr lang="ja-JP" altLang="en-US" sz="1000" dirty="0">
                <a:solidFill>
                  <a:srgbClr val="49443D"/>
                </a:solidFill>
                <a:latin typeface="Proxima Nova"/>
              </a:rPr>
              <a:t>補聴器は、この</a:t>
            </a:r>
            <a:r>
              <a:rPr lang="en-US" altLang="ja-JP" sz="1000" dirty="0">
                <a:solidFill>
                  <a:srgbClr val="49443D"/>
                </a:solidFill>
                <a:latin typeface="Proxima Nova"/>
              </a:rPr>
              <a:t>10</a:t>
            </a:r>
            <a:r>
              <a:rPr lang="ja-JP" altLang="en-US" sz="1000" dirty="0">
                <a:solidFill>
                  <a:srgbClr val="49443D"/>
                </a:solidFill>
                <a:latin typeface="Proxima Nova"/>
              </a:rPr>
              <a:t>年間で大きな技術革新を遂げてきました。今日のデジタル補聴器は、より優れた音質を提供し、インテリジェントなハイテク機能によって生活をサポートします。</a:t>
            </a:r>
          </a:p>
        </p:txBody>
      </p:sp>
      <p:pic>
        <p:nvPicPr>
          <p:cNvPr id="62" name="図 61">
            <a:extLst>
              <a:ext uri="{FF2B5EF4-FFF2-40B4-BE49-F238E27FC236}">
                <a16:creationId xmlns:a16="http://schemas.microsoft.com/office/drawing/2014/main" id="{9563AE1F-BC2B-4D62-AB9A-EFF8947EE3F6}"/>
              </a:ext>
            </a:extLst>
          </p:cNvPr>
          <p:cNvPicPr>
            <a:picLocks noChangeAspect="1"/>
          </p:cNvPicPr>
          <p:nvPr/>
        </p:nvPicPr>
        <p:blipFill>
          <a:blip r:embed="rId14"/>
          <a:stretch>
            <a:fillRect/>
          </a:stretch>
        </p:blipFill>
        <p:spPr>
          <a:xfrm>
            <a:off x="691687" y="20219965"/>
            <a:ext cx="5517146" cy="3546314"/>
          </a:xfrm>
          <a:prstGeom prst="rect">
            <a:avLst/>
          </a:prstGeom>
        </p:spPr>
      </p:pic>
      <p:sp>
        <p:nvSpPr>
          <p:cNvPr id="1025" name="テキスト ボックス 1024">
            <a:extLst>
              <a:ext uri="{FF2B5EF4-FFF2-40B4-BE49-F238E27FC236}">
                <a16:creationId xmlns:a16="http://schemas.microsoft.com/office/drawing/2014/main" id="{6452BCA1-03A5-F7D9-2E3A-411276C3D2D7}"/>
              </a:ext>
            </a:extLst>
          </p:cNvPr>
          <p:cNvSpPr txBox="1"/>
          <p:nvPr/>
        </p:nvSpPr>
        <p:spPr>
          <a:xfrm>
            <a:off x="625667" y="24144085"/>
            <a:ext cx="5707611" cy="276999"/>
          </a:xfrm>
          <a:prstGeom prst="rect">
            <a:avLst/>
          </a:prstGeom>
          <a:noFill/>
        </p:spPr>
        <p:txBody>
          <a:bodyPr wrap="square">
            <a:spAutoFit/>
          </a:bodyPr>
          <a:lstStyle/>
          <a:p>
            <a:pPr algn="just">
              <a:spcAft>
                <a:spcPts val="600"/>
              </a:spcAft>
              <a:defRPr/>
            </a:pPr>
            <a:r>
              <a:rPr lang="en-US" altLang="ja-JP" sz="1200" b="1" dirty="0">
                <a:solidFill>
                  <a:prstClr val="black"/>
                </a:solidFill>
                <a:latin typeface="游ゴシック" panose="020B0400000000000000" pitchFamily="50" charset="-128"/>
                <a:ea typeface="游ゴシック" panose="020B0400000000000000" pitchFamily="50" charset="-128"/>
              </a:rPr>
              <a:t>1-0-</a:t>
            </a:r>
            <a:r>
              <a:rPr lang="ja-JP" altLang="en-US" sz="1200" b="1" dirty="0">
                <a:solidFill>
                  <a:prstClr val="black"/>
                </a:solidFill>
                <a:latin typeface="游ゴシック" panose="020B0400000000000000" pitchFamily="50" charset="-128"/>
                <a:ea typeface="游ゴシック" panose="020B0400000000000000" pitchFamily="50" charset="-128"/>
              </a:rPr>
              <a:t>補聴器の価格と補助金制度</a:t>
            </a:r>
          </a:p>
        </p:txBody>
      </p:sp>
      <p:sp>
        <p:nvSpPr>
          <p:cNvPr id="1027" name="正方形/長方形 1026">
            <a:extLst>
              <a:ext uri="{FF2B5EF4-FFF2-40B4-BE49-F238E27FC236}">
                <a16:creationId xmlns:a16="http://schemas.microsoft.com/office/drawing/2014/main" id="{66665157-06EE-FEED-CE51-7B82A42F4B2C}"/>
              </a:ext>
            </a:extLst>
          </p:cNvPr>
          <p:cNvSpPr/>
          <p:nvPr/>
        </p:nvSpPr>
        <p:spPr>
          <a:xfrm>
            <a:off x="5225044" y="26660371"/>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
        <p:nvSpPr>
          <p:cNvPr id="1029" name="テキスト ボックス 1028">
            <a:extLst>
              <a:ext uri="{FF2B5EF4-FFF2-40B4-BE49-F238E27FC236}">
                <a16:creationId xmlns:a16="http://schemas.microsoft.com/office/drawing/2014/main" id="{9905EC24-03C4-7CBF-2908-6D1D0E6660C2}"/>
              </a:ext>
            </a:extLst>
          </p:cNvPr>
          <p:cNvSpPr txBox="1"/>
          <p:nvPr/>
        </p:nvSpPr>
        <p:spPr>
          <a:xfrm>
            <a:off x="625667" y="24412146"/>
            <a:ext cx="5707611" cy="2400657"/>
          </a:xfrm>
          <a:prstGeom prst="rect">
            <a:avLst/>
          </a:prstGeom>
          <a:noFill/>
        </p:spPr>
        <p:txBody>
          <a:bodyPr wrap="square">
            <a:spAutoFit/>
          </a:bodyPr>
          <a:lstStyle/>
          <a:p>
            <a:pPr algn="l"/>
            <a:r>
              <a:rPr lang="ja-JP" altLang="en-US" sz="1000" dirty="0">
                <a:solidFill>
                  <a:srgbClr val="49443D"/>
                </a:solidFill>
                <a:latin typeface="Proxima Nova"/>
              </a:rPr>
              <a:t>新日本補聴器グループの販売店では、さまざまな価格帯の補聴器を提供しており、</a:t>
            </a:r>
            <a:endParaRPr lang="en-US" altLang="ja-JP" sz="1000" dirty="0">
              <a:solidFill>
                <a:srgbClr val="49443D"/>
              </a:solidFill>
              <a:latin typeface="Proxima Nova"/>
            </a:endParaRPr>
          </a:p>
          <a:p>
            <a:pPr algn="l"/>
            <a:r>
              <a:rPr lang="ja-JP" altLang="en-US" sz="1000" dirty="0">
                <a:solidFill>
                  <a:srgbClr val="49443D"/>
                </a:solidFill>
                <a:latin typeface="Proxima Nova"/>
              </a:rPr>
              <a:t>専門家がお客様のニーズ、快適さ、予算を満たす補聴器を見つけるお手伝いをいたします。</a:t>
            </a:r>
          </a:p>
          <a:p>
            <a:pPr algn="l"/>
            <a:endParaRPr lang="en-US" altLang="ja-JP" sz="1000" u="sng" dirty="0">
              <a:solidFill>
                <a:srgbClr val="005DA9"/>
              </a:solidFill>
              <a:latin typeface="Proxima Nova"/>
              <a:hlinkClick r:id="rId15"/>
            </a:endParaRPr>
          </a:p>
          <a:p>
            <a:pPr algn="l"/>
            <a:r>
              <a:rPr lang="en-US" altLang="ja-JP" sz="1000" u="sng" dirty="0">
                <a:solidFill>
                  <a:srgbClr val="005DA9"/>
                </a:solidFill>
                <a:latin typeface="Proxima Nova"/>
                <a:hlinkClick r:id="rId15"/>
              </a:rPr>
              <a:t>1-1 </a:t>
            </a:r>
            <a:r>
              <a:rPr lang="ja-JP" altLang="en-US" sz="1000" u="sng" dirty="0">
                <a:solidFill>
                  <a:srgbClr val="005DA9"/>
                </a:solidFill>
                <a:latin typeface="Proxima Nova"/>
              </a:rPr>
              <a:t>補聴器の価格と補助金制度</a:t>
            </a:r>
            <a:endParaRPr lang="ja-JP" altLang="en-US" sz="1000" dirty="0">
              <a:solidFill>
                <a:srgbClr val="49443D"/>
              </a:solidFill>
              <a:latin typeface="Proxima Nova"/>
            </a:endParaRPr>
          </a:p>
          <a:p>
            <a:pPr algn="l"/>
            <a:r>
              <a:rPr lang="ja-JP" altLang="en-US" sz="1000" dirty="0">
                <a:solidFill>
                  <a:srgbClr val="49443D"/>
                </a:solidFill>
                <a:latin typeface="Proxima Nova"/>
              </a:rPr>
              <a:t> </a:t>
            </a:r>
          </a:p>
          <a:p>
            <a:pPr algn="l"/>
            <a:r>
              <a:rPr lang="ja-JP" altLang="en-US" sz="1000" dirty="0">
                <a:solidFill>
                  <a:srgbClr val="49443D"/>
                </a:solidFill>
                <a:latin typeface="Proxima Nova"/>
              </a:rPr>
              <a:t>新日本補聴器グループでは、お客様が補聴器をより手頃な価格でご利用いただけるよう、利用できる補助金利用の可否を確認するお手伝いをいたします。また、柔軟な支払いプランも提供しております。 </a:t>
            </a:r>
            <a:endParaRPr lang="en-US" altLang="ja-JP" sz="1000" dirty="0">
              <a:solidFill>
                <a:srgbClr val="49443D"/>
              </a:solidFill>
              <a:latin typeface="Proxima Nova"/>
            </a:endParaRPr>
          </a:p>
          <a:p>
            <a:pPr algn="l"/>
            <a:endParaRPr lang="ja-JP" altLang="en-US" sz="1000" dirty="0">
              <a:solidFill>
                <a:srgbClr val="49443D"/>
              </a:solidFill>
              <a:latin typeface="Proxima Nova"/>
            </a:endParaRPr>
          </a:p>
          <a:p>
            <a:pPr algn="l"/>
            <a:r>
              <a:rPr lang="ja-JP" altLang="en-US" sz="1000" b="1" dirty="0">
                <a:solidFill>
                  <a:srgbClr val="FF0000"/>
                </a:solidFill>
                <a:latin typeface="Proxima Nova"/>
              </a:rPr>
              <a:t>補聴器購入代金の支払い計画</a:t>
            </a:r>
          </a:p>
          <a:p>
            <a:r>
              <a:rPr lang="ja-JP" altLang="en-US" sz="1000" dirty="0">
                <a:solidFill>
                  <a:srgbClr val="FF0000"/>
                </a:solidFill>
                <a:latin typeface="Proxima Nova"/>
              </a:rPr>
              <a:t>新日本補聴器グループの販売店では、ご利用いただける支払いプランや補聴器購入代金の支払い計画について、丁寧にご説明いたします。ご来店いただき、コンサルティングや聴力測定、補聴器を購入する際には、事前に耳鼻咽喉科医を受診してください。</a:t>
            </a:r>
            <a:endParaRPr lang="en-US" altLang="ja-JP" sz="1000" dirty="0">
              <a:solidFill>
                <a:srgbClr val="FF0000"/>
              </a:solidFill>
              <a:latin typeface="Proxima Nova"/>
            </a:endParaRPr>
          </a:p>
          <a:p>
            <a:endParaRPr lang="en-US" altLang="ja-JP" sz="1000" dirty="0">
              <a:solidFill>
                <a:srgbClr val="FF0000"/>
              </a:solidFill>
              <a:latin typeface="Proxima Nova"/>
            </a:endParaRPr>
          </a:p>
          <a:p>
            <a:pPr algn="l"/>
            <a:r>
              <a:rPr lang="en-US" altLang="ja-JP" sz="1000" u="sng" dirty="0">
                <a:solidFill>
                  <a:srgbClr val="005DA9"/>
                </a:solidFill>
                <a:latin typeface="Proxima Nova"/>
                <a:hlinkClick r:id="rId16"/>
              </a:rPr>
              <a:t>1-1 </a:t>
            </a:r>
            <a:r>
              <a:rPr lang="ja-JP" altLang="en-US" sz="1000" u="sng" dirty="0">
                <a:solidFill>
                  <a:srgbClr val="005DA9"/>
                </a:solidFill>
                <a:latin typeface="Proxima Nova"/>
                <a:hlinkClick r:id="rId16"/>
              </a:rPr>
              <a:t>補聴器の価格と補助金制度</a:t>
            </a:r>
            <a:endParaRPr lang="ja-JP" altLang="en-US" sz="1000" dirty="0">
              <a:solidFill>
                <a:srgbClr val="49443D"/>
              </a:solidFill>
              <a:latin typeface="Proxima Nova"/>
            </a:endParaRPr>
          </a:p>
        </p:txBody>
      </p:sp>
      <p:grpSp>
        <p:nvGrpSpPr>
          <p:cNvPr id="4" name="グループ化 3">
            <a:extLst>
              <a:ext uri="{FF2B5EF4-FFF2-40B4-BE49-F238E27FC236}">
                <a16:creationId xmlns:a16="http://schemas.microsoft.com/office/drawing/2014/main" id="{AF584C1E-6B65-7B10-39FC-F6C866C6CA3C}"/>
              </a:ext>
            </a:extLst>
          </p:cNvPr>
          <p:cNvGrpSpPr/>
          <p:nvPr/>
        </p:nvGrpSpPr>
        <p:grpSpPr>
          <a:xfrm>
            <a:off x="128856" y="949650"/>
            <a:ext cx="6520231" cy="27601793"/>
            <a:chOff x="172399" y="949650"/>
            <a:chExt cx="6520231" cy="27601793"/>
          </a:xfrm>
        </p:grpSpPr>
        <p:sp>
          <p:nvSpPr>
            <p:cNvPr id="11" name="正方形/長方形 10">
              <a:extLst>
                <a:ext uri="{FF2B5EF4-FFF2-40B4-BE49-F238E27FC236}">
                  <a16:creationId xmlns:a16="http://schemas.microsoft.com/office/drawing/2014/main" id="{D39B4E2C-9E29-5BCB-E6EF-F4B68D4ED522}"/>
                </a:ext>
              </a:extLst>
            </p:cNvPr>
            <p:cNvSpPr/>
            <p:nvPr/>
          </p:nvSpPr>
          <p:spPr>
            <a:xfrm>
              <a:off x="249120" y="949650"/>
              <a:ext cx="6359149" cy="275278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140B3D-D23B-913E-4D2D-CE2402DC87BE}"/>
                </a:ext>
              </a:extLst>
            </p:cNvPr>
            <p:cNvSpPr/>
            <p:nvPr/>
          </p:nvSpPr>
          <p:spPr>
            <a:xfrm>
              <a:off x="172399" y="28365855"/>
              <a:ext cx="6520231" cy="185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a:extLst>
              <a:ext uri="{FF2B5EF4-FFF2-40B4-BE49-F238E27FC236}">
                <a16:creationId xmlns:a16="http://schemas.microsoft.com/office/drawing/2014/main" id="{9FEE481C-A997-492E-0DB1-8D0D59C7F468}"/>
              </a:ext>
            </a:extLst>
          </p:cNvPr>
          <p:cNvSpPr/>
          <p:nvPr/>
        </p:nvSpPr>
        <p:spPr>
          <a:xfrm>
            <a:off x="691686" y="12740334"/>
            <a:ext cx="326127" cy="4179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AFF395C-551B-F5A5-6D7A-44A294B6CCC7}"/>
              </a:ext>
            </a:extLst>
          </p:cNvPr>
          <p:cNvSpPr txBox="1"/>
          <p:nvPr/>
        </p:nvSpPr>
        <p:spPr>
          <a:xfrm>
            <a:off x="1051748" y="11827499"/>
            <a:ext cx="524563" cy="184666"/>
          </a:xfrm>
          <a:prstGeom prst="rect">
            <a:avLst/>
          </a:prstGeom>
          <a:solidFill>
            <a:schemeClr val="bg1"/>
          </a:solidFill>
        </p:spPr>
        <p:txBody>
          <a:bodyPr wrap="square">
            <a:spAutoFit/>
          </a:bodyPr>
          <a:lstStyle/>
          <a:p>
            <a:pPr algn="ctr"/>
            <a:r>
              <a:rPr lang="en-US" altLang="ja-JP" sz="600" dirty="0">
                <a:effectLst/>
                <a:latin typeface="Meiryo UI" panose="020B0604030504040204" pitchFamily="50" charset="-128"/>
                <a:ea typeface="Meiryo UI" panose="020B0604030504040204" pitchFamily="50" charset="-128"/>
              </a:rPr>
              <a:t>IIC</a:t>
            </a:r>
            <a:endParaRPr lang="ja-JP" altLang="en-US" sz="600" dirty="0">
              <a:effectLst/>
              <a:latin typeface="Arial" panose="020B0604020202020204" pitchFamily="34" charset="0"/>
            </a:endParaRPr>
          </a:p>
        </p:txBody>
      </p:sp>
      <p:sp>
        <p:nvSpPr>
          <p:cNvPr id="60" name="テキスト ボックス 59">
            <a:extLst>
              <a:ext uri="{FF2B5EF4-FFF2-40B4-BE49-F238E27FC236}">
                <a16:creationId xmlns:a16="http://schemas.microsoft.com/office/drawing/2014/main" id="{15B8EBFB-31B8-E1C4-A4F5-5CA0651AE85E}"/>
              </a:ext>
            </a:extLst>
          </p:cNvPr>
          <p:cNvSpPr txBox="1"/>
          <p:nvPr/>
        </p:nvSpPr>
        <p:spPr>
          <a:xfrm>
            <a:off x="1664331" y="11827499"/>
            <a:ext cx="524563" cy="184666"/>
          </a:xfrm>
          <a:prstGeom prst="rect">
            <a:avLst/>
          </a:prstGeom>
          <a:solidFill>
            <a:schemeClr val="bg1"/>
          </a:solidFill>
        </p:spPr>
        <p:txBody>
          <a:bodyPr wrap="square">
            <a:spAutoFit/>
          </a:bodyPr>
          <a:lstStyle/>
          <a:p>
            <a:pPr algn="ctr"/>
            <a:r>
              <a:rPr lang="en-US" altLang="ja-JP" sz="600" dirty="0">
                <a:effectLst/>
                <a:latin typeface="Meiryo UI" panose="020B0604030504040204" pitchFamily="50" charset="-128"/>
                <a:ea typeface="Meiryo UI" panose="020B0604030504040204" pitchFamily="50" charset="-128"/>
              </a:rPr>
              <a:t>CIC</a:t>
            </a:r>
            <a:endParaRPr lang="ja-JP" altLang="en-US" sz="600" dirty="0">
              <a:effectLst/>
              <a:latin typeface="Arial" panose="020B0604020202020204" pitchFamily="34" charset="0"/>
            </a:endParaRPr>
          </a:p>
        </p:txBody>
      </p:sp>
      <p:sp>
        <p:nvSpPr>
          <p:cNvPr id="63" name="テキスト ボックス 62">
            <a:extLst>
              <a:ext uri="{FF2B5EF4-FFF2-40B4-BE49-F238E27FC236}">
                <a16:creationId xmlns:a16="http://schemas.microsoft.com/office/drawing/2014/main" id="{06A2F5E5-39F6-50ED-4A9B-D1907C9936F4}"/>
              </a:ext>
            </a:extLst>
          </p:cNvPr>
          <p:cNvSpPr txBox="1"/>
          <p:nvPr/>
        </p:nvSpPr>
        <p:spPr>
          <a:xfrm>
            <a:off x="2252232" y="11827499"/>
            <a:ext cx="524563" cy="184666"/>
          </a:xfrm>
          <a:prstGeom prst="rect">
            <a:avLst/>
          </a:prstGeom>
          <a:solidFill>
            <a:schemeClr val="bg1"/>
          </a:solidFill>
        </p:spPr>
        <p:txBody>
          <a:bodyPr wrap="square" lIns="0" rIns="0">
            <a:spAutoFit/>
          </a:bodyPr>
          <a:lstStyle/>
          <a:p>
            <a:pPr algn="ctr"/>
            <a:r>
              <a:rPr lang="en-US" altLang="ja-JP" sz="600" dirty="0">
                <a:effectLst/>
                <a:latin typeface="Meiryo UI" panose="020B0604030504040204" pitchFamily="50" charset="-128"/>
                <a:ea typeface="Meiryo UI" panose="020B0604030504040204" pitchFamily="50" charset="-128"/>
              </a:rPr>
              <a:t>ITC</a:t>
            </a:r>
            <a:r>
              <a:rPr lang="ja-JP" altLang="en-US" sz="600" dirty="0">
                <a:effectLst/>
                <a:latin typeface="Meiryo UI" panose="020B0604030504040204" pitchFamily="50" charset="-128"/>
                <a:ea typeface="Meiryo UI" panose="020B0604030504040204" pitchFamily="50" charset="-128"/>
              </a:rPr>
              <a:t>（カナル）</a:t>
            </a:r>
            <a:endParaRPr lang="ja-JP" altLang="en-US" sz="600" dirty="0">
              <a:effectLst/>
              <a:latin typeface="Arial" panose="020B0604020202020204" pitchFamily="34" charset="0"/>
            </a:endParaRPr>
          </a:p>
        </p:txBody>
      </p:sp>
      <p:sp>
        <p:nvSpPr>
          <p:cNvPr id="1024" name="テキスト ボックス 1023">
            <a:extLst>
              <a:ext uri="{FF2B5EF4-FFF2-40B4-BE49-F238E27FC236}">
                <a16:creationId xmlns:a16="http://schemas.microsoft.com/office/drawing/2014/main" id="{FA85117C-C674-3154-505C-DBDF52977D9D}"/>
              </a:ext>
            </a:extLst>
          </p:cNvPr>
          <p:cNvSpPr txBox="1"/>
          <p:nvPr/>
        </p:nvSpPr>
        <p:spPr>
          <a:xfrm>
            <a:off x="2853516" y="11819417"/>
            <a:ext cx="691137" cy="276999"/>
          </a:xfrm>
          <a:prstGeom prst="rect">
            <a:avLst/>
          </a:prstGeom>
          <a:solidFill>
            <a:schemeClr val="bg1"/>
          </a:solidFill>
        </p:spPr>
        <p:txBody>
          <a:bodyPr wrap="square" lIns="0" rIns="0">
            <a:spAutoFit/>
          </a:bodyPr>
          <a:lstStyle/>
          <a:p>
            <a:pPr algn="ctr"/>
            <a:r>
              <a:rPr lang="en-US" altLang="ja-JP" sz="600" dirty="0">
                <a:effectLst/>
                <a:latin typeface="Meiryo UI" panose="020B0604030504040204" pitchFamily="50" charset="-128"/>
                <a:ea typeface="Meiryo UI" panose="020B0604030504040204" pitchFamily="50" charset="-128"/>
              </a:rPr>
              <a:t>HS/FS</a:t>
            </a:r>
            <a:r>
              <a:rPr lang="ja-JP" altLang="en-US" sz="600" dirty="0">
                <a:effectLst/>
                <a:latin typeface="Meiryo UI" panose="020B0604030504040204" pitchFamily="50" charset="-128"/>
                <a:ea typeface="Meiryo UI" panose="020B0604030504040204" pitchFamily="50" charset="-128"/>
              </a:rPr>
              <a:t>耳あな型</a:t>
            </a:r>
            <a:br>
              <a:rPr lang="ja-JP" altLang="en-US" sz="600" dirty="0">
                <a:effectLst/>
                <a:latin typeface="Meiryo UI" panose="020B0604030504040204" pitchFamily="50" charset="-128"/>
                <a:ea typeface="Meiryo UI" panose="020B0604030504040204" pitchFamily="50" charset="-128"/>
              </a:rPr>
            </a:br>
            <a:endParaRPr lang="ja-JP" altLang="en-US" sz="600" dirty="0">
              <a:effectLst/>
              <a:latin typeface="Arial" panose="020B0604020202020204" pitchFamily="34" charset="0"/>
            </a:endParaRPr>
          </a:p>
        </p:txBody>
      </p:sp>
      <p:sp>
        <p:nvSpPr>
          <p:cNvPr id="1032" name="テキスト ボックス 1031">
            <a:extLst>
              <a:ext uri="{FF2B5EF4-FFF2-40B4-BE49-F238E27FC236}">
                <a16:creationId xmlns:a16="http://schemas.microsoft.com/office/drawing/2014/main" id="{9F3EBCC2-405A-69FE-B5B4-6986A3FBA407}"/>
              </a:ext>
            </a:extLst>
          </p:cNvPr>
          <p:cNvSpPr txBox="1"/>
          <p:nvPr/>
        </p:nvSpPr>
        <p:spPr>
          <a:xfrm>
            <a:off x="3597083" y="11819417"/>
            <a:ext cx="691137" cy="276999"/>
          </a:xfrm>
          <a:prstGeom prst="rect">
            <a:avLst/>
          </a:prstGeom>
          <a:solidFill>
            <a:schemeClr val="bg1"/>
          </a:solidFill>
        </p:spPr>
        <p:txBody>
          <a:bodyPr wrap="square" lIns="0" rIns="0">
            <a:spAutoFit/>
          </a:bodyPr>
          <a:lstStyle/>
          <a:p>
            <a:pPr algn="ctr"/>
            <a:r>
              <a:rPr lang="en-US" altLang="ja-JP" sz="600" dirty="0" err="1">
                <a:effectLst/>
                <a:latin typeface="Meiryo UI" panose="020B0604030504040204" pitchFamily="50" charset="-128"/>
                <a:ea typeface="Meiryo UI" panose="020B0604030504040204" pitchFamily="50" charset="-128"/>
              </a:rPr>
              <a:t>miniRITE</a:t>
            </a:r>
            <a:r>
              <a:rPr lang="ja-JP" altLang="en-US" sz="600" dirty="0">
                <a:effectLst/>
                <a:latin typeface="Meiryo UI" panose="020B0604030504040204" pitchFamily="50" charset="-128"/>
                <a:ea typeface="Meiryo UI" panose="020B0604030504040204" pitchFamily="50" charset="-128"/>
              </a:rPr>
              <a:t>（外耳道内レシーバー型）</a:t>
            </a:r>
            <a:endParaRPr lang="ja-JP" altLang="en-US" sz="600" dirty="0">
              <a:effectLst/>
              <a:latin typeface="Arial" panose="020B0604020202020204" pitchFamily="34" charset="0"/>
            </a:endParaRPr>
          </a:p>
        </p:txBody>
      </p:sp>
      <p:sp>
        <p:nvSpPr>
          <p:cNvPr id="1033" name="テキスト ボックス 1032">
            <a:extLst>
              <a:ext uri="{FF2B5EF4-FFF2-40B4-BE49-F238E27FC236}">
                <a16:creationId xmlns:a16="http://schemas.microsoft.com/office/drawing/2014/main" id="{AE5EDB6F-A74B-C4F9-B2F1-0339658575D9}"/>
              </a:ext>
            </a:extLst>
          </p:cNvPr>
          <p:cNvSpPr txBox="1"/>
          <p:nvPr/>
        </p:nvSpPr>
        <p:spPr>
          <a:xfrm>
            <a:off x="4359391" y="11730400"/>
            <a:ext cx="691137" cy="369332"/>
          </a:xfrm>
          <a:prstGeom prst="rect">
            <a:avLst/>
          </a:prstGeom>
          <a:solidFill>
            <a:schemeClr val="bg1"/>
          </a:solidFill>
        </p:spPr>
        <p:txBody>
          <a:bodyPr wrap="square" lIns="0" rIns="0">
            <a:spAutoFit/>
          </a:bodyPr>
          <a:lstStyle/>
          <a:p>
            <a:pPr algn="ctr"/>
            <a:r>
              <a:rPr lang="en-US" altLang="ja-JP" sz="600" dirty="0" err="1">
                <a:effectLst/>
                <a:latin typeface="Meiryo UI" panose="020B0604030504040204" pitchFamily="50" charset="-128"/>
                <a:ea typeface="Meiryo UI" panose="020B0604030504040204" pitchFamily="50" charset="-128"/>
              </a:rPr>
              <a:t>miniRITE</a:t>
            </a:r>
            <a:r>
              <a:rPr lang="en-US" altLang="ja-JP" sz="600" dirty="0">
                <a:effectLst/>
                <a:latin typeface="Meiryo UI" panose="020B0604030504040204" pitchFamily="50" charset="-128"/>
                <a:ea typeface="Meiryo UI" panose="020B0604030504040204" pitchFamily="50" charset="-128"/>
              </a:rPr>
              <a:t> R</a:t>
            </a:r>
            <a:r>
              <a:rPr lang="ja-JP" altLang="en-US" sz="600" dirty="0">
                <a:effectLst/>
                <a:latin typeface="Meiryo UI" panose="020B0604030504040204" pitchFamily="50" charset="-128"/>
                <a:ea typeface="Meiryo UI" panose="020B0604030504040204" pitchFamily="50" charset="-128"/>
              </a:rPr>
              <a:t>（外耳道内レシーバー型、充電タイプ）</a:t>
            </a:r>
            <a:endParaRPr lang="ja-JP" altLang="en-US" sz="600" dirty="0">
              <a:effectLst/>
              <a:latin typeface="Arial" panose="020B0604020202020204" pitchFamily="34" charset="0"/>
            </a:endParaRPr>
          </a:p>
        </p:txBody>
      </p:sp>
      <p:sp>
        <p:nvSpPr>
          <p:cNvPr id="1034" name="テキスト ボックス 1033">
            <a:extLst>
              <a:ext uri="{FF2B5EF4-FFF2-40B4-BE49-F238E27FC236}">
                <a16:creationId xmlns:a16="http://schemas.microsoft.com/office/drawing/2014/main" id="{82D8F978-4AA1-053C-FF23-7274B9F37308}"/>
              </a:ext>
            </a:extLst>
          </p:cNvPr>
          <p:cNvSpPr txBox="1"/>
          <p:nvPr/>
        </p:nvSpPr>
        <p:spPr>
          <a:xfrm>
            <a:off x="5167862" y="11730400"/>
            <a:ext cx="950510" cy="369332"/>
          </a:xfrm>
          <a:prstGeom prst="rect">
            <a:avLst/>
          </a:prstGeom>
          <a:solidFill>
            <a:schemeClr val="bg1"/>
          </a:solidFill>
        </p:spPr>
        <p:txBody>
          <a:bodyPr wrap="square" lIns="0" rIns="0">
            <a:spAutoFit/>
          </a:bodyPr>
          <a:lstStyle/>
          <a:p>
            <a:pPr algn="ctr"/>
            <a:r>
              <a:rPr lang="ja-JP" altLang="en-US" sz="600" dirty="0">
                <a:effectLst/>
                <a:latin typeface="Meiryo UI" panose="020B0604030504040204" pitchFamily="50" charset="-128"/>
                <a:ea typeface="Meiryo UI" panose="020B0604030504040204" pitchFamily="50" charset="-128"/>
              </a:rPr>
              <a:t>耳かけ型スーパーパワー・ウルトラパワー</a:t>
            </a:r>
            <a:endParaRPr lang="en-US" altLang="ja-JP" sz="600" dirty="0">
              <a:effectLst/>
              <a:latin typeface="Meiryo UI" panose="020B0604030504040204" pitchFamily="50" charset="-128"/>
              <a:ea typeface="Meiryo UI" panose="020B0604030504040204" pitchFamily="50" charset="-128"/>
            </a:endParaRPr>
          </a:p>
          <a:p>
            <a:pPr algn="ctr"/>
            <a:endParaRPr lang="ja-JP" altLang="en-US" sz="600" dirty="0">
              <a:effectLst/>
              <a:latin typeface="Arial" panose="020B0604020202020204" pitchFamily="34" charset="0"/>
            </a:endParaRPr>
          </a:p>
        </p:txBody>
      </p:sp>
      <p:sp>
        <p:nvSpPr>
          <p:cNvPr id="1035" name="テキスト ボックス 1034">
            <a:extLst>
              <a:ext uri="{FF2B5EF4-FFF2-40B4-BE49-F238E27FC236}">
                <a16:creationId xmlns:a16="http://schemas.microsoft.com/office/drawing/2014/main" id="{DEACFE66-9DAE-5EAE-AA6E-7462F24FA944}"/>
              </a:ext>
            </a:extLst>
          </p:cNvPr>
          <p:cNvSpPr txBox="1"/>
          <p:nvPr/>
        </p:nvSpPr>
        <p:spPr>
          <a:xfrm>
            <a:off x="691686" y="12740334"/>
            <a:ext cx="345965" cy="369332"/>
          </a:xfrm>
          <a:prstGeom prst="rect">
            <a:avLst/>
          </a:prstGeom>
          <a:solidFill>
            <a:schemeClr val="bg1"/>
          </a:solidFill>
        </p:spPr>
        <p:txBody>
          <a:bodyPr wrap="square">
            <a:spAutoFit/>
          </a:bodyPr>
          <a:lstStyle/>
          <a:p>
            <a:pPr algn="ctr"/>
            <a:r>
              <a:rPr lang="ja-JP" altLang="en-US" sz="600" dirty="0">
                <a:effectLst/>
                <a:latin typeface="Meiryo UI" panose="020B0604030504040204" pitchFamily="50" charset="-128"/>
                <a:ea typeface="Meiryo UI" panose="020B0604030504040204" pitchFamily="50" charset="-128"/>
              </a:rPr>
              <a:t>高度の</a:t>
            </a:r>
            <a:endParaRPr lang="en-US" altLang="ja-JP" sz="600" dirty="0">
              <a:effectLst/>
              <a:latin typeface="Meiryo UI" panose="020B0604030504040204" pitchFamily="50" charset="-128"/>
              <a:ea typeface="Meiryo UI" panose="020B0604030504040204" pitchFamily="50" charset="-128"/>
            </a:endParaRPr>
          </a:p>
          <a:p>
            <a:pPr algn="ctr"/>
            <a:r>
              <a:rPr lang="ja-JP" altLang="en-US" sz="600" dirty="0">
                <a:effectLst/>
                <a:latin typeface="Meiryo UI" panose="020B0604030504040204" pitchFamily="50" charset="-128"/>
                <a:ea typeface="Meiryo UI" panose="020B0604030504040204" pitchFamily="50" charset="-128"/>
              </a:rPr>
              <a:t>難聴</a:t>
            </a:r>
            <a:endParaRPr lang="ja-JP" altLang="en-US" sz="600" dirty="0">
              <a:effectLst/>
              <a:latin typeface="Arial" panose="020B0604020202020204" pitchFamily="34" charset="0"/>
            </a:endParaRPr>
          </a:p>
        </p:txBody>
      </p:sp>
      <p:sp>
        <p:nvSpPr>
          <p:cNvPr id="13" name="テキスト ボックス 12">
            <a:extLst>
              <a:ext uri="{FF2B5EF4-FFF2-40B4-BE49-F238E27FC236}">
                <a16:creationId xmlns:a16="http://schemas.microsoft.com/office/drawing/2014/main" id="{37F01012-62DE-97F3-FE5D-2831D1D70760}"/>
              </a:ext>
            </a:extLst>
          </p:cNvPr>
          <p:cNvSpPr txBox="1"/>
          <p:nvPr/>
        </p:nvSpPr>
        <p:spPr>
          <a:xfrm>
            <a:off x="689004" y="20744388"/>
            <a:ext cx="1712820" cy="1201419"/>
          </a:xfrm>
          <a:prstGeom prst="rect">
            <a:avLst/>
          </a:prstGeom>
          <a:solidFill>
            <a:schemeClr val="bg1"/>
          </a:solidFill>
        </p:spPr>
        <p:txBody>
          <a:bodyPr wrap="square">
            <a:spAutoFit/>
          </a:bodyPr>
          <a:lstStyle/>
          <a:p>
            <a:pPr algn="just">
              <a:lnSpc>
                <a:spcPct val="150000"/>
              </a:lnSpc>
            </a:pPr>
            <a:r>
              <a:rPr lang="en-US" altLang="ja-JP" sz="700" b="1" dirty="0" err="1">
                <a:solidFill>
                  <a:srgbClr val="49443D"/>
                </a:solidFill>
                <a:latin typeface="Proxima Nova"/>
              </a:rPr>
              <a:t>BrainHearing</a:t>
            </a:r>
            <a:r>
              <a:rPr lang="ja-JP" altLang="en-US" sz="700" b="1" baseline="30000" dirty="0">
                <a:solidFill>
                  <a:srgbClr val="49443D"/>
                </a:solidFill>
                <a:latin typeface="Proxima Nova"/>
              </a:rPr>
              <a:t>Ⓡ</a:t>
            </a:r>
            <a:r>
              <a:rPr lang="ja-JP" altLang="en-US" sz="700" b="1" dirty="0">
                <a:solidFill>
                  <a:srgbClr val="49443D"/>
                </a:solidFill>
                <a:latin typeface="Proxima Nova"/>
              </a:rPr>
              <a:t>テクノロジー</a:t>
            </a:r>
            <a:endParaRPr lang="en-US" altLang="ja-JP" sz="700" b="1" dirty="0">
              <a:solidFill>
                <a:srgbClr val="49443D"/>
              </a:solidFill>
              <a:latin typeface="Proxima Nova"/>
            </a:endParaRPr>
          </a:p>
          <a:p>
            <a:pPr algn="just">
              <a:lnSpc>
                <a:spcPct val="150000"/>
              </a:lnSpc>
            </a:pPr>
            <a:r>
              <a:rPr lang="ja-JP" altLang="en-US" sz="700" dirty="0">
                <a:solidFill>
                  <a:srgbClr val="0563C1"/>
                </a:solidFill>
                <a:latin typeface="Proxima Nova"/>
              </a:rPr>
              <a:t>ブレインヒアリング・テクノロジー</a:t>
            </a:r>
            <a:r>
              <a:rPr lang="ja-JP" altLang="en-US" sz="700" dirty="0">
                <a:solidFill>
                  <a:srgbClr val="49443D"/>
                </a:solidFill>
                <a:latin typeface="Proxima Nova"/>
              </a:rPr>
              <a:t>を搭載したオーティコンの補聴器は、よりクリアな音を楽に聴き取れるようにすることで、多くの音情報を必要とする脳の働きをサポートします。</a:t>
            </a:r>
            <a:endParaRPr lang="en-US" altLang="ja-JP" sz="700" dirty="0">
              <a:solidFill>
                <a:srgbClr val="49443D"/>
              </a:solidFill>
              <a:latin typeface="Proxima Nova"/>
            </a:endParaRPr>
          </a:p>
          <a:p>
            <a:pPr algn="just">
              <a:lnSpc>
                <a:spcPct val="150000"/>
              </a:lnSpc>
            </a:pPr>
            <a:endParaRPr lang="en-US" altLang="ja-JP" sz="700" dirty="0">
              <a:solidFill>
                <a:srgbClr val="49443D"/>
              </a:solidFill>
              <a:latin typeface="Proxima Nova"/>
            </a:endParaRPr>
          </a:p>
        </p:txBody>
      </p:sp>
      <p:sp>
        <p:nvSpPr>
          <p:cNvPr id="17" name="テキスト ボックス 16">
            <a:extLst>
              <a:ext uri="{FF2B5EF4-FFF2-40B4-BE49-F238E27FC236}">
                <a16:creationId xmlns:a16="http://schemas.microsoft.com/office/drawing/2014/main" id="{38108ABC-B2A2-DEC9-5AB0-08BCAA78C864}"/>
              </a:ext>
            </a:extLst>
          </p:cNvPr>
          <p:cNvSpPr txBox="1"/>
          <p:nvPr/>
        </p:nvSpPr>
        <p:spPr>
          <a:xfrm>
            <a:off x="2532296" y="20756764"/>
            <a:ext cx="1776904" cy="1439946"/>
          </a:xfrm>
          <a:prstGeom prst="rect">
            <a:avLst/>
          </a:prstGeom>
          <a:solidFill>
            <a:schemeClr val="bg1"/>
          </a:solidFill>
        </p:spPr>
        <p:txBody>
          <a:bodyPr wrap="square">
            <a:spAutoFit/>
          </a:bodyPr>
          <a:lstStyle/>
          <a:p>
            <a:pPr algn="just">
              <a:lnSpc>
                <a:spcPct val="150000"/>
              </a:lnSpc>
              <a:defRPr/>
            </a:pPr>
            <a:r>
              <a:rPr lang="en-US" altLang="ja-JP" sz="700" b="1" dirty="0">
                <a:solidFill>
                  <a:prstClr val="black"/>
                </a:solidFill>
                <a:latin typeface="游ゴシック" panose="020B0400000000000000" pitchFamily="50" charset="-128"/>
                <a:ea typeface="游ゴシック" panose="020B0400000000000000" pitchFamily="50" charset="-128"/>
              </a:rPr>
              <a:t>Bluetooth</a:t>
            </a:r>
            <a:r>
              <a:rPr lang="ja-JP" altLang="en-US" sz="700" b="1" dirty="0">
                <a:solidFill>
                  <a:prstClr val="black"/>
                </a:solidFill>
                <a:latin typeface="游ゴシック" panose="020B0400000000000000" pitchFamily="50" charset="-128"/>
                <a:ea typeface="游ゴシック" panose="020B0400000000000000" pitchFamily="50" charset="-128"/>
              </a:rPr>
              <a:t>接続</a:t>
            </a:r>
            <a:endParaRPr lang="en-US" altLang="ja-JP" sz="700" b="1" dirty="0">
              <a:solidFill>
                <a:prstClr val="black"/>
              </a:solidFill>
              <a:latin typeface="游ゴシック" panose="020B0400000000000000" pitchFamily="50" charset="-128"/>
              <a:ea typeface="游ゴシック" panose="020B0400000000000000" pitchFamily="50" charset="-128"/>
            </a:endParaRPr>
          </a:p>
          <a:p>
            <a:pPr algn="just">
              <a:lnSpc>
                <a:spcPct val="150000"/>
              </a:lnSpc>
              <a:defRPr/>
            </a:pPr>
            <a:r>
              <a:rPr lang="en-US" altLang="ja-JP" sz="700" dirty="0">
                <a:solidFill>
                  <a:srgbClr val="49443D"/>
                </a:solidFill>
                <a:latin typeface="Proxima Nova"/>
              </a:rPr>
              <a:t>Bluetooth</a:t>
            </a:r>
            <a:r>
              <a:rPr lang="ja-JP" altLang="en-US" sz="700" dirty="0">
                <a:solidFill>
                  <a:srgbClr val="49443D"/>
                </a:solidFill>
                <a:latin typeface="Proxima Nova"/>
              </a:rPr>
              <a:t>補聴器は、さまざまなデジタル機器に無線で接続できます。補聴器から直接、または補聴器アプリを介して音楽を聴いたり、電話をかけたり、テレビの音声を聴くことができます。</a:t>
            </a:r>
            <a:endParaRPr lang="en-US" altLang="ja-JP" sz="700" dirty="0">
              <a:solidFill>
                <a:srgbClr val="49443D"/>
              </a:solidFill>
              <a:latin typeface="Proxima Nova"/>
            </a:endParaRPr>
          </a:p>
          <a:p>
            <a:pPr algn="just">
              <a:lnSpc>
                <a:spcPct val="150000"/>
              </a:lnSpc>
              <a:spcAft>
                <a:spcPts val="600"/>
              </a:spcAft>
              <a:defRPr/>
            </a:pPr>
            <a:endParaRPr lang="en-US" altLang="ja-JP" sz="700" b="1" u="sng" dirty="0">
              <a:solidFill>
                <a:srgbClr val="0563C1"/>
              </a:solidFill>
              <a:latin typeface="Proxima Nova"/>
            </a:endParaRPr>
          </a:p>
          <a:p>
            <a:pPr algn="just">
              <a:lnSpc>
                <a:spcPct val="150000"/>
              </a:lnSpc>
              <a:spcAft>
                <a:spcPts val="600"/>
              </a:spcAft>
              <a:defRPr/>
            </a:pPr>
            <a:endParaRPr lang="ja-JP" altLang="en-US" sz="700" b="1" u="sng" dirty="0">
              <a:solidFill>
                <a:srgbClr val="0563C1"/>
              </a:solidFill>
              <a:latin typeface="Proxima Nova"/>
            </a:endParaRPr>
          </a:p>
        </p:txBody>
      </p:sp>
      <p:sp>
        <p:nvSpPr>
          <p:cNvPr id="18" name="テキスト ボックス 17">
            <a:extLst>
              <a:ext uri="{FF2B5EF4-FFF2-40B4-BE49-F238E27FC236}">
                <a16:creationId xmlns:a16="http://schemas.microsoft.com/office/drawing/2014/main" id="{121672A4-81D5-26A4-F424-CE3C71460F87}"/>
              </a:ext>
            </a:extLst>
          </p:cNvPr>
          <p:cNvSpPr txBox="1"/>
          <p:nvPr/>
        </p:nvSpPr>
        <p:spPr>
          <a:xfrm>
            <a:off x="4396761" y="20749517"/>
            <a:ext cx="1776904" cy="1201419"/>
          </a:xfrm>
          <a:prstGeom prst="rect">
            <a:avLst/>
          </a:prstGeom>
          <a:solidFill>
            <a:schemeClr val="bg1"/>
          </a:solidFill>
        </p:spPr>
        <p:txBody>
          <a:bodyPr wrap="square">
            <a:spAutoFit/>
          </a:bodyPr>
          <a:lstStyle/>
          <a:p>
            <a:pPr algn="just">
              <a:lnSpc>
                <a:spcPct val="150000"/>
              </a:lnSpc>
              <a:defRPr/>
            </a:pPr>
            <a:r>
              <a:rPr lang="ja-JP" altLang="en-US" sz="700" b="1" dirty="0">
                <a:solidFill>
                  <a:prstClr val="black"/>
                </a:solidFill>
                <a:latin typeface="游ゴシック" panose="020B0400000000000000" pitchFamily="50" charset="-128"/>
                <a:ea typeface="游ゴシック" panose="020B0400000000000000" pitchFamily="50" charset="-128"/>
              </a:rPr>
              <a:t>充電式電池</a:t>
            </a:r>
            <a:endParaRPr lang="en-US" altLang="ja-JP" sz="700" b="1" dirty="0">
              <a:solidFill>
                <a:prstClr val="black"/>
              </a:solidFill>
              <a:latin typeface="游ゴシック" panose="020B0400000000000000" pitchFamily="50" charset="-128"/>
              <a:ea typeface="游ゴシック" panose="020B0400000000000000" pitchFamily="50" charset="-128"/>
            </a:endParaRPr>
          </a:p>
          <a:p>
            <a:pPr algn="just">
              <a:lnSpc>
                <a:spcPct val="150000"/>
              </a:lnSpc>
              <a:defRPr/>
            </a:pPr>
            <a:r>
              <a:rPr lang="ja-JP" altLang="en-US" sz="700" dirty="0">
                <a:solidFill>
                  <a:srgbClr val="49443D"/>
                </a:solidFill>
                <a:latin typeface="Proxima Nova"/>
              </a:rPr>
              <a:t>スマートフォンに搭載されているのと同じタイプのリチウム電池を搭載。充電して繰り返し使えるので、頻繁に買い替える必要がなく、環境にもお財布にも優しい電池です。</a:t>
            </a:r>
            <a:endParaRPr lang="en-US" altLang="ja-JP" sz="700" dirty="0">
              <a:solidFill>
                <a:srgbClr val="49443D"/>
              </a:solidFill>
              <a:latin typeface="Proxima Nova"/>
            </a:endParaRPr>
          </a:p>
          <a:p>
            <a:pPr algn="just">
              <a:lnSpc>
                <a:spcPct val="150000"/>
              </a:lnSpc>
              <a:spcAft>
                <a:spcPts val="600"/>
              </a:spcAft>
              <a:defRPr/>
            </a:pPr>
            <a:endParaRPr lang="ja-JP" altLang="en-US" sz="700" b="1" u="sng" dirty="0">
              <a:solidFill>
                <a:srgbClr val="0563C1"/>
              </a:solidFill>
              <a:latin typeface="Proxima Nova"/>
            </a:endParaRPr>
          </a:p>
        </p:txBody>
      </p:sp>
      <p:sp>
        <p:nvSpPr>
          <p:cNvPr id="1036" name="テキスト ボックス 1035">
            <a:extLst>
              <a:ext uri="{FF2B5EF4-FFF2-40B4-BE49-F238E27FC236}">
                <a16:creationId xmlns:a16="http://schemas.microsoft.com/office/drawing/2014/main" id="{791865BD-78B7-756C-8D58-57C2FCF152AD}"/>
              </a:ext>
            </a:extLst>
          </p:cNvPr>
          <p:cNvSpPr txBox="1"/>
          <p:nvPr/>
        </p:nvSpPr>
        <p:spPr>
          <a:xfrm>
            <a:off x="683689" y="22752883"/>
            <a:ext cx="1776904" cy="878254"/>
          </a:xfrm>
          <a:prstGeom prst="rect">
            <a:avLst/>
          </a:prstGeom>
          <a:solidFill>
            <a:schemeClr val="bg1"/>
          </a:solidFill>
        </p:spPr>
        <p:txBody>
          <a:bodyPr wrap="square">
            <a:spAutoFit/>
          </a:bodyPr>
          <a:lstStyle/>
          <a:p>
            <a:pPr algn="just">
              <a:lnSpc>
                <a:spcPct val="150000"/>
              </a:lnSpc>
              <a:defRPr/>
            </a:pPr>
            <a:r>
              <a:rPr lang="ja-JP" altLang="en-US" sz="700" b="1" dirty="0">
                <a:solidFill>
                  <a:prstClr val="black"/>
                </a:solidFill>
                <a:latin typeface="游ゴシック" panose="020B0400000000000000" pitchFamily="50" charset="-128"/>
                <a:ea typeface="游ゴシック" panose="020B0400000000000000" pitchFamily="50" charset="-128"/>
              </a:rPr>
              <a:t>耳鳴りサポート</a:t>
            </a:r>
            <a:endParaRPr lang="en-US" altLang="ja-JP" sz="700" b="1" dirty="0">
              <a:solidFill>
                <a:prstClr val="black"/>
              </a:solidFill>
              <a:latin typeface="游ゴシック" panose="020B0400000000000000" pitchFamily="50" charset="-128"/>
              <a:ea typeface="游ゴシック" panose="020B0400000000000000" pitchFamily="50" charset="-128"/>
            </a:endParaRPr>
          </a:p>
          <a:p>
            <a:pPr algn="just">
              <a:lnSpc>
                <a:spcPct val="150000"/>
              </a:lnSpc>
              <a:defRPr/>
            </a:pPr>
            <a:r>
              <a:rPr lang="ja-JP" altLang="en-US" sz="700" dirty="0">
                <a:solidFill>
                  <a:srgbClr val="49443D"/>
                </a:solidFill>
                <a:latin typeface="Proxima Nova"/>
              </a:rPr>
              <a:t>難聴の症状のひとつである</a:t>
            </a:r>
            <a:r>
              <a:rPr lang="ja-JP" altLang="en-US" sz="700" b="1" u="sng" dirty="0">
                <a:solidFill>
                  <a:srgbClr val="0563C1"/>
                </a:solidFill>
                <a:latin typeface="Proxima Nova"/>
              </a:rPr>
              <a:t>耳鳴り</a:t>
            </a:r>
            <a:r>
              <a:rPr lang="ja-JP" altLang="en-US" sz="700" dirty="0">
                <a:solidFill>
                  <a:srgbClr val="49443D"/>
                </a:solidFill>
                <a:latin typeface="Proxima Nova"/>
              </a:rPr>
              <a:t>。補聴器は耳鳴りを和らげる音を耳に送ることで、不快な症状を軽減します。</a:t>
            </a:r>
            <a:endParaRPr lang="en-US" altLang="ja-JP" sz="700" dirty="0">
              <a:solidFill>
                <a:srgbClr val="49443D"/>
              </a:solidFill>
              <a:latin typeface="Proxima Nova"/>
            </a:endParaRPr>
          </a:p>
          <a:p>
            <a:pPr algn="just">
              <a:lnSpc>
                <a:spcPct val="150000"/>
              </a:lnSpc>
              <a:defRPr/>
            </a:pPr>
            <a:endParaRPr lang="ja-JP" altLang="en-US" sz="700" b="1" u="sng" dirty="0">
              <a:solidFill>
                <a:srgbClr val="0563C1"/>
              </a:solidFill>
              <a:latin typeface="Proxima Nova"/>
            </a:endParaRPr>
          </a:p>
        </p:txBody>
      </p:sp>
      <p:sp>
        <p:nvSpPr>
          <p:cNvPr id="1037" name="テキスト ボックス 1036">
            <a:extLst>
              <a:ext uri="{FF2B5EF4-FFF2-40B4-BE49-F238E27FC236}">
                <a16:creationId xmlns:a16="http://schemas.microsoft.com/office/drawing/2014/main" id="{56A58E4D-213C-EA12-F1BD-6497F6BF7CEE}"/>
              </a:ext>
            </a:extLst>
          </p:cNvPr>
          <p:cNvSpPr txBox="1"/>
          <p:nvPr/>
        </p:nvSpPr>
        <p:spPr>
          <a:xfrm>
            <a:off x="2532296" y="22772194"/>
            <a:ext cx="1776904" cy="883575"/>
          </a:xfrm>
          <a:prstGeom prst="rect">
            <a:avLst/>
          </a:prstGeom>
          <a:solidFill>
            <a:schemeClr val="bg1"/>
          </a:solidFill>
        </p:spPr>
        <p:txBody>
          <a:bodyPr wrap="square">
            <a:spAutoFit/>
          </a:bodyPr>
          <a:lstStyle/>
          <a:p>
            <a:pPr algn="just">
              <a:lnSpc>
                <a:spcPct val="150000"/>
              </a:lnSpc>
              <a:defRPr/>
            </a:pPr>
            <a:r>
              <a:rPr lang="ja-JP" altLang="en-US" sz="700" b="1" dirty="0">
                <a:solidFill>
                  <a:prstClr val="black"/>
                </a:solidFill>
                <a:latin typeface="游ゴシック" panose="020B0400000000000000" pitchFamily="50" charset="-128"/>
                <a:ea typeface="游ゴシック" panose="020B0400000000000000" pitchFamily="50" charset="-128"/>
              </a:rPr>
              <a:t>ハウリング（フィードバック）の低減</a:t>
            </a:r>
            <a:endParaRPr lang="en-US" altLang="ja-JP" sz="700" b="1" dirty="0">
              <a:solidFill>
                <a:prstClr val="black"/>
              </a:solidFill>
              <a:latin typeface="游ゴシック" panose="020B0400000000000000" pitchFamily="50" charset="-128"/>
              <a:ea typeface="游ゴシック" panose="020B0400000000000000" pitchFamily="50" charset="-128"/>
            </a:endParaRPr>
          </a:p>
          <a:p>
            <a:pPr algn="just">
              <a:lnSpc>
                <a:spcPct val="150000"/>
              </a:lnSpc>
              <a:defRPr/>
            </a:pPr>
            <a:r>
              <a:rPr lang="ja-JP" altLang="en-US" sz="700" dirty="0">
                <a:solidFill>
                  <a:srgbClr val="49443D"/>
                </a:solidFill>
                <a:latin typeface="Proxima Nova"/>
              </a:rPr>
              <a:t>補聴器で発生するハウリング（ヒューヒューと聴こえることが多い）は、最新の</a:t>
            </a:r>
            <a:r>
              <a:rPr lang="ja-JP" altLang="en-US" sz="700" b="1" u="sng" dirty="0">
                <a:solidFill>
                  <a:srgbClr val="0563C1"/>
                </a:solidFill>
                <a:latin typeface="Proxima Nova"/>
              </a:rPr>
              <a:t>ハウリング抑制</a:t>
            </a:r>
            <a:r>
              <a:rPr lang="ja-JP" altLang="en-US" sz="700" dirty="0">
                <a:solidFill>
                  <a:srgbClr val="49443D"/>
                </a:solidFill>
                <a:latin typeface="Proxima Nova"/>
              </a:rPr>
              <a:t>機能により、低減することができます。</a:t>
            </a:r>
            <a:endParaRPr lang="ja-JP" altLang="en-US" sz="700" b="1" u="sng" dirty="0">
              <a:solidFill>
                <a:srgbClr val="0563C1"/>
              </a:solidFill>
              <a:latin typeface="Proxima Nova"/>
            </a:endParaRPr>
          </a:p>
        </p:txBody>
      </p:sp>
      <p:sp>
        <p:nvSpPr>
          <p:cNvPr id="1038" name="テキスト ボックス 1037">
            <a:extLst>
              <a:ext uri="{FF2B5EF4-FFF2-40B4-BE49-F238E27FC236}">
                <a16:creationId xmlns:a16="http://schemas.microsoft.com/office/drawing/2014/main" id="{A012E526-367E-DB20-2E09-ECDF4EEF568D}"/>
              </a:ext>
            </a:extLst>
          </p:cNvPr>
          <p:cNvSpPr txBox="1"/>
          <p:nvPr/>
        </p:nvSpPr>
        <p:spPr>
          <a:xfrm>
            <a:off x="4396761" y="22752883"/>
            <a:ext cx="1776904" cy="883575"/>
          </a:xfrm>
          <a:prstGeom prst="rect">
            <a:avLst/>
          </a:prstGeom>
          <a:solidFill>
            <a:schemeClr val="bg1"/>
          </a:solidFill>
        </p:spPr>
        <p:txBody>
          <a:bodyPr wrap="square">
            <a:spAutoFit/>
          </a:bodyPr>
          <a:lstStyle/>
          <a:p>
            <a:pPr algn="just">
              <a:lnSpc>
                <a:spcPct val="150000"/>
              </a:lnSpc>
              <a:defRPr/>
            </a:pPr>
            <a:r>
              <a:rPr lang="ja-JP" altLang="en-US" sz="700" b="1" dirty="0">
                <a:solidFill>
                  <a:prstClr val="black"/>
                </a:solidFill>
                <a:latin typeface="游ゴシック" panose="020B0400000000000000" pitchFamily="50" charset="-128"/>
                <a:ea typeface="游ゴシック" panose="020B0400000000000000" pitchFamily="50" charset="-128"/>
              </a:rPr>
              <a:t>スマホアプリとの接続</a:t>
            </a:r>
            <a:endParaRPr lang="en-US" altLang="ja-JP" sz="700" b="1" dirty="0">
              <a:solidFill>
                <a:prstClr val="black"/>
              </a:solidFill>
              <a:latin typeface="游ゴシック" panose="020B0400000000000000" pitchFamily="50" charset="-128"/>
              <a:ea typeface="游ゴシック" panose="020B0400000000000000" pitchFamily="50" charset="-128"/>
            </a:endParaRPr>
          </a:p>
          <a:p>
            <a:pPr algn="just">
              <a:lnSpc>
                <a:spcPct val="150000"/>
              </a:lnSpc>
              <a:defRPr/>
            </a:pPr>
            <a:r>
              <a:rPr lang="ja-JP" altLang="en-US" sz="700" dirty="0">
                <a:solidFill>
                  <a:srgbClr val="49443D"/>
                </a:solidFill>
                <a:latin typeface="Proxima Nova"/>
              </a:rPr>
              <a:t>オーティコンの</a:t>
            </a:r>
            <a:r>
              <a:rPr lang="ja-JP" altLang="en-US" sz="700" dirty="0">
                <a:latin typeface="Proxima Nova"/>
              </a:rPr>
              <a:t>デジタル補聴器</a:t>
            </a:r>
            <a:r>
              <a:rPr lang="ja-JP" altLang="en-US" sz="700" dirty="0">
                <a:solidFill>
                  <a:srgbClr val="49443D"/>
                </a:solidFill>
                <a:latin typeface="Proxima Nova"/>
              </a:rPr>
              <a:t>は、スマートフォンのアプリに接続でき、補聴器の設定管理や、通知を受信できます。</a:t>
            </a:r>
            <a:endParaRPr lang="ja-JP" altLang="en-US" sz="700" b="1" u="sng" dirty="0">
              <a:solidFill>
                <a:srgbClr val="0563C1"/>
              </a:solidFill>
              <a:latin typeface="Proxima Nova"/>
            </a:endParaRPr>
          </a:p>
        </p:txBody>
      </p:sp>
      <p:sp>
        <p:nvSpPr>
          <p:cNvPr id="1039" name="正方形/長方形 1038">
            <a:extLst>
              <a:ext uri="{FF2B5EF4-FFF2-40B4-BE49-F238E27FC236}">
                <a16:creationId xmlns:a16="http://schemas.microsoft.com/office/drawing/2014/main" id="{CD5A0DB4-1B07-383F-0913-493BB2D47708}"/>
              </a:ext>
            </a:extLst>
          </p:cNvPr>
          <p:cNvSpPr/>
          <p:nvPr/>
        </p:nvSpPr>
        <p:spPr>
          <a:xfrm>
            <a:off x="205577" y="23954743"/>
            <a:ext cx="6359149" cy="31578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吹き出し: 四角形 8">
            <a:extLst>
              <a:ext uri="{FF2B5EF4-FFF2-40B4-BE49-F238E27FC236}">
                <a16:creationId xmlns:a16="http://schemas.microsoft.com/office/drawing/2014/main" id="{B2C49A58-D93E-03E9-C5AD-824BFABA8E48}"/>
              </a:ext>
            </a:extLst>
          </p:cNvPr>
          <p:cNvSpPr/>
          <p:nvPr/>
        </p:nvSpPr>
        <p:spPr>
          <a:xfrm>
            <a:off x="3951603" y="27394343"/>
            <a:ext cx="1776903" cy="646746"/>
          </a:xfrm>
          <a:prstGeom prst="wedgeRectCallout">
            <a:avLst>
              <a:gd name="adj1" fmla="val -31410"/>
              <a:gd name="adj2" fmla="val -15097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独自の支払い優遇制度等あれば加筆します</a:t>
            </a:r>
            <a:endParaRPr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資料をご提供ください</a:t>
            </a:r>
            <a:endParaRPr kumimoji="1" lang="ja-JP" altLang="en-US" sz="1400" dirty="0"/>
          </a:p>
        </p:txBody>
      </p:sp>
      <p:pic>
        <p:nvPicPr>
          <p:cNvPr id="53" name="図 52">
            <a:extLst>
              <a:ext uri="{FF2B5EF4-FFF2-40B4-BE49-F238E27FC236}">
                <a16:creationId xmlns:a16="http://schemas.microsoft.com/office/drawing/2014/main" id="{42F2428A-20F5-3F13-CF28-F93B04EB155B}"/>
              </a:ext>
            </a:extLst>
          </p:cNvPr>
          <p:cNvPicPr>
            <a:picLocks noChangeAspect="1"/>
          </p:cNvPicPr>
          <p:nvPr/>
        </p:nvPicPr>
        <p:blipFill>
          <a:blip r:embed="rId17"/>
          <a:stretch>
            <a:fillRect/>
          </a:stretch>
        </p:blipFill>
        <p:spPr>
          <a:xfrm>
            <a:off x="827626" y="7539350"/>
            <a:ext cx="1030671" cy="1031892"/>
          </a:xfrm>
          <a:prstGeom prst="rect">
            <a:avLst/>
          </a:prstGeom>
        </p:spPr>
      </p:pic>
      <p:pic>
        <p:nvPicPr>
          <p:cNvPr id="1043" name="図 1042">
            <a:extLst>
              <a:ext uri="{FF2B5EF4-FFF2-40B4-BE49-F238E27FC236}">
                <a16:creationId xmlns:a16="http://schemas.microsoft.com/office/drawing/2014/main" id="{CFA4CE13-B4F7-A0E5-D0F6-246779C5B996}"/>
              </a:ext>
            </a:extLst>
          </p:cNvPr>
          <p:cNvPicPr>
            <a:picLocks noChangeAspect="1"/>
          </p:cNvPicPr>
          <p:nvPr/>
        </p:nvPicPr>
        <p:blipFill>
          <a:blip r:embed="rId18"/>
          <a:stretch>
            <a:fillRect/>
          </a:stretch>
        </p:blipFill>
        <p:spPr>
          <a:xfrm>
            <a:off x="464344" y="7380777"/>
            <a:ext cx="587404" cy="896167"/>
          </a:xfrm>
          <a:prstGeom prst="rect">
            <a:avLst/>
          </a:prstGeom>
        </p:spPr>
      </p:pic>
      <p:pic>
        <p:nvPicPr>
          <p:cNvPr id="1045" name="図 1044">
            <a:extLst>
              <a:ext uri="{FF2B5EF4-FFF2-40B4-BE49-F238E27FC236}">
                <a16:creationId xmlns:a16="http://schemas.microsoft.com/office/drawing/2014/main" id="{017A663B-F151-DB62-172F-77B33FACBB06}"/>
              </a:ext>
            </a:extLst>
          </p:cNvPr>
          <p:cNvPicPr>
            <a:picLocks noChangeAspect="1"/>
          </p:cNvPicPr>
          <p:nvPr/>
        </p:nvPicPr>
        <p:blipFill>
          <a:blip r:embed="rId19"/>
          <a:stretch>
            <a:fillRect/>
          </a:stretch>
        </p:blipFill>
        <p:spPr>
          <a:xfrm>
            <a:off x="2401824" y="7542399"/>
            <a:ext cx="960388" cy="1015666"/>
          </a:xfrm>
          <a:prstGeom prst="rect">
            <a:avLst/>
          </a:prstGeom>
        </p:spPr>
      </p:pic>
      <p:pic>
        <p:nvPicPr>
          <p:cNvPr id="1047" name="図 1046">
            <a:extLst>
              <a:ext uri="{FF2B5EF4-FFF2-40B4-BE49-F238E27FC236}">
                <a16:creationId xmlns:a16="http://schemas.microsoft.com/office/drawing/2014/main" id="{22D16AC6-D984-123A-0225-2EE4C7396D99}"/>
              </a:ext>
            </a:extLst>
          </p:cNvPr>
          <p:cNvPicPr>
            <a:picLocks noChangeAspect="1"/>
          </p:cNvPicPr>
          <p:nvPr/>
        </p:nvPicPr>
        <p:blipFill rotWithShape="1">
          <a:blip r:embed="rId20"/>
          <a:srcRect r="20152"/>
          <a:stretch/>
        </p:blipFill>
        <p:spPr>
          <a:xfrm>
            <a:off x="2042841" y="7539451"/>
            <a:ext cx="340774" cy="495369"/>
          </a:xfrm>
          <a:prstGeom prst="rect">
            <a:avLst/>
          </a:prstGeom>
        </p:spPr>
      </p:pic>
      <p:sp>
        <p:nvSpPr>
          <p:cNvPr id="1050" name="テキスト ボックス 1049">
            <a:extLst>
              <a:ext uri="{FF2B5EF4-FFF2-40B4-BE49-F238E27FC236}">
                <a16:creationId xmlns:a16="http://schemas.microsoft.com/office/drawing/2014/main" id="{2F7718CB-FBE4-4B91-3CC6-A2822BCDD50E}"/>
              </a:ext>
            </a:extLst>
          </p:cNvPr>
          <p:cNvSpPr txBox="1"/>
          <p:nvPr/>
        </p:nvSpPr>
        <p:spPr>
          <a:xfrm>
            <a:off x="3487159" y="8081144"/>
            <a:ext cx="319318" cy="215444"/>
          </a:xfrm>
          <a:prstGeom prst="rect">
            <a:avLst/>
          </a:prstGeom>
          <a:noFill/>
        </p:spPr>
        <p:txBody>
          <a:bodyPr wrap="none" rtlCol="0">
            <a:spAutoFit/>
          </a:bodyPr>
          <a:lstStyle/>
          <a:p>
            <a:r>
              <a:rPr kumimoji="1" lang="en-US" altLang="ja-JP" sz="800" dirty="0"/>
              <a:t>CIC</a:t>
            </a:r>
            <a:endParaRPr kumimoji="1" lang="ja-JP" altLang="en-US" sz="800" dirty="0"/>
          </a:p>
        </p:txBody>
      </p:sp>
      <p:pic>
        <p:nvPicPr>
          <p:cNvPr id="1052" name="図 1051">
            <a:extLst>
              <a:ext uri="{FF2B5EF4-FFF2-40B4-BE49-F238E27FC236}">
                <a16:creationId xmlns:a16="http://schemas.microsoft.com/office/drawing/2014/main" id="{106F8899-268C-B6A9-443A-F4BCCA538DC3}"/>
              </a:ext>
            </a:extLst>
          </p:cNvPr>
          <p:cNvPicPr>
            <a:picLocks noChangeAspect="1"/>
          </p:cNvPicPr>
          <p:nvPr/>
        </p:nvPicPr>
        <p:blipFill>
          <a:blip r:embed="rId21"/>
          <a:stretch>
            <a:fillRect/>
          </a:stretch>
        </p:blipFill>
        <p:spPr>
          <a:xfrm>
            <a:off x="3879988" y="7539350"/>
            <a:ext cx="996613" cy="1015666"/>
          </a:xfrm>
          <a:prstGeom prst="rect">
            <a:avLst/>
          </a:prstGeom>
        </p:spPr>
      </p:pic>
      <p:pic>
        <p:nvPicPr>
          <p:cNvPr id="1049" name="図 1048">
            <a:extLst>
              <a:ext uri="{FF2B5EF4-FFF2-40B4-BE49-F238E27FC236}">
                <a16:creationId xmlns:a16="http://schemas.microsoft.com/office/drawing/2014/main" id="{526D7C84-5AAD-4768-7301-1B898DDE83AA}"/>
              </a:ext>
            </a:extLst>
          </p:cNvPr>
          <p:cNvPicPr>
            <a:picLocks noChangeAspect="1"/>
          </p:cNvPicPr>
          <p:nvPr/>
        </p:nvPicPr>
        <p:blipFill>
          <a:blip r:embed="rId22"/>
          <a:stretch>
            <a:fillRect/>
          </a:stretch>
        </p:blipFill>
        <p:spPr>
          <a:xfrm>
            <a:off x="3457786" y="7513950"/>
            <a:ext cx="556338" cy="586822"/>
          </a:xfrm>
          <a:prstGeom prst="rect">
            <a:avLst/>
          </a:prstGeom>
        </p:spPr>
      </p:pic>
      <p:pic>
        <p:nvPicPr>
          <p:cNvPr id="1054" name="図 1053">
            <a:extLst>
              <a:ext uri="{FF2B5EF4-FFF2-40B4-BE49-F238E27FC236}">
                <a16:creationId xmlns:a16="http://schemas.microsoft.com/office/drawing/2014/main" id="{20E12504-B6B7-6DB4-1EAA-51AEBFB501A2}"/>
              </a:ext>
            </a:extLst>
          </p:cNvPr>
          <p:cNvPicPr>
            <a:picLocks noChangeAspect="1"/>
          </p:cNvPicPr>
          <p:nvPr/>
        </p:nvPicPr>
        <p:blipFill>
          <a:blip r:embed="rId23"/>
          <a:stretch>
            <a:fillRect/>
          </a:stretch>
        </p:blipFill>
        <p:spPr>
          <a:xfrm>
            <a:off x="5498434" y="7542399"/>
            <a:ext cx="1056127" cy="1027048"/>
          </a:xfrm>
          <a:prstGeom prst="rect">
            <a:avLst/>
          </a:prstGeom>
        </p:spPr>
      </p:pic>
      <p:pic>
        <p:nvPicPr>
          <p:cNvPr id="1058" name="図 1057">
            <a:extLst>
              <a:ext uri="{FF2B5EF4-FFF2-40B4-BE49-F238E27FC236}">
                <a16:creationId xmlns:a16="http://schemas.microsoft.com/office/drawing/2014/main" id="{179F5287-9459-99A0-0F08-1FC0883D7524}"/>
              </a:ext>
            </a:extLst>
          </p:cNvPr>
          <p:cNvPicPr>
            <a:picLocks noChangeAspect="1"/>
          </p:cNvPicPr>
          <p:nvPr/>
        </p:nvPicPr>
        <p:blipFill>
          <a:blip r:embed="rId24"/>
          <a:stretch>
            <a:fillRect/>
          </a:stretch>
        </p:blipFill>
        <p:spPr>
          <a:xfrm>
            <a:off x="4913312" y="7491643"/>
            <a:ext cx="1036465" cy="853559"/>
          </a:xfrm>
          <a:prstGeom prst="rect">
            <a:avLst/>
          </a:prstGeom>
        </p:spPr>
      </p:pic>
      <p:sp>
        <p:nvSpPr>
          <p:cNvPr id="1059" name="テキスト ボックス 1058">
            <a:extLst>
              <a:ext uri="{FF2B5EF4-FFF2-40B4-BE49-F238E27FC236}">
                <a16:creationId xmlns:a16="http://schemas.microsoft.com/office/drawing/2014/main" id="{2CC66005-69B5-5755-03A2-8EBB921FE2AC}"/>
              </a:ext>
            </a:extLst>
          </p:cNvPr>
          <p:cNvSpPr txBox="1"/>
          <p:nvPr/>
        </p:nvSpPr>
        <p:spPr>
          <a:xfrm>
            <a:off x="2337832" y="8352745"/>
            <a:ext cx="2417650" cy="215444"/>
          </a:xfrm>
          <a:prstGeom prst="rect">
            <a:avLst/>
          </a:prstGeom>
          <a:solidFill>
            <a:schemeClr val="bg1"/>
          </a:solidFill>
          <a:ln>
            <a:solidFill>
              <a:srgbClr val="FF0000"/>
            </a:solidFill>
          </a:ln>
        </p:spPr>
        <p:txBody>
          <a:bodyPr wrap="none" rtlCol="0">
            <a:spAutoFit/>
          </a:bodyPr>
          <a:lstStyle/>
          <a:p>
            <a:r>
              <a:rPr kumimoji="1" lang="ja-JP" altLang="en-US" sz="800" dirty="0">
                <a:solidFill>
                  <a:srgbClr val="FF0000"/>
                </a:solidFill>
              </a:rPr>
              <a:t>画像：オーティコン補聴器総合カタログ</a:t>
            </a:r>
            <a:r>
              <a:rPr kumimoji="1" lang="en-US" altLang="ja-JP" sz="800" dirty="0">
                <a:solidFill>
                  <a:srgbClr val="FF0000"/>
                </a:solidFill>
              </a:rPr>
              <a:t>P.24</a:t>
            </a:r>
            <a:r>
              <a:rPr kumimoji="1" lang="ja-JP" altLang="en-US" sz="800" dirty="0">
                <a:solidFill>
                  <a:srgbClr val="FF0000"/>
                </a:solidFill>
              </a:rPr>
              <a:t>より</a:t>
            </a:r>
          </a:p>
        </p:txBody>
      </p:sp>
    </p:spTree>
    <p:extLst>
      <p:ext uri="{BB962C8B-B14F-4D97-AF65-F5344CB8AC3E}">
        <p14:creationId xmlns:p14="http://schemas.microsoft.com/office/powerpoint/2010/main" val="66149914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BA08E20E-CD99-FFB9-81BC-13D2BDABDF18}"/>
              </a:ext>
            </a:extLst>
          </p:cNvPr>
          <p:cNvSpPr txBox="1"/>
          <p:nvPr/>
        </p:nvSpPr>
        <p:spPr>
          <a:xfrm>
            <a:off x="524380" y="1134109"/>
            <a:ext cx="5707611" cy="276999"/>
          </a:xfrm>
          <a:prstGeom prst="rect">
            <a:avLst/>
          </a:prstGeom>
          <a:noFill/>
        </p:spPr>
        <p:txBody>
          <a:bodyPr wrap="square">
            <a:spAutoFit/>
          </a:bodyPr>
          <a:lstStyle/>
          <a:p>
            <a:pPr algn="just">
              <a:spcAft>
                <a:spcPts val="600"/>
              </a:spcAft>
              <a:defRPr/>
            </a:pPr>
            <a:r>
              <a:rPr lang="en-US" altLang="ja-JP" sz="1200" b="1" dirty="0">
                <a:solidFill>
                  <a:prstClr val="black"/>
                </a:solidFill>
                <a:latin typeface="游ゴシック" panose="020B0400000000000000" pitchFamily="50" charset="-128"/>
                <a:ea typeface="游ゴシック" panose="020B0400000000000000" pitchFamily="50" charset="-128"/>
              </a:rPr>
              <a:t>1-0-</a:t>
            </a:r>
            <a:r>
              <a:rPr lang="ja-JP" altLang="en-US" sz="1200" b="1" dirty="0">
                <a:solidFill>
                  <a:prstClr val="black"/>
                </a:solidFill>
                <a:latin typeface="游ゴシック" panose="020B0400000000000000" pitchFamily="50" charset="-128"/>
                <a:ea typeface="游ゴシック" panose="020B0400000000000000" pitchFamily="50" charset="-128"/>
              </a:rPr>
              <a:t>⑧ </a:t>
            </a:r>
            <a:r>
              <a:rPr lang="ja-JP" altLang="en-US" sz="1200" b="1" dirty="0">
                <a:latin typeface="Proxima Nova"/>
              </a:rPr>
              <a:t>補聴器に関するよくある質問</a:t>
            </a:r>
          </a:p>
        </p:txBody>
      </p:sp>
      <p:sp>
        <p:nvSpPr>
          <p:cNvPr id="46" name="テキスト ボックス 45">
            <a:extLst>
              <a:ext uri="{FF2B5EF4-FFF2-40B4-BE49-F238E27FC236}">
                <a16:creationId xmlns:a16="http://schemas.microsoft.com/office/drawing/2014/main" id="{E90346A7-988A-A41E-1324-8F0D85B722CC}"/>
              </a:ext>
            </a:extLst>
          </p:cNvPr>
          <p:cNvSpPr txBox="1"/>
          <p:nvPr/>
        </p:nvSpPr>
        <p:spPr>
          <a:xfrm>
            <a:off x="524380" y="1411105"/>
            <a:ext cx="5707611" cy="10402848"/>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l"/>
            <a:r>
              <a:rPr lang="ja-JP" altLang="en-US" sz="1000" b="1" dirty="0">
                <a:solidFill>
                  <a:srgbClr val="49443D"/>
                </a:solidFill>
                <a:latin typeface="Proxima Nova"/>
              </a:rPr>
              <a:t>●</a:t>
            </a:r>
            <a:r>
              <a:rPr lang="ja-JP" altLang="en-US" sz="1000" b="1" dirty="0">
                <a:solidFill>
                  <a:srgbClr val="FF0000"/>
                </a:solidFill>
                <a:latin typeface="Proxima Nova"/>
              </a:rPr>
              <a:t>補聴器はどんなことができるのですか？</a:t>
            </a:r>
            <a:endParaRPr lang="en-US" altLang="ja-JP" sz="1000" b="1" dirty="0">
              <a:solidFill>
                <a:srgbClr val="FF0000"/>
              </a:solidFill>
              <a:latin typeface="Proxima Nova"/>
            </a:endParaRPr>
          </a:p>
          <a:p>
            <a:pPr algn="l"/>
            <a:r>
              <a:rPr lang="ja-JP" altLang="en-US" sz="900" dirty="0">
                <a:solidFill>
                  <a:srgbClr val="49443D"/>
                </a:solidFill>
                <a:latin typeface="Proxima Nova"/>
              </a:rPr>
              <a:t>補聴器は、音を増幅することによって聴力を改善するように設計された小型の医療機器です。難聴を持つ人々の聴こえが良くなり、活動的で社会的な生活を送ることができるようになります。補聴器はハードウエアからソフトウエアまで、あらゆる領域において目覚ましい技術革新により進化しています。</a:t>
            </a:r>
          </a:p>
          <a:p>
            <a:pPr algn="l"/>
            <a:endParaRPr lang="en-US" altLang="ja-JP" sz="1000" dirty="0">
              <a:solidFill>
                <a:srgbClr val="49443D"/>
              </a:solidFill>
              <a:latin typeface="Proxima Nova"/>
            </a:endParaRPr>
          </a:p>
          <a:p>
            <a:pPr algn="l"/>
            <a:r>
              <a:rPr lang="ja-JP" altLang="en-US" sz="1000" b="1" dirty="0">
                <a:solidFill>
                  <a:srgbClr val="49443D"/>
                </a:solidFill>
                <a:latin typeface="Proxima Nova"/>
              </a:rPr>
              <a:t>●補聴器にはどんな種類がありますか</a:t>
            </a:r>
            <a:r>
              <a:rPr lang="en-US" altLang="ja-JP" sz="1000" b="1" dirty="0">
                <a:solidFill>
                  <a:srgbClr val="49443D"/>
                </a:solidFill>
                <a:latin typeface="Proxima Nova"/>
              </a:rPr>
              <a:t>?</a:t>
            </a:r>
          </a:p>
          <a:p>
            <a:pPr algn="l"/>
            <a:r>
              <a:rPr lang="ja-JP" altLang="en-US" sz="900" dirty="0">
                <a:solidFill>
                  <a:srgbClr val="49443D"/>
                </a:solidFill>
                <a:latin typeface="Proxima Nova"/>
              </a:rPr>
              <a:t>補聴器には</a:t>
            </a:r>
            <a:r>
              <a:rPr lang="ja-JP" altLang="en-US" sz="900" u="sng" dirty="0">
                <a:solidFill>
                  <a:srgbClr val="0563C1"/>
                </a:solidFill>
                <a:latin typeface="Proxima Nova"/>
              </a:rPr>
              <a:t>さまざまな種類</a:t>
            </a:r>
            <a:r>
              <a:rPr lang="ja-JP" altLang="en-US" sz="900" dirty="0">
                <a:solidFill>
                  <a:srgbClr val="49443D"/>
                </a:solidFill>
                <a:latin typeface="Proxima Nova"/>
              </a:rPr>
              <a:t>があります。耳の後ろに装用するタイプが最も一般的ですが、外耳道内に装用するタイプの補聴器もあります。補聴器のブランドやモデルも幅広い選択肢からお選びいただけます。補聴器は万能の解決策ではなく、お客様にとって適切な補聴器のタイプはいくつかの要因によって決まります。お近くの新日本補聴器グループの販売店にご来店いただければ、お客様のニーズに最適な補聴器を見つけるお手伝いをさせていただきます。</a:t>
            </a:r>
            <a:endParaRPr lang="en-US" altLang="ja-JP" sz="900" dirty="0">
              <a:solidFill>
                <a:srgbClr val="49443D"/>
              </a:solidFill>
              <a:latin typeface="Proxima Nova"/>
            </a:endParaRPr>
          </a:p>
          <a:p>
            <a:pPr algn="l"/>
            <a:endParaRPr lang="en-US" altLang="ja-JP" sz="1000" dirty="0">
              <a:solidFill>
                <a:srgbClr val="49443D"/>
              </a:solidFill>
              <a:latin typeface="Proxima Nova"/>
            </a:endParaRPr>
          </a:p>
          <a:p>
            <a:pPr algn="l"/>
            <a:r>
              <a:rPr lang="ja-JP" altLang="en-US" sz="1000" b="1" dirty="0">
                <a:solidFill>
                  <a:srgbClr val="49443D"/>
                </a:solidFill>
                <a:latin typeface="Proxima Nova"/>
              </a:rPr>
              <a:t>●補聴器が必要かどうかはどうすればわかりますか</a:t>
            </a:r>
            <a:r>
              <a:rPr lang="en-US" altLang="ja-JP" sz="1000" b="1" dirty="0">
                <a:solidFill>
                  <a:srgbClr val="49443D"/>
                </a:solidFill>
                <a:latin typeface="Proxima Nova"/>
              </a:rPr>
              <a:t>?</a:t>
            </a:r>
          </a:p>
          <a:p>
            <a:pPr algn="l"/>
            <a:r>
              <a:rPr lang="ja-JP" altLang="en-US" sz="900" dirty="0">
                <a:solidFill>
                  <a:srgbClr val="49443D"/>
                </a:solidFill>
                <a:latin typeface="Proxima Nova"/>
              </a:rPr>
              <a:t>難聴がある場合は、補聴器の購入を検討する必要があります。</a:t>
            </a:r>
            <a:r>
              <a:rPr lang="ja-JP" altLang="en-US" sz="900" u="sng" dirty="0">
                <a:solidFill>
                  <a:srgbClr val="005DA9"/>
                </a:solidFill>
                <a:latin typeface="Proxima Nova"/>
              </a:rPr>
              <a:t>難聴</a:t>
            </a:r>
            <a:r>
              <a:rPr lang="ja-JP" altLang="en-US" sz="900" dirty="0">
                <a:solidFill>
                  <a:srgbClr val="49443D"/>
                </a:solidFill>
                <a:latin typeface="Proxima Nova"/>
              </a:rPr>
              <a:t>の最も一般的な兆候について読んで、 それらのいずれかに当てはまるかどうかを確認してください。難聴は対策をしなければ生活に悪影響を及ぼす可能性があるため、難聴が見つかったらすぐに医師の診断を受けることをおすすめします。補聴器の</a:t>
            </a:r>
            <a:r>
              <a:rPr lang="ja-JP" altLang="en-US" sz="900" dirty="0">
                <a:latin typeface="Proxima Nova"/>
              </a:rPr>
              <a:t>装用</a:t>
            </a:r>
            <a:r>
              <a:rPr lang="ja-JP" altLang="en-US" sz="900" dirty="0">
                <a:solidFill>
                  <a:srgbClr val="49443D"/>
                </a:solidFill>
                <a:latin typeface="Proxima Nova"/>
              </a:rPr>
              <a:t>は、難聴を早期に発見し、生活の質を向上させるための積極的な解決策です。</a:t>
            </a:r>
            <a:endParaRPr lang="en-US" altLang="ja-JP" sz="900" dirty="0">
              <a:solidFill>
                <a:srgbClr val="49443D"/>
              </a:solidFill>
              <a:latin typeface="Proxima Nova"/>
            </a:endParaRPr>
          </a:p>
          <a:p>
            <a:pPr algn="l"/>
            <a:endParaRPr lang="en-US" altLang="ja-JP" sz="1000" dirty="0">
              <a:solidFill>
                <a:srgbClr val="49443D"/>
              </a:solidFill>
              <a:latin typeface="Proxima Nova"/>
            </a:endParaRPr>
          </a:p>
          <a:p>
            <a:pPr algn="l"/>
            <a:r>
              <a:rPr lang="ja-JP" altLang="en-US" sz="1000" b="1" dirty="0">
                <a:solidFill>
                  <a:srgbClr val="49443D"/>
                </a:solidFill>
                <a:latin typeface="Proxima Nova"/>
              </a:rPr>
              <a:t>●最適な補聴器を選ぶにはどうすればいいですか</a:t>
            </a:r>
            <a:r>
              <a:rPr lang="en-US" altLang="ja-JP" sz="1000" b="1" dirty="0">
                <a:solidFill>
                  <a:srgbClr val="49443D"/>
                </a:solidFill>
                <a:latin typeface="Proxima Nova"/>
              </a:rPr>
              <a:t>?</a:t>
            </a:r>
          </a:p>
          <a:p>
            <a:pPr algn="l"/>
            <a:r>
              <a:rPr lang="ja-JP" altLang="en-US" sz="900" dirty="0">
                <a:solidFill>
                  <a:srgbClr val="49443D"/>
                </a:solidFill>
                <a:latin typeface="Proxima Nova"/>
              </a:rPr>
              <a:t>ある人にとって最適な補聴器が、別の人にとって最適な補聴器であるとは限りません。お客様に最適な補聴器を選択するためには、難聴のレベルやライフスタイルの好みなど、考慮すべき点がいくつかあります</a:t>
            </a:r>
            <a:r>
              <a:rPr lang="ja-JP" altLang="en-US" sz="900" dirty="0">
                <a:latin typeface="Proxima Nova"/>
              </a:rPr>
              <a:t>。まずは、お近くの耳鼻咽喉科を受診してください。</a:t>
            </a:r>
            <a:r>
              <a:rPr lang="ja-JP" altLang="en-US" sz="900" dirty="0">
                <a:solidFill>
                  <a:srgbClr val="49443D"/>
                </a:solidFill>
                <a:latin typeface="Proxima Nova"/>
              </a:rPr>
              <a:t>詳細な聴力評価のためにお近くの新日本補聴器グループの販売店にご来店いただければ、聴覚ケアの専門家がお客様の聴力レベルを確認し、最適な補聴器を提案します。</a:t>
            </a:r>
            <a:r>
              <a:rPr lang="ja-JP" altLang="en-US" sz="900" dirty="0">
                <a:solidFill>
                  <a:srgbClr val="005DA9"/>
                </a:solidFill>
                <a:latin typeface="Proxima Nova"/>
                <a:hlinkClick r:id="rId3"/>
              </a:rPr>
              <a:t>また、最適な補聴器を見つけるためのガイド</a:t>
            </a:r>
            <a:r>
              <a:rPr lang="ja-JP" altLang="en-US" sz="900" u="sng" dirty="0">
                <a:solidFill>
                  <a:srgbClr val="005DA9"/>
                </a:solidFill>
                <a:latin typeface="Proxima Nova"/>
                <a:hlinkClick r:id="rId3"/>
              </a:rPr>
              <a:t>を</a:t>
            </a:r>
            <a:r>
              <a:rPr lang="ja-JP" altLang="en-US" sz="900" dirty="0">
                <a:solidFill>
                  <a:srgbClr val="49443D"/>
                </a:solidFill>
                <a:latin typeface="Proxima Nova"/>
              </a:rPr>
              <a:t>参照して、 どの補聴器が自分に適しているかを知ることもできます。</a:t>
            </a:r>
            <a:endParaRPr lang="en-US" altLang="ja-JP" sz="900" dirty="0">
              <a:solidFill>
                <a:srgbClr val="49443D"/>
              </a:solidFill>
              <a:latin typeface="Proxima Nova"/>
            </a:endParaRPr>
          </a:p>
          <a:p>
            <a:pPr algn="l"/>
            <a:r>
              <a:rPr lang="ja-JP" altLang="en-US" sz="900" dirty="0">
                <a:latin typeface="Proxima Nova"/>
              </a:rPr>
              <a:t>新日本補聴器グループの販売店では、補聴器の購入後のご来店頻度を適切に設定し、無理なく補聴器に慣れるよう一人一人のお客様に合わせたプログラムを組み上げます。</a:t>
            </a:r>
            <a:endParaRPr lang="en-US" altLang="ja-JP" sz="900" dirty="0">
              <a:latin typeface="Proxima Nova"/>
            </a:endParaRPr>
          </a:p>
          <a:p>
            <a:pPr algn="l"/>
            <a:endParaRPr lang="en-US" altLang="ja-JP" sz="1000" dirty="0">
              <a:solidFill>
                <a:srgbClr val="49443D"/>
              </a:solidFill>
              <a:latin typeface="Proxima Nova"/>
            </a:endParaRPr>
          </a:p>
          <a:p>
            <a:pPr algn="l"/>
            <a:r>
              <a:rPr lang="ja-JP" altLang="en-US" sz="1000" b="1" dirty="0">
                <a:solidFill>
                  <a:srgbClr val="49443D"/>
                </a:solidFill>
                <a:latin typeface="Proxima Nova"/>
              </a:rPr>
              <a:t>●補聴器は耳鳴りに効果がありますか</a:t>
            </a:r>
            <a:r>
              <a:rPr lang="en-US" altLang="ja-JP" sz="1000" b="1" dirty="0">
                <a:solidFill>
                  <a:srgbClr val="49443D"/>
                </a:solidFill>
                <a:latin typeface="Proxima Nova"/>
              </a:rPr>
              <a:t>?</a:t>
            </a:r>
          </a:p>
          <a:p>
            <a:pPr algn="l"/>
            <a:r>
              <a:rPr lang="ja-JP" altLang="en-US" sz="900" dirty="0">
                <a:solidFill>
                  <a:srgbClr val="FF0000"/>
                </a:solidFill>
                <a:latin typeface="Proxima Nova"/>
              </a:rPr>
              <a:t>補聴器の装用が耳鳴りの軽減に効果があるという報告を目にすることがありますが、</a:t>
            </a:r>
            <a:r>
              <a:rPr lang="ja-JP" altLang="en-US" sz="900" dirty="0">
                <a:solidFill>
                  <a:srgbClr val="49443D"/>
                </a:solidFill>
                <a:latin typeface="Proxima Nova"/>
              </a:rPr>
              <a:t>その効果は人によって異なります。聴力が正常範囲内であっても難聴を感じている場合は、耳鳴り対処機能を備えた補聴器を試すこともできます。耳鳴りへの対処にあたっては必ず耳鼻咽喉科の医師の診察と指導を受けるようにしてください。</a:t>
            </a:r>
          </a:p>
          <a:p>
            <a:pPr algn="l"/>
            <a:endParaRPr lang="en-US" altLang="ja-JP" sz="1000" dirty="0">
              <a:solidFill>
                <a:srgbClr val="49443D"/>
              </a:solidFill>
              <a:latin typeface="Proxima Nova"/>
            </a:endParaRPr>
          </a:p>
          <a:p>
            <a:pPr algn="l"/>
            <a:r>
              <a:rPr lang="ja-JP" altLang="en-US" sz="1000" b="1" dirty="0">
                <a:solidFill>
                  <a:srgbClr val="49443D"/>
                </a:solidFill>
                <a:latin typeface="Proxima Nova"/>
              </a:rPr>
              <a:t>●補聴器はめまいを引き起こす可能性がありますか</a:t>
            </a:r>
            <a:r>
              <a:rPr lang="en-US" altLang="ja-JP" sz="1000" b="1" dirty="0">
                <a:solidFill>
                  <a:srgbClr val="49443D"/>
                </a:solidFill>
                <a:latin typeface="Proxima Nova"/>
              </a:rPr>
              <a:t>?</a:t>
            </a:r>
          </a:p>
          <a:p>
            <a:pPr algn="l"/>
            <a:r>
              <a:rPr lang="ja-JP" altLang="en-US" sz="900" dirty="0">
                <a:solidFill>
                  <a:srgbClr val="49443D"/>
                </a:solidFill>
                <a:latin typeface="Proxima Nova"/>
              </a:rPr>
              <a:t>ほとんどの場合、補聴器が</a:t>
            </a:r>
            <a:r>
              <a:rPr lang="ja-JP" altLang="en-US" sz="900" dirty="0">
                <a:latin typeface="Proxima Nova"/>
              </a:rPr>
              <a:t>めまいを</a:t>
            </a:r>
            <a:r>
              <a:rPr lang="ja-JP" altLang="en-US" sz="900" dirty="0">
                <a:solidFill>
                  <a:srgbClr val="49443D"/>
                </a:solidFill>
                <a:latin typeface="Proxima Nova"/>
              </a:rPr>
              <a:t>引き起こすことはありません。まれに、めまいの自覚がある人は、補聴器が内耳の圧力変化を引き起こし、平衡感覚に影響を与えることがあります（めまいとは、内耳の圧力の不均衡がめまいと平衡感覚の問題を引き起こす状態です）。補聴器に適応する方法については、聴覚ケアの専門家にご相談ください。</a:t>
            </a:r>
            <a:endParaRPr lang="en-US" altLang="ja-JP" sz="900" b="1" dirty="0">
              <a:solidFill>
                <a:srgbClr val="49443D"/>
              </a:solidFill>
              <a:latin typeface="Proxima Nova"/>
            </a:endParaRPr>
          </a:p>
          <a:p>
            <a:pPr algn="l"/>
            <a:endParaRPr lang="en-US" altLang="ja-JP" sz="1000" b="1" dirty="0">
              <a:solidFill>
                <a:srgbClr val="49443D"/>
              </a:solidFill>
              <a:latin typeface="Proxima Nova"/>
            </a:endParaRPr>
          </a:p>
          <a:p>
            <a:pPr algn="l"/>
            <a:r>
              <a:rPr lang="ja-JP" altLang="en-US" sz="1000" b="1" dirty="0">
                <a:solidFill>
                  <a:srgbClr val="49443D"/>
                </a:solidFill>
                <a:latin typeface="Proxima Nova"/>
              </a:rPr>
              <a:t>●補聴器はどんなタイミングで入手すればよいですか</a:t>
            </a:r>
            <a:r>
              <a:rPr lang="en-US" altLang="ja-JP" sz="1000" b="1" dirty="0">
                <a:solidFill>
                  <a:srgbClr val="49443D"/>
                </a:solidFill>
                <a:latin typeface="Proxima Nova"/>
              </a:rPr>
              <a:t>?</a:t>
            </a:r>
          </a:p>
          <a:p>
            <a:r>
              <a:rPr lang="ja-JP" altLang="en-US" sz="900" dirty="0">
                <a:solidFill>
                  <a:srgbClr val="49443D"/>
                </a:solidFill>
                <a:latin typeface="Proxima Nova"/>
              </a:rPr>
              <a:t>難聴は徐々に進行するため、まずは</a:t>
            </a:r>
            <a:r>
              <a:rPr lang="ja-JP" altLang="en-US" sz="900" u="sng" dirty="0">
                <a:solidFill>
                  <a:srgbClr val="0563C1"/>
                </a:solidFill>
                <a:latin typeface="Proxima Nova"/>
              </a:rPr>
              <a:t>難聴の兆候</a:t>
            </a:r>
            <a:r>
              <a:rPr lang="ja-JP" altLang="en-US" sz="900" dirty="0">
                <a:solidFill>
                  <a:srgbClr val="49443D"/>
                </a:solidFill>
                <a:latin typeface="Proxima Nova"/>
              </a:rPr>
              <a:t>を知ることが重要です。また、聴覚ケアの専門家による無料のコンサルティングと聴力測定を受けることは、補聴器が必要かどうかを判断するのに役立ちます。難聴の進行を確認するために、定期的に聴力測定を受けることをおすすめします。 </a:t>
            </a:r>
            <a:endParaRPr lang="en-US" altLang="ja-JP" sz="900" dirty="0">
              <a:solidFill>
                <a:srgbClr val="49443D"/>
              </a:solidFill>
              <a:latin typeface="Proxima Nova"/>
            </a:endParaRPr>
          </a:p>
          <a:p>
            <a:pPr algn="l"/>
            <a:endParaRPr lang="en-US" altLang="ja-JP" sz="900" b="1" dirty="0">
              <a:solidFill>
                <a:srgbClr val="49443D"/>
              </a:solidFill>
              <a:latin typeface="Proxima Nova"/>
            </a:endParaRPr>
          </a:p>
          <a:p>
            <a:pPr algn="l"/>
            <a:r>
              <a:rPr lang="ja-JP" altLang="en-US" sz="900" b="1" dirty="0">
                <a:solidFill>
                  <a:srgbClr val="49443D"/>
                </a:solidFill>
                <a:latin typeface="Proxima Nova"/>
              </a:rPr>
              <a:t>●補聴器はどれくらいの頻度で買い替える必要がありますか</a:t>
            </a:r>
            <a:r>
              <a:rPr lang="en-US" altLang="ja-JP" sz="900" b="1" dirty="0">
                <a:solidFill>
                  <a:srgbClr val="49443D"/>
                </a:solidFill>
                <a:latin typeface="Proxima Nova"/>
              </a:rPr>
              <a:t>?</a:t>
            </a:r>
          </a:p>
          <a:p>
            <a:pPr algn="l"/>
            <a:r>
              <a:rPr lang="ja-JP" altLang="en-US" sz="900" dirty="0">
                <a:solidFill>
                  <a:srgbClr val="49443D"/>
                </a:solidFill>
                <a:latin typeface="Proxima Nova"/>
              </a:rPr>
              <a:t>難聴のある人は、おおよそ年に一度、または聴力に何らかの変化があると感じたらそれより早く聴力測定を受けてください。各補聴器メーカーからは、３年ないし４年の周期で新しい世代の補聴器技術がリリースされています。購入後３年を経過した時点で最新の補聴器をチェックすることをおすすめします。</a:t>
            </a:r>
            <a:endParaRPr lang="en-US" altLang="ja-JP" sz="800" b="1" dirty="0">
              <a:solidFill>
                <a:srgbClr val="49443D"/>
              </a:solidFill>
              <a:latin typeface="Proxima Nova"/>
            </a:endParaRPr>
          </a:p>
          <a:p>
            <a:pPr algn="l"/>
            <a:endParaRPr lang="en-US" altLang="ja-JP" sz="900" b="1" dirty="0">
              <a:solidFill>
                <a:srgbClr val="49443D"/>
              </a:solidFill>
              <a:latin typeface="Proxima Nova"/>
            </a:endParaRPr>
          </a:p>
          <a:p>
            <a:pPr algn="l"/>
            <a:r>
              <a:rPr lang="ja-JP" altLang="en-US" sz="900" b="1" dirty="0">
                <a:solidFill>
                  <a:srgbClr val="49443D"/>
                </a:solidFill>
                <a:latin typeface="Proxima Nova"/>
              </a:rPr>
              <a:t>●補聴器が頭痛を引き起こす可能性はありますか</a:t>
            </a:r>
            <a:r>
              <a:rPr lang="en-US" altLang="ja-JP" sz="900" b="1" dirty="0">
                <a:solidFill>
                  <a:srgbClr val="49443D"/>
                </a:solidFill>
                <a:latin typeface="Proxima Nova"/>
              </a:rPr>
              <a:t>?</a:t>
            </a:r>
          </a:p>
          <a:p>
            <a:pPr algn="l"/>
            <a:r>
              <a:rPr lang="ja-JP" altLang="en-US" sz="900" dirty="0">
                <a:solidFill>
                  <a:srgbClr val="49443D"/>
                </a:solidFill>
                <a:latin typeface="Proxima Nova"/>
              </a:rPr>
              <a:t>適切に調整された補聴器は頭痛を引き起こすことはありません。適切に調整された補聴器は、難聴のある人がスムーズに言葉を聴き取り、脳の負担を軽減すると考えられます。聴覚ケアの専門家による聴力測定と補聴器装用効果測定を受けていれば、補聴器は適切にフィットするはずですが、補聴器装用時に頭痛を感じる様であれば、専門の医師の診断を受けることをおすすめします。</a:t>
            </a:r>
            <a:endParaRPr lang="en-US" altLang="ja-JP" sz="800" b="1" dirty="0">
              <a:solidFill>
                <a:srgbClr val="49443D"/>
              </a:solidFill>
              <a:latin typeface="Proxima Nova"/>
            </a:endParaRPr>
          </a:p>
          <a:p>
            <a:pPr algn="l"/>
            <a:endParaRPr lang="en-US" altLang="ja-JP" sz="900" b="1" dirty="0">
              <a:solidFill>
                <a:srgbClr val="49443D"/>
              </a:solidFill>
              <a:latin typeface="Proxima Nova"/>
            </a:endParaRPr>
          </a:p>
          <a:p>
            <a:pPr algn="l"/>
            <a:r>
              <a:rPr lang="ja-JP" altLang="en-US" sz="900" b="1" dirty="0">
                <a:solidFill>
                  <a:srgbClr val="49443D"/>
                </a:solidFill>
                <a:latin typeface="Proxima Nova"/>
              </a:rPr>
              <a:t>●補聴器に防水機能はありますか？</a:t>
            </a:r>
            <a:endParaRPr lang="en-US" altLang="ja-JP" sz="900" b="1" dirty="0">
              <a:solidFill>
                <a:srgbClr val="49443D"/>
              </a:solidFill>
              <a:latin typeface="Proxima Nova"/>
            </a:endParaRPr>
          </a:p>
          <a:p>
            <a:pPr algn="l"/>
            <a:r>
              <a:rPr lang="ja-JP" altLang="en-US" sz="900" dirty="0">
                <a:solidFill>
                  <a:srgbClr val="49443D"/>
                </a:solidFill>
                <a:latin typeface="Proxima Nova"/>
              </a:rPr>
              <a:t>水の中で使用できる完全防水機能を備えた補聴器は存在しませんが、耐水性を高めた補聴器は入手可能です。ほとんどの補聴器の等級は </a:t>
            </a:r>
            <a:r>
              <a:rPr lang="en-US" altLang="ja-JP" sz="900" dirty="0">
                <a:solidFill>
                  <a:srgbClr val="49443D"/>
                </a:solidFill>
                <a:latin typeface="Proxima Nova"/>
              </a:rPr>
              <a:t>IP68 </a:t>
            </a:r>
            <a:r>
              <a:rPr lang="ja-JP" altLang="en-US" sz="900" dirty="0">
                <a:solidFill>
                  <a:srgbClr val="49443D"/>
                </a:solidFill>
                <a:latin typeface="Proxima Nova"/>
              </a:rPr>
              <a:t>で、等級の </a:t>
            </a:r>
            <a:r>
              <a:rPr lang="en-US" altLang="ja-JP" sz="900" dirty="0">
                <a:solidFill>
                  <a:srgbClr val="49443D"/>
                </a:solidFill>
                <a:latin typeface="Proxima Nova"/>
              </a:rPr>
              <a:t>2 </a:t>
            </a:r>
            <a:r>
              <a:rPr lang="ja-JP" altLang="en-US" sz="900" dirty="0">
                <a:solidFill>
                  <a:srgbClr val="49443D"/>
                </a:solidFill>
                <a:latin typeface="Proxima Nova"/>
              </a:rPr>
              <a:t>桁目が耐水性のレベルを示します</a:t>
            </a:r>
            <a:r>
              <a:rPr lang="en-US" altLang="ja-JP" sz="900" dirty="0">
                <a:solidFill>
                  <a:srgbClr val="49443D"/>
                </a:solidFill>
                <a:latin typeface="Proxima Nova"/>
              </a:rPr>
              <a:t>(IP </a:t>
            </a:r>
            <a:r>
              <a:rPr lang="ja-JP" altLang="en-US" sz="900" dirty="0">
                <a:solidFill>
                  <a:srgbClr val="49443D"/>
                </a:solidFill>
                <a:latin typeface="Proxima Nova"/>
              </a:rPr>
              <a:t>以降の最初の桁は、塵、土、砂への耐久性を示す</a:t>
            </a:r>
            <a:r>
              <a:rPr lang="en-US" altLang="ja-JP" sz="900" dirty="0">
                <a:solidFill>
                  <a:srgbClr val="49443D"/>
                </a:solidFill>
                <a:latin typeface="Proxima Nova"/>
              </a:rPr>
              <a:t>) </a:t>
            </a:r>
            <a:r>
              <a:rPr lang="ja-JP" altLang="en-US" sz="900" dirty="0">
                <a:solidFill>
                  <a:srgbClr val="49443D"/>
                </a:solidFill>
                <a:latin typeface="Proxima Nova"/>
              </a:rPr>
              <a:t>。評価範囲は </a:t>
            </a:r>
            <a:r>
              <a:rPr lang="en-US" altLang="ja-JP" sz="900" dirty="0">
                <a:solidFill>
                  <a:srgbClr val="49443D"/>
                </a:solidFill>
                <a:latin typeface="Proxima Nova"/>
              </a:rPr>
              <a:t>0</a:t>
            </a:r>
            <a:r>
              <a:rPr lang="ja-JP" altLang="en-US" sz="900" dirty="0">
                <a:solidFill>
                  <a:srgbClr val="49443D"/>
                </a:solidFill>
                <a:latin typeface="Proxima Nova"/>
              </a:rPr>
              <a:t>～</a:t>
            </a:r>
            <a:r>
              <a:rPr lang="en-US" altLang="ja-JP" sz="900" dirty="0">
                <a:solidFill>
                  <a:srgbClr val="49443D"/>
                </a:solidFill>
                <a:latin typeface="Proxima Nova"/>
              </a:rPr>
              <a:t>8</a:t>
            </a:r>
            <a:r>
              <a:rPr lang="ja-JP" altLang="en-US" sz="900" dirty="0">
                <a:solidFill>
                  <a:srgbClr val="49443D"/>
                </a:solidFill>
                <a:latin typeface="Proxima Nova"/>
              </a:rPr>
              <a:t>で、数値が高いほど、耐水性が高いことを示しています。</a:t>
            </a:r>
            <a:endParaRPr lang="en-US" altLang="ja-JP" sz="800" b="1" dirty="0">
              <a:solidFill>
                <a:srgbClr val="49443D"/>
              </a:solidFill>
              <a:latin typeface="Proxima Nova"/>
            </a:endParaRPr>
          </a:p>
          <a:p>
            <a:pPr algn="l"/>
            <a:endParaRPr lang="en-US" altLang="ja-JP" sz="900" b="1" dirty="0">
              <a:solidFill>
                <a:srgbClr val="49443D"/>
              </a:solidFill>
              <a:latin typeface="Proxima Nova"/>
            </a:endParaRPr>
          </a:p>
          <a:p>
            <a:pPr algn="l"/>
            <a:r>
              <a:rPr lang="ja-JP" altLang="en-US" sz="900" b="1" dirty="0">
                <a:solidFill>
                  <a:srgbClr val="49443D"/>
                </a:solidFill>
                <a:latin typeface="Proxima Nova"/>
              </a:rPr>
              <a:t>●補聴器に慣れるには時間がかかりますか</a:t>
            </a:r>
            <a:r>
              <a:rPr lang="en-US" altLang="ja-JP" sz="900" b="1" dirty="0">
                <a:solidFill>
                  <a:srgbClr val="49443D"/>
                </a:solidFill>
                <a:latin typeface="Proxima Nova"/>
              </a:rPr>
              <a:t>?</a:t>
            </a:r>
          </a:p>
          <a:p>
            <a:pPr algn="l"/>
            <a:r>
              <a:rPr lang="ja-JP" altLang="en-US" sz="900" dirty="0">
                <a:solidFill>
                  <a:srgbClr val="49443D"/>
                </a:solidFill>
                <a:latin typeface="Proxima Nova"/>
              </a:rPr>
              <a:t>新しい眼鏡に慣れるのと同様に、新しい補聴器を通して聴こえる音に慣れるには、ある程度の調整期間が必要です。調整期間の長さは人によって異なります。一般に、補聴器を高頻度に使うほど、補聴器に早く慣れることができます。新日本補聴器グループでは、補聴器の購入後のご来店頻度を適切に設定し、無理なく補聴器に慣れるよう一人一人のお客様に合わせたプログラムを組み上げます。</a:t>
            </a:r>
            <a:endParaRPr lang="en-US" altLang="ja-JP" sz="800" b="1" dirty="0">
              <a:solidFill>
                <a:srgbClr val="49443D"/>
              </a:solidFill>
              <a:latin typeface="Proxima Nova"/>
            </a:endParaRPr>
          </a:p>
          <a:p>
            <a:pPr algn="l"/>
            <a:endParaRPr lang="en-US" altLang="ja-JP" sz="900" b="1" dirty="0">
              <a:solidFill>
                <a:srgbClr val="49443D"/>
              </a:solidFill>
              <a:latin typeface="Proxima Nova"/>
            </a:endParaRPr>
          </a:p>
          <a:p>
            <a:pPr algn="l"/>
            <a:r>
              <a:rPr lang="ja-JP" altLang="en-US" sz="900" b="1" dirty="0">
                <a:solidFill>
                  <a:srgbClr val="49443D"/>
                </a:solidFill>
                <a:latin typeface="Proxima Nova"/>
              </a:rPr>
              <a:t>●高度または重度の難聴に最適な補聴器は何ですか</a:t>
            </a:r>
            <a:r>
              <a:rPr lang="en-US" altLang="ja-JP" sz="900" b="1" dirty="0">
                <a:solidFill>
                  <a:srgbClr val="49443D"/>
                </a:solidFill>
                <a:latin typeface="Proxima Nova"/>
              </a:rPr>
              <a:t>?</a:t>
            </a:r>
          </a:p>
          <a:p>
            <a:pPr algn="l"/>
            <a:r>
              <a:rPr lang="ja-JP" altLang="en-US" sz="900" dirty="0">
                <a:solidFill>
                  <a:srgbClr val="49443D"/>
                </a:solidFill>
                <a:latin typeface="Proxima Nova"/>
              </a:rPr>
              <a:t>高度または重度の難聴に対応する補聴器があります。聴力評価が完了したら、当社の聴覚ケアの専門家が機器選びのお手伝いをいたします。</a:t>
            </a:r>
            <a:br>
              <a:rPr lang="ja-JP" altLang="en-US" sz="900" dirty="0">
                <a:solidFill>
                  <a:srgbClr val="49443D"/>
                </a:solidFill>
                <a:latin typeface="Proxima Nova"/>
              </a:rPr>
            </a:br>
            <a:br>
              <a:rPr lang="ja-JP" altLang="en-US" sz="900" dirty="0">
                <a:solidFill>
                  <a:srgbClr val="49443D"/>
                </a:solidFill>
                <a:latin typeface="Proxima Nova"/>
              </a:rPr>
            </a:br>
            <a:r>
              <a:rPr lang="ja-JP" altLang="en-US" sz="900" dirty="0">
                <a:solidFill>
                  <a:srgbClr val="49443D"/>
                </a:solidFill>
                <a:latin typeface="Proxima Nova"/>
              </a:rPr>
              <a:t>内耳に高度または重度の難聴がある場合は、</a:t>
            </a:r>
            <a:r>
              <a:rPr lang="ja-JP" altLang="en-US" sz="900" dirty="0">
                <a:latin typeface="Proxima Nova"/>
              </a:rPr>
              <a:t>人工内耳</a:t>
            </a:r>
            <a:r>
              <a:rPr lang="ja-JP" altLang="en-US" sz="900" dirty="0">
                <a:solidFill>
                  <a:srgbClr val="49443D"/>
                </a:solidFill>
                <a:latin typeface="Proxima Nova"/>
              </a:rPr>
              <a:t>という選択肢もあります。人工内耳は、内耳の機能していない部分をバイパスし、音を聴神経に直接送ります。これには手術が必要となります。</a:t>
            </a:r>
          </a:p>
        </p:txBody>
      </p:sp>
      <p:sp>
        <p:nvSpPr>
          <p:cNvPr id="7" name="テキスト ボックス 6">
            <a:extLst>
              <a:ext uri="{FF2B5EF4-FFF2-40B4-BE49-F238E27FC236}">
                <a16:creationId xmlns:a16="http://schemas.microsoft.com/office/drawing/2014/main" id="{5C4A0826-6604-2E86-F675-FB4BEC57E687}"/>
              </a:ext>
            </a:extLst>
          </p:cNvPr>
          <p:cNvSpPr txBox="1"/>
          <p:nvPr/>
        </p:nvSpPr>
        <p:spPr>
          <a:xfrm>
            <a:off x="242892" y="322918"/>
            <a:ext cx="6365379" cy="338554"/>
          </a:xfrm>
          <a:prstGeom prst="rect">
            <a:avLst/>
          </a:prstGeom>
          <a:noFill/>
          <a:ln>
            <a:solidFill>
              <a:schemeClr val="tx1"/>
            </a:solidFill>
          </a:ln>
        </p:spPr>
        <p:txBody>
          <a:bodyPr wrap="square" rtlCol="0">
            <a:spAutoFit/>
          </a:bodyPr>
          <a:lstStyle/>
          <a:p>
            <a:r>
              <a:rPr lang="ja-JP" altLang="en-US" sz="1600"/>
              <a:t>１－０　補聴器　つづき</a:t>
            </a:r>
            <a:endParaRPr lang="ja-JP" altLang="en-US" sz="1600" dirty="0"/>
          </a:p>
        </p:txBody>
      </p:sp>
      <p:grpSp>
        <p:nvGrpSpPr>
          <p:cNvPr id="5" name="グループ化 4">
            <a:extLst>
              <a:ext uri="{FF2B5EF4-FFF2-40B4-BE49-F238E27FC236}">
                <a16:creationId xmlns:a16="http://schemas.microsoft.com/office/drawing/2014/main" id="{6C3832BE-0C94-2D27-1B18-B83CE5FFBE1B}"/>
              </a:ext>
            </a:extLst>
          </p:cNvPr>
          <p:cNvGrpSpPr/>
          <p:nvPr/>
        </p:nvGrpSpPr>
        <p:grpSpPr>
          <a:xfrm>
            <a:off x="242892" y="846306"/>
            <a:ext cx="6440010" cy="12718440"/>
            <a:chOff x="242892" y="846306"/>
            <a:chExt cx="6440010" cy="12718440"/>
          </a:xfrm>
        </p:grpSpPr>
        <p:sp>
          <p:nvSpPr>
            <p:cNvPr id="3" name="正方形/長方形 2">
              <a:extLst>
                <a:ext uri="{FF2B5EF4-FFF2-40B4-BE49-F238E27FC236}">
                  <a16:creationId xmlns:a16="http://schemas.microsoft.com/office/drawing/2014/main" id="{6D96B67A-18EE-F46C-3534-3DBC2FE07EF5}"/>
                </a:ext>
              </a:extLst>
            </p:cNvPr>
            <p:cNvSpPr/>
            <p:nvPr/>
          </p:nvSpPr>
          <p:spPr>
            <a:xfrm>
              <a:off x="249120" y="949650"/>
              <a:ext cx="6359149" cy="126150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68902D17-4AB6-D8D4-F360-39BE07D5DE72}"/>
                </a:ext>
              </a:extLst>
            </p:cNvPr>
            <p:cNvSpPr/>
            <p:nvPr/>
          </p:nvSpPr>
          <p:spPr>
            <a:xfrm>
              <a:off x="242892" y="846306"/>
              <a:ext cx="6440010" cy="19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8573777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813ABDEC-285E-B569-9043-EC927E23DF40}"/>
              </a:ext>
            </a:extLst>
          </p:cNvPr>
          <p:cNvSpPr/>
          <p:nvPr/>
        </p:nvSpPr>
        <p:spPr>
          <a:xfrm>
            <a:off x="547338" y="9548037"/>
            <a:ext cx="5598516" cy="615624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F66CC2AB-4BBF-3403-8B91-39F2B0ABDFBA}"/>
              </a:ext>
            </a:extLst>
          </p:cNvPr>
          <p:cNvSpPr>
            <a:spLocks noGrp="1"/>
          </p:cNvSpPr>
          <p:nvPr>
            <p:ph type="sldNum" sz="quarter" idx="12"/>
          </p:nvPr>
        </p:nvSpPr>
        <p:spPr>
          <a:xfrm>
            <a:off x="4843463" y="25531827"/>
            <a:ext cx="1543050" cy="1533356"/>
          </a:xfrm>
        </p:spPr>
        <p:txBody>
          <a:bodyPr/>
          <a:lstStyle/>
          <a:p>
            <a:fld id="{0659AD77-81C0-4957-82F6-3F9C795B8E95}" type="slidenum">
              <a:rPr kumimoji="1" lang="ja-JP" altLang="en-US" smtClean="0"/>
              <a:t>4</a:t>
            </a:fld>
            <a:endParaRPr kumimoji="1" lang="ja-JP" altLang="en-US"/>
          </a:p>
        </p:txBody>
      </p:sp>
      <p:sp>
        <p:nvSpPr>
          <p:cNvPr id="3" name="テキスト ボックス 2">
            <a:extLst>
              <a:ext uri="{FF2B5EF4-FFF2-40B4-BE49-F238E27FC236}">
                <a16:creationId xmlns:a16="http://schemas.microsoft.com/office/drawing/2014/main" id="{9D9DCB60-01C9-7F86-C875-80EB1DD91AB4}"/>
              </a:ext>
            </a:extLst>
          </p:cNvPr>
          <p:cNvSpPr txBox="1"/>
          <p:nvPr/>
        </p:nvSpPr>
        <p:spPr>
          <a:xfrm>
            <a:off x="418290" y="4310560"/>
            <a:ext cx="3351852" cy="276999"/>
          </a:xfrm>
          <a:prstGeom prst="rect">
            <a:avLst/>
          </a:prstGeom>
          <a:noFill/>
        </p:spPr>
        <p:txBody>
          <a:bodyPr wrap="square">
            <a:spAutoFit/>
          </a:bodyPr>
          <a:lstStyle/>
          <a:p>
            <a:r>
              <a:rPr lang="en-US" altLang="ja-JP" sz="1200" b="1" dirty="0">
                <a:latin typeface="+mn-ea"/>
              </a:rPr>
              <a:t>1-1-</a:t>
            </a:r>
            <a:r>
              <a:rPr lang="ja-JP" altLang="en-US" sz="1200" b="1" dirty="0">
                <a:latin typeface="+mn-ea"/>
              </a:rPr>
              <a:t>①</a:t>
            </a:r>
            <a:r>
              <a:rPr lang="en-US" altLang="ja-JP" sz="1200" b="1" dirty="0">
                <a:latin typeface="+mn-ea"/>
              </a:rPr>
              <a:t> </a:t>
            </a:r>
            <a:r>
              <a:rPr lang="ja-JP" altLang="en-US" sz="1200" b="1" dirty="0">
                <a:latin typeface="+mn-ea"/>
              </a:rPr>
              <a:t>補聴器の価格</a:t>
            </a:r>
          </a:p>
        </p:txBody>
      </p:sp>
      <p:sp>
        <p:nvSpPr>
          <p:cNvPr id="6" name="テキスト ボックス 5">
            <a:extLst>
              <a:ext uri="{FF2B5EF4-FFF2-40B4-BE49-F238E27FC236}">
                <a16:creationId xmlns:a16="http://schemas.microsoft.com/office/drawing/2014/main" id="{EF8D8B4A-4A47-5881-E311-D58D20E4CE82}"/>
              </a:ext>
            </a:extLst>
          </p:cNvPr>
          <p:cNvSpPr txBox="1"/>
          <p:nvPr/>
        </p:nvSpPr>
        <p:spPr>
          <a:xfrm>
            <a:off x="418292" y="4591536"/>
            <a:ext cx="3239310" cy="861774"/>
          </a:xfrm>
          <a:prstGeom prst="rect">
            <a:avLst/>
          </a:prstGeom>
          <a:noFill/>
        </p:spPr>
        <p:txBody>
          <a:bodyPr wrap="square" rtlCol="0">
            <a:spAutoFit/>
          </a:bodyPr>
          <a:lstStyle/>
          <a:p>
            <a:pPr algn="l"/>
            <a:r>
              <a:rPr lang="ja-JP" altLang="en-US" sz="1000" dirty="0">
                <a:solidFill>
                  <a:srgbClr val="49443D"/>
                </a:solidFill>
                <a:latin typeface="Proxima Nova"/>
              </a:rPr>
              <a:t>新日本補聴器グループ</a:t>
            </a:r>
            <a:r>
              <a:rPr lang="en-US" altLang="ja-JP" sz="1000" dirty="0">
                <a:solidFill>
                  <a:srgbClr val="49443D"/>
                </a:solidFill>
                <a:latin typeface="Proxima Nova"/>
              </a:rPr>
              <a:t> </a:t>
            </a:r>
            <a:r>
              <a:rPr lang="ja-JP" altLang="en-US" sz="1000" dirty="0">
                <a:solidFill>
                  <a:srgbClr val="49443D"/>
                </a:solidFill>
                <a:latin typeface="Proxima Nova"/>
              </a:rPr>
              <a:t>では、機能や対応する難聴の程度に応じて、さまざまな価格帯の補聴器を提供しております。補聴器についての専門家が、お客様のニーズとご予算に応じて、最適な補聴器を見つけるお手伝いをいたします。</a:t>
            </a:r>
            <a:endParaRPr lang="ja-JP" altLang="en-US" sz="1000" dirty="0">
              <a:solidFill>
                <a:srgbClr val="49443D"/>
              </a:solidFill>
              <a:latin typeface="Helvetica" pitchFamily="2" charset="0"/>
            </a:endParaRPr>
          </a:p>
        </p:txBody>
      </p:sp>
      <p:sp>
        <p:nvSpPr>
          <p:cNvPr id="7" name="正方形/長方形 6">
            <a:extLst>
              <a:ext uri="{FF2B5EF4-FFF2-40B4-BE49-F238E27FC236}">
                <a16:creationId xmlns:a16="http://schemas.microsoft.com/office/drawing/2014/main" id="{5BC7F315-0784-2F59-48FB-32377532FA66}"/>
              </a:ext>
            </a:extLst>
          </p:cNvPr>
          <p:cNvSpPr/>
          <p:nvPr/>
        </p:nvSpPr>
        <p:spPr>
          <a:xfrm>
            <a:off x="3770142" y="4310560"/>
            <a:ext cx="2461846" cy="1236833"/>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E934838-3A03-872E-73D0-CE8613208F0A}"/>
              </a:ext>
            </a:extLst>
          </p:cNvPr>
          <p:cNvSpPr txBox="1"/>
          <p:nvPr/>
        </p:nvSpPr>
        <p:spPr>
          <a:xfrm>
            <a:off x="4660884" y="4805865"/>
            <a:ext cx="954107" cy="246221"/>
          </a:xfrm>
          <a:prstGeom prst="rect">
            <a:avLst/>
          </a:prstGeom>
          <a:solidFill>
            <a:schemeClr val="bg1"/>
          </a:solidFill>
          <a:ln>
            <a:noFill/>
          </a:ln>
        </p:spPr>
        <p:txBody>
          <a:bodyPr wrap="none" rtlCol="0">
            <a:spAutoFit/>
          </a:bodyPr>
          <a:lstStyle/>
          <a:p>
            <a:r>
              <a:rPr kumimoji="1" lang="ja-JP" altLang="en-US" sz="1000" dirty="0"/>
              <a:t>イメージ画像</a:t>
            </a:r>
            <a:endParaRPr kumimoji="1" lang="ja-JP" altLang="en-US" sz="1000" dirty="0">
              <a:solidFill>
                <a:srgbClr val="FF0000"/>
              </a:solidFill>
            </a:endParaRPr>
          </a:p>
        </p:txBody>
      </p:sp>
      <p:sp>
        <p:nvSpPr>
          <p:cNvPr id="9" name="正方形/長方形 8">
            <a:extLst>
              <a:ext uri="{FF2B5EF4-FFF2-40B4-BE49-F238E27FC236}">
                <a16:creationId xmlns:a16="http://schemas.microsoft.com/office/drawing/2014/main" id="{6A384F97-5BD4-176E-8644-442C76B094F7}"/>
              </a:ext>
            </a:extLst>
          </p:cNvPr>
          <p:cNvSpPr/>
          <p:nvPr/>
        </p:nvSpPr>
        <p:spPr>
          <a:xfrm>
            <a:off x="547338" y="5444123"/>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
        <p:nvSpPr>
          <p:cNvPr id="10" name="テキスト ボックス 9">
            <a:extLst>
              <a:ext uri="{FF2B5EF4-FFF2-40B4-BE49-F238E27FC236}">
                <a16:creationId xmlns:a16="http://schemas.microsoft.com/office/drawing/2014/main" id="{B7A6776F-7AF6-4654-5CC3-BC0DD30D1C20}"/>
              </a:ext>
            </a:extLst>
          </p:cNvPr>
          <p:cNvSpPr txBox="1"/>
          <p:nvPr/>
        </p:nvSpPr>
        <p:spPr>
          <a:xfrm>
            <a:off x="418290" y="5791435"/>
            <a:ext cx="3351852" cy="276999"/>
          </a:xfrm>
          <a:prstGeom prst="rect">
            <a:avLst/>
          </a:prstGeom>
          <a:noFill/>
        </p:spPr>
        <p:txBody>
          <a:bodyPr wrap="square">
            <a:spAutoFit/>
          </a:bodyPr>
          <a:lstStyle/>
          <a:p>
            <a:r>
              <a:rPr lang="en-US" altLang="ja-JP" sz="1200" b="1" dirty="0">
                <a:latin typeface="+mn-ea"/>
              </a:rPr>
              <a:t>1-1-</a:t>
            </a:r>
            <a:r>
              <a:rPr lang="ja-JP" altLang="en-US" sz="1200" b="1" dirty="0">
                <a:latin typeface="+mn-ea"/>
              </a:rPr>
              <a:t>②</a:t>
            </a:r>
            <a:r>
              <a:rPr lang="en-US" altLang="ja-JP" sz="1200" b="1" dirty="0">
                <a:latin typeface="+mn-ea"/>
              </a:rPr>
              <a:t> </a:t>
            </a:r>
            <a:r>
              <a:rPr lang="ja-JP" altLang="en-US" sz="1200" b="1" dirty="0">
                <a:latin typeface="+mn-ea"/>
              </a:rPr>
              <a:t>補聴器の補助金制度</a:t>
            </a:r>
          </a:p>
        </p:txBody>
      </p:sp>
      <p:sp>
        <p:nvSpPr>
          <p:cNvPr id="11" name="テキスト ボックス 10">
            <a:extLst>
              <a:ext uri="{FF2B5EF4-FFF2-40B4-BE49-F238E27FC236}">
                <a16:creationId xmlns:a16="http://schemas.microsoft.com/office/drawing/2014/main" id="{FA5FC78F-D65D-D2D0-6EC6-E3836B725DB7}"/>
              </a:ext>
            </a:extLst>
          </p:cNvPr>
          <p:cNvSpPr txBox="1"/>
          <p:nvPr/>
        </p:nvSpPr>
        <p:spPr>
          <a:xfrm>
            <a:off x="418294" y="6053679"/>
            <a:ext cx="5951977" cy="553998"/>
          </a:xfrm>
          <a:prstGeom prst="rect">
            <a:avLst/>
          </a:prstGeom>
          <a:noFill/>
        </p:spPr>
        <p:txBody>
          <a:bodyPr wrap="square" rtlCol="0">
            <a:spAutoFit/>
          </a:bodyPr>
          <a:lstStyle/>
          <a:p>
            <a:r>
              <a:rPr lang="ja-JP" altLang="en-US" sz="1000" dirty="0">
                <a:solidFill>
                  <a:srgbClr val="FF0000"/>
                </a:solidFill>
                <a:latin typeface="Proxima Nova"/>
              </a:rPr>
              <a:t>補聴器の購入には各種の補助制度を利用できます。当社で補聴器をご購入いただく際には、各補助制度にどのような利点があるか、わかりやすく説明します。</a:t>
            </a:r>
            <a:endParaRPr lang="en-US" altLang="ja-JP" sz="1000" dirty="0">
              <a:solidFill>
                <a:srgbClr val="FF0000"/>
              </a:solidFill>
              <a:latin typeface="Proxima Nova"/>
            </a:endParaRPr>
          </a:p>
          <a:p>
            <a:pPr algn="l"/>
            <a:r>
              <a:rPr lang="ja-JP" altLang="en-US" sz="1000" dirty="0">
                <a:solidFill>
                  <a:srgbClr val="FF0000"/>
                </a:solidFill>
                <a:latin typeface="Proxima Nova"/>
              </a:rPr>
              <a:t>ここでは、一般的な補聴器購入の補助制度について、概要をまとめました。</a:t>
            </a:r>
            <a:endParaRPr lang="ja-JP" altLang="en-US" sz="1000" dirty="0">
              <a:solidFill>
                <a:srgbClr val="FF0000"/>
              </a:solidFill>
              <a:latin typeface="Helvetica" pitchFamily="2" charset="0"/>
            </a:endParaRPr>
          </a:p>
        </p:txBody>
      </p:sp>
      <p:sp>
        <p:nvSpPr>
          <p:cNvPr id="14" name="テキスト ボックス 13">
            <a:extLst>
              <a:ext uri="{FF2B5EF4-FFF2-40B4-BE49-F238E27FC236}">
                <a16:creationId xmlns:a16="http://schemas.microsoft.com/office/drawing/2014/main" id="{070505B2-269E-E9B9-F51A-38272B1D0692}"/>
              </a:ext>
            </a:extLst>
          </p:cNvPr>
          <p:cNvSpPr txBox="1"/>
          <p:nvPr/>
        </p:nvSpPr>
        <p:spPr>
          <a:xfrm>
            <a:off x="418290" y="6686425"/>
            <a:ext cx="5813698" cy="9017853"/>
          </a:xfrm>
          <a:prstGeom prst="rect">
            <a:avLst/>
          </a:prstGeom>
          <a:noFill/>
        </p:spPr>
        <p:txBody>
          <a:bodyPr wrap="square">
            <a:spAutoFit/>
          </a:bodyPr>
          <a:lstStyle/>
          <a:p>
            <a:r>
              <a:rPr lang="ja-JP" altLang="en-US" sz="1000" b="1" dirty="0">
                <a:latin typeface="+mn-ea"/>
              </a:rPr>
              <a:t>補聴器購入で利用できる公的な補助制度</a:t>
            </a:r>
            <a:endParaRPr lang="en-US" altLang="ja-JP" sz="1000" b="1" dirty="0">
              <a:latin typeface="+mn-ea"/>
            </a:endParaRPr>
          </a:p>
          <a:p>
            <a:endParaRPr lang="en-US" altLang="ja-JP" sz="1000" dirty="0">
              <a:latin typeface="+mn-ea"/>
            </a:endParaRPr>
          </a:p>
          <a:p>
            <a:r>
              <a:rPr lang="ja-JP" altLang="en-US" sz="1000" dirty="0">
                <a:latin typeface="+mn-ea"/>
              </a:rPr>
              <a:t>●</a:t>
            </a:r>
            <a:r>
              <a:rPr lang="ja-JP" altLang="ja-JP" sz="1000" b="1" dirty="0">
                <a:latin typeface="+mn-ea"/>
                <a:cs typeface="Times New Roman" panose="02020603050405020304" pitchFamily="18" charset="0"/>
              </a:rPr>
              <a:t>障害者総合支援法による「補装具費支給制度」</a:t>
            </a:r>
            <a:endParaRPr lang="ja-JP" altLang="ja-JP" sz="1000" b="1" kern="100" dirty="0">
              <a:latin typeface="+mn-ea"/>
              <a:cs typeface="Times New Roman" panose="02020603050405020304" pitchFamily="18" charset="0"/>
            </a:endParaRPr>
          </a:p>
          <a:p>
            <a:pPr algn="just"/>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障害者総合支援法による「補装具費支給制度」を利用すると、原則一律</a:t>
            </a: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1</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割の自己負担で補聴器などの補装具の費用が支給されます。この制度を受けるためには、身体障害者障害程度等級表のいずれかの等級に該当することが条件となります。お住まいの自治体の福祉課にて申請手続きを行いましょう。</a:t>
            </a:r>
          </a:p>
          <a:p>
            <a:pPr algn="l"/>
            <a:endParaRPr lang="en-US" altLang="zh-TW" sz="1000" dirty="0">
              <a:latin typeface="+mn-ea"/>
            </a:endParaRPr>
          </a:p>
          <a:p>
            <a:pPr algn="l"/>
            <a:r>
              <a:rPr lang="ja-JP" altLang="en-US" sz="1000" b="1" dirty="0">
                <a:latin typeface="+mn-ea"/>
              </a:rPr>
              <a:t>●医療費控除</a:t>
            </a:r>
            <a:endParaRPr lang="en-US" altLang="ja-JP" sz="1000" b="1" dirty="0">
              <a:latin typeface="+mn-ea"/>
            </a:endParaRPr>
          </a:p>
          <a:p>
            <a:pPr algn="just"/>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医療費が一定額を超えた場合に利用できる、所得控除の制度です。補聴器の購入で控除を受けるには、補聴器相談医から「補聴器適合に関する診療情報提供書（</a:t>
            </a:r>
            <a:r>
              <a:rPr lang="en-US" altLang="ja-JP" sz="1000" kern="100" dirty="0">
                <a:latin typeface="游明朝" panose="02020400000000000000" pitchFamily="18" charset="-128"/>
                <a:ea typeface="游明朝" panose="02020400000000000000" pitchFamily="18" charset="-128"/>
                <a:cs typeface="Times New Roman" panose="02020603050405020304" pitchFamily="18" charset="0"/>
              </a:rPr>
              <a:t>2018</a:t>
            </a:r>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）」の書類による証明を受ける必要があります。購入時に補聴器販売店へ書類を提出したら、確定申告で申請を行いましょう。</a:t>
            </a:r>
          </a:p>
          <a:p>
            <a:pPr algn="l"/>
            <a:endParaRPr lang="en-US" altLang="zh-TW" sz="1000" dirty="0">
              <a:latin typeface="+mn-ea"/>
            </a:endParaRPr>
          </a:p>
          <a:p>
            <a:pPr algn="l"/>
            <a:r>
              <a:rPr lang="ja-JP" altLang="en-US" sz="1000" b="1" dirty="0">
                <a:latin typeface="+mn-ea"/>
              </a:rPr>
              <a:t>●地方自治体独自の補助制度</a:t>
            </a:r>
            <a:endParaRPr lang="en-US" altLang="ja-JP" sz="1000" b="1" dirty="0">
              <a:latin typeface="+mn-ea"/>
            </a:endParaRPr>
          </a:p>
          <a:p>
            <a:pPr algn="just"/>
            <a:r>
              <a:rPr lang="ja-JP" altLang="ja-JP" sz="1000" kern="100" dirty="0">
                <a:latin typeface="游明朝" panose="02020400000000000000" pitchFamily="18" charset="-128"/>
                <a:ea typeface="游明朝" panose="02020400000000000000" pitchFamily="18" charset="-128"/>
                <a:cs typeface="Times New Roman" panose="02020603050405020304" pitchFamily="18" charset="0"/>
              </a:rPr>
              <a:t>都道府県や市区町村など、全国各地の自治体が実施している、補聴器購入費の公的な補助制度です。助成の対象となる難聴の程度や要件は、自治体によって異なります。詳しくは、お住まいの地域の役所などへお問い合わせください。</a:t>
            </a:r>
          </a:p>
          <a:p>
            <a:pPr algn="l"/>
            <a:endParaRPr lang="en-US" altLang="zh-TW" sz="1000" dirty="0">
              <a:latin typeface="+mn-ea"/>
            </a:endParaRPr>
          </a:p>
          <a:p>
            <a:pPr algn="l"/>
            <a:endParaRPr lang="en-US" altLang="zh-TW" sz="1000" dirty="0">
              <a:latin typeface="+mn-ea"/>
            </a:endParaRPr>
          </a:p>
          <a:p>
            <a:pPr marL="177800"/>
            <a:r>
              <a:rPr lang="ja-JP" altLang="en-US" sz="1000" b="1" dirty="0">
                <a:latin typeface="+mn-ea"/>
              </a:rPr>
              <a:t>●</a:t>
            </a:r>
            <a:r>
              <a:rPr lang="ja-JP" altLang="ja-JP" sz="1000" b="1" dirty="0">
                <a:latin typeface="+mn-ea"/>
                <a:cs typeface="Times New Roman" panose="02020603050405020304" pitchFamily="18" charset="0"/>
              </a:rPr>
              <a:t>「補装具費支給制度」</a:t>
            </a:r>
            <a:r>
              <a:rPr lang="ja-JP" altLang="en-US" sz="1000" b="1" dirty="0">
                <a:latin typeface="+mn-ea"/>
              </a:rPr>
              <a:t>を利用するための手続き</a:t>
            </a:r>
            <a:endParaRPr lang="en-US" altLang="ja-JP" sz="1000" b="1" dirty="0">
              <a:latin typeface="+mn-ea"/>
            </a:endParaRPr>
          </a:p>
          <a:p>
            <a:pPr marL="177800"/>
            <a:endParaRPr lang="en-US" altLang="ja-JP" sz="1000" dirty="0">
              <a:latin typeface="+mn-ea"/>
            </a:endParaRPr>
          </a:p>
          <a:p>
            <a:pPr marL="177800"/>
            <a:r>
              <a:rPr lang="ja-JP" altLang="en-US" sz="1000" b="1" dirty="0">
                <a:latin typeface="+mn-ea"/>
              </a:rPr>
              <a:t>①</a:t>
            </a:r>
            <a:r>
              <a:rPr lang="ja-JP" altLang="en-US" sz="1000" b="1" i="0" dirty="0">
                <a:solidFill>
                  <a:srgbClr val="000000"/>
                </a:solidFill>
                <a:effectLst/>
                <a:latin typeface="ヒラギノ角ゴ Pro W3"/>
              </a:rPr>
              <a:t>お住まいの自治体の福祉課または、福祉事務所にて「</a:t>
            </a:r>
            <a:r>
              <a:rPr lang="ja-JP" altLang="en-US" sz="1000" b="1" dirty="0">
                <a:latin typeface="+mn-ea"/>
              </a:rPr>
              <a:t>身体障害者手帳」の交付を受ける</a:t>
            </a:r>
            <a:endParaRPr lang="en-US" altLang="ja-JP" sz="1000" b="1" dirty="0">
              <a:latin typeface="+mn-ea"/>
            </a:endParaRPr>
          </a:p>
          <a:p>
            <a:pPr marL="177800"/>
            <a:r>
              <a:rPr lang="ja-JP" altLang="en-US" sz="1000" dirty="0">
                <a:latin typeface="+mn-ea"/>
              </a:rPr>
              <a:t>　交付申請に必要な書類は、各自治体の福祉課にお問い合わせください。</a:t>
            </a:r>
            <a:endParaRPr lang="en-US" altLang="ja-JP" sz="1000" dirty="0">
              <a:latin typeface="+mn-ea"/>
            </a:endParaRPr>
          </a:p>
          <a:p>
            <a:pPr marL="177800"/>
            <a:endParaRPr lang="en-US" altLang="ja-JP" sz="1000" dirty="0">
              <a:latin typeface="+mn-ea"/>
            </a:endParaRPr>
          </a:p>
          <a:p>
            <a:pPr marL="177800"/>
            <a:endParaRPr lang="en-US" altLang="ja-JP" sz="1000" dirty="0">
              <a:latin typeface="+mn-ea"/>
            </a:endParaRPr>
          </a:p>
          <a:p>
            <a:pPr marL="177800"/>
            <a:r>
              <a:rPr lang="ja-JP" altLang="en-US" sz="1000" b="1" dirty="0">
                <a:latin typeface="+mn-ea"/>
              </a:rPr>
              <a:t>　補聴器購入費給付申請に必要な書類</a:t>
            </a:r>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endParaRPr lang="en-US" altLang="ja-JP" sz="1000" b="1" dirty="0">
              <a:latin typeface="+mn-ea"/>
            </a:endParaRPr>
          </a:p>
          <a:p>
            <a:pPr marL="177800"/>
            <a:r>
              <a:rPr lang="ja-JP" altLang="en-US" sz="1000" b="1" dirty="0">
                <a:latin typeface="+mn-ea"/>
              </a:rPr>
              <a:t>②上記</a:t>
            </a:r>
            <a:r>
              <a:rPr lang="en-US" altLang="ja-JP" sz="1000" b="1" dirty="0">
                <a:latin typeface="+mn-ea"/>
              </a:rPr>
              <a:t>A</a:t>
            </a:r>
            <a:r>
              <a:rPr lang="ja-JP" altLang="en-US" sz="1000" b="1" dirty="0">
                <a:latin typeface="+mn-ea"/>
              </a:rPr>
              <a:t>～</a:t>
            </a:r>
            <a:r>
              <a:rPr lang="en-US" altLang="ja-JP" sz="1000" b="1" dirty="0">
                <a:latin typeface="+mn-ea"/>
              </a:rPr>
              <a:t>C</a:t>
            </a:r>
            <a:r>
              <a:rPr lang="ja-JP" altLang="en-US" sz="1000" b="1" dirty="0">
                <a:latin typeface="+mn-ea"/>
              </a:rPr>
              <a:t>の書類を自治体の福祉課または、福祉事務所に提出する</a:t>
            </a:r>
            <a:endParaRPr lang="en-US" altLang="ja-JP" sz="1000" b="1" dirty="0">
              <a:latin typeface="+mn-ea"/>
            </a:endParaRPr>
          </a:p>
          <a:p>
            <a:pPr marL="177800"/>
            <a:r>
              <a:rPr lang="ja-JP" altLang="en-US" sz="1000" dirty="0">
                <a:latin typeface="+mn-ea"/>
              </a:rPr>
              <a:t>　補聴器の購入費用給付の適否について判定があります。</a:t>
            </a:r>
            <a:endParaRPr lang="en-US" altLang="ja-JP" sz="1000" dirty="0">
              <a:latin typeface="+mn-ea"/>
            </a:endParaRPr>
          </a:p>
          <a:p>
            <a:pPr marL="177800"/>
            <a:endParaRPr lang="en-US" altLang="ja-JP" sz="1000" dirty="0">
              <a:latin typeface="+mn-ea"/>
            </a:endParaRPr>
          </a:p>
          <a:p>
            <a:pPr marL="177800"/>
            <a:endParaRPr lang="ja-JP" altLang="en-US" sz="1000" dirty="0">
              <a:latin typeface="+mn-ea"/>
            </a:endParaRPr>
          </a:p>
          <a:p>
            <a:pPr marL="177800"/>
            <a:r>
              <a:rPr lang="ja-JP" altLang="en-US" sz="1000" b="1" dirty="0">
                <a:latin typeface="+mn-ea"/>
              </a:rPr>
              <a:t>③ 「補装具費支給券」が自宅に届く</a:t>
            </a:r>
            <a:endParaRPr lang="en-US" altLang="ja-JP" sz="1000" b="1" dirty="0">
              <a:latin typeface="+mn-ea"/>
            </a:endParaRPr>
          </a:p>
          <a:p>
            <a:pPr marL="177800"/>
            <a:r>
              <a:rPr lang="ja-JP" altLang="en-US" sz="1000" dirty="0">
                <a:latin typeface="+mn-ea"/>
              </a:rPr>
              <a:t>　判定の結果、給付の許可が下りれば「補装具費支給券」が郵送でご自宅に届きます</a:t>
            </a:r>
            <a:endParaRPr lang="en-US" altLang="ja-JP" sz="1000" dirty="0">
              <a:latin typeface="+mn-ea"/>
            </a:endParaRPr>
          </a:p>
          <a:p>
            <a:pPr marL="177800"/>
            <a:endParaRPr lang="en-US" altLang="ja-JP" sz="1000" b="0" i="0" dirty="0">
              <a:solidFill>
                <a:srgbClr val="000000"/>
              </a:solidFill>
              <a:effectLst/>
              <a:latin typeface="+mn-ea"/>
            </a:endParaRPr>
          </a:p>
          <a:p>
            <a:pPr marL="177800"/>
            <a:endParaRPr lang="en-US" altLang="ja-JP" sz="1000" dirty="0">
              <a:solidFill>
                <a:srgbClr val="000000"/>
              </a:solidFill>
              <a:latin typeface="+mn-ea"/>
            </a:endParaRPr>
          </a:p>
          <a:p>
            <a:pPr marL="177800"/>
            <a:r>
              <a:rPr lang="ja-JP" altLang="en-US" sz="1000" b="1" i="0" dirty="0">
                <a:solidFill>
                  <a:srgbClr val="000000"/>
                </a:solidFill>
                <a:effectLst/>
                <a:latin typeface="+mn-ea"/>
              </a:rPr>
              <a:t>④補聴器を購入する</a:t>
            </a:r>
            <a:endParaRPr lang="en-US" altLang="ja-JP" sz="1000" b="1" i="0" dirty="0">
              <a:solidFill>
                <a:srgbClr val="000000"/>
              </a:solidFill>
              <a:effectLst/>
              <a:latin typeface="+mn-ea"/>
            </a:endParaRPr>
          </a:p>
          <a:p>
            <a:pPr marL="177800"/>
            <a:r>
              <a:rPr lang="ja-JP" altLang="en-US" sz="1000" b="0" i="0" dirty="0">
                <a:solidFill>
                  <a:srgbClr val="000000"/>
                </a:solidFill>
                <a:effectLst/>
                <a:latin typeface="ヒラギノ角ゴ Pro W3"/>
              </a:rPr>
              <a:t>　交付された「補装具費支給券」、記載された自己負担額の金額、印鑑を持ってご来店ください。</a:t>
            </a:r>
            <a:endParaRPr lang="en-US" altLang="ja-JP" sz="1000" b="0" i="0" dirty="0">
              <a:solidFill>
                <a:srgbClr val="000000"/>
              </a:solidFill>
              <a:effectLst/>
              <a:latin typeface="ヒラギノ角ゴ Pro W3"/>
            </a:endParaRPr>
          </a:p>
          <a:p>
            <a:pPr marL="177800"/>
            <a:r>
              <a:rPr lang="ja-JP" altLang="en-US" sz="1000" dirty="0">
                <a:solidFill>
                  <a:srgbClr val="000000"/>
                </a:solidFill>
                <a:latin typeface="ヒラギノ角ゴ Pro W3"/>
              </a:rPr>
              <a:t>　補聴器購入の手続きをします。</a:t>
            </a:r>
            <a:endParaRPr lang="en-US" altLang="ja-JP" sz="1000" dirty="0">
              <a:solidFill>
                <a:srgbClr val="000000"/>
              </a:solidFill>
              <a:latin typeface="ヒラギノ角ゴ Pro W3"/>
            </a:endParaRPr>
          </a:p>
          <a:p>
            <a:pPr marL="177800"/>
            <a:r>
              <a:rPr lang="ja-JP" altLang="en-US" sz="1000" dirty="0">
                <a:solidFill>
                  <a:srgbClr val="000000"/>
                </a:solidFill>
                <a:latin typeface="ヒラギノ角ゴ Pro W3"/>
              </a:rPr>
              <a:t>　自己負担分のお支払いは、現金またはクレジットカードでお受けします。</a:t>
            </a:r>
            <a:endParaRPr lang="ja-JP" altLang="en-US" sz="1000" b="0" i="0" dirty="0">
              <a:solidFill>
                <a:srgbClr val="000000"/>
              </a:solidFill>
              <a:effectLst/>
              <a:latin typeface="ヒラギノ角ゴ Pro W3"/>
            </a:endParaRPr>
          </a:p>
          <a:p>
            <a:pPr marL="177800"/>
            <a:endParaRPr lang="en-US" altLang="zh-TW" sz="1000" dirty="0">
              <a:latin typeface="+mn-ea"/>
            </a:endParaRPr>
          </a:p>
          <a:p>
            <a:pPr marL="177800"/>
            <a:r>
              <a:rPr lang="en-US" altLang="ja-JP" sz="1000" b="0" i="0" dirty="0">
                <a:solidFill>
                  <a:srgbClr val="000000"/>
                </a:solidFill>
                <a:effectLst/>
                <a:latin typeface="ヒラギノ角ゴ Pro W3"/>
              </a:rPr>
              <a:t>※</a:t>
            </a:r>
            <a:r>
              <a:rPr lang="ja-JP" altLang="en-US" sz="1000" b="0" i="0" dirty="0">
                <a:solidFill>
                  <a:srgbClr val="000000"/>
                </a:solidFill>
                <a:effectLst/>
                <a:latin typeface="ヒラギノ角ゴ Pro W3"/>
              </a:rPr>
              <a:t>申請手続きの手順は各自治体により異なる場合があります。詳しくはお住まいの自治体の福祉課窓口でご確認ください。</a:t>
            </a:r>
            <a:br>
              <a:rPr lang="ja-JP" altLang="en-US" sz="1000" dirty="0"/>
            </a:br>
            <a:r>
              <a:rPr lang="en-US" altLang="ja-JP" sz="1000" b="0" i="0" dirty="0">
                <a:solidFill>
                  <a:srgbClr val="000000"/>
                </a:solidFill>
                <a:effectLst/>
                <a:latin typeface="ヒラギノ角ゴ Pro W3"/>
              </a:rPr>
              <a:t>※</a:t>
            </a:r>
            <a:r>
              <a:rPr lang="ja-JP" altLang="en-US" sz="1000" b="0" i="0" dirty="0">
                <a:solidFill>
                  <a:srgbClr val="000000"/>
                </a:solidFill>
                <a:effectLst/>
                <a:latin typeface="ヒラギノ角ゴ Pro W3"/>
              </a:rPr>
              <a:t>自己負担額は、原則一律</a:t>
            </a:r>
            <a:r>
              <a:rPr lang="en-US" altLang="ja-JP" sz="1000" b="0" i="0" dirty="0">
                <a:solidFill>
                  <a:srgbClr val="000000"/>
                </a:solidFill>
                <a:effectLst/>
                <a:latin typeface="ヒラギノ角ゴ Pro W3"/>
              </a:rPr>
              <a:t>1</a:t>
            </a:r>
            <a:r>
              <a:rPr lang="ja-JP" altLang="en-US" sz="1000" b="0" i="0" dirty="0">
                <a:solidFill>
                  <a:srgbClr val="000000"/>
                </a:solidFill>
                <a:effectLst/>
                <a:latin typeface="ヒラギノ角ゴ Pro W3"/>
              </a:rPr>
              <a:t>割負担です。</a:t>
            </a:r>
            <a:endParaRPr lang="en-US" altLang="zh-TW" sz="1000" dirty="0">
              <a:latin typeface="+mn-ea"/>
            </a:endParaRPr>
          </a:p>
        </p:txBody>
      </p:sp>
      <p:sp>
        <p:nvSpPr>
          <p:cNvPr id="16" name="正方形/長方形 15">
            <a:extLst>
              <a:ext uri="{FF2B5EF4-FFF2-40B4-BE49-F238E27FC236}">
                <a16:creationId xmlns:a16="http://schemas.microsoft.com/office/drawing/2014/main" id="{E4034BAC-8BF8-6B37-4878-1D3AF4767485}"/>
              </a:ext>
            </a:extLst>
          </p:cNvPr>
          <p:cNvSpPr/>
          <p:nvPr/>
        </p:nvSpPr>
        <p:spPr>
          <a:xfrm>
            <a:off x="5013302" y="15842661"/>
            <a:ext cx="1132552" cy="188339"/>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solidFill>
                  <a:schemeClr val="bg1"/>
                </a:solidFill>
                <a:latin typeface="A-OTF UD新ゴ Pro B" panose="020B0700000000000000" pitchFamily="34" charset="-128"/>
                <a:ea typeface="A-OTF UD新ゴ Pro B" panose="020B0700000000000000" pitchFamily="34" charset="-128"/>
              </a:rPr>
              <a:t>→ご来店予約</a:t>
            </a:r>
          </a:p>
        </p:txBody>
      </p:sp>
      <p:sp>
        <p:nvSpPr>
          <p:cNvPr id="12" name="テキスト ボックス 11">
            <a:extLst>
              <a:ext uri="{FF2B5EF4-FFF2-40B4-BE49-F238E27FC236}">
                <a16:creationId xmlns:a16="http://schemas.microsoft.com/office/drawing/2014/main" id="{A97EC59B-46D6-08B9-5257-FA2D03F0BAD3}"/>
              </a:ext>
            </a:extLst>
          </p:cNvPr>
          <p:cNvSpPr txBox="1"/>
          <p:nvPr/>
        </p:nvSpPr>
        <p:spPr>
          <a:xfrm>
            <a:off x="418292" y="16292248"/>
            <a:ext cx="3643347" cy="276999"/>
          </a:xfrm>
          <a:prstGeom prst="rect">
            <a:avLst/>
          </a:prstGeom>
          <a:noFill/>
        </p:spPr>
        <p:txBody>
          <a:bodyPr wrap="square">
            <a:spAutoFit/>
          </a:bodyPr>
          <a:lstStyle/>
          <a:p>
            <a:r>
              <a:rPr lang="en-US" altLang="ja-JP" sz="1200" b="1" dirty="0">
                <a:latin typeface="+mn-ea"/>
              </a:rPr>
              <a:t>1-1-</a:t>
            </a:r>
            <a:r>
              <a:rPr lang="ja-JP" altLang="en-US" sz="1200" b="1" dirty="0">
                <a:latin typeface="+mn-ea"/>
              </a:rPr>
              <a:t>③ </a:t>
            </a:r>
            <a:r>
              <a:rPr lang="ja-JP" altLang="en-US" sz="1200" b="1" dirty="0">
                <a:latin typeface="Proxima Nova"/>
              </a:rPr>
              <a:t>聴力を改善するための </a:t>
            </a:r>
            <a:r>
              <a:rPr lang="en-US" altLang="ja-JP" sz="1200" b="1" dirty="0">
                <a:latin typeface="Proxima Nova"/>
              </a:rPr>
              <a:t>4 </a:t>
            </a:r>
            <a:r>
              <a:rPr lang="ja-JP" altLang="en-US" sz="1200" b="1" dirty="0">
                <a:latin typeface="Proxima Nova"/>
              </a:rPr>
              <a:t>つのステップ</a:t>
            </a:r>
          </a:p>
        </p:txBody>
      </p:sp>
      <p:sp>
        <p:nvSpPr>
          <p:cNvPr id="18" name="テキスト ボックス 17">
            <a:extLst>
              <a:ext uri="{FF2B5EF4-FFF2-40B4-BE49-F238E27FC236}">
                <a16:creationId xmlns:a16="http://schemas.microsoft.com/office/drawing/2014/main" id="{294B4F1D-E857-AEB1-F308-EE71D46E77C5}"/>
              </a:ext>
            </a:extLst>
          </p:cNvPr>
          <p:cNvSpPr txBox="1"/>
          <p:nvPr/>
        </p:nvSpPr>
        <p:spPr>
          <a:xfrm>
            <a:off x="797026" y="18887084"/>
            <a:ext cx="5263948" cy="584775"/>
          </a:xfrm>
          <a:prstGeom prst="rect">
            <a:avLst/>
          </a:prstGeom>
          <a:noFill/>
        </p:spPr>
        <p:txBody>
          <a:bodyPr wrap="square" rtlCol="0">
            <a:spAutoFit/>
          </a:bodyPr>
          <a:lstStyle/>
          <a:p>
            <a:pPr algn="l"/>
            <a:r>
              <a:rPr lang="ja-JP" altLang="en-US" sz="800" dirty="0">
                <a:solidFill>
                  <a:srgbClr val="49443D"/>
                </a:solidFill>
                <a:latin typeface="Proxima Nova"/>
              </a:rPr>
              <a:t>ご利用のクレジットカード会社により利息が発生する場合があります。この合意された計画に基づく支払いを怠った場合、お客様は当社が負担した費用を当社に払い戻す必要があります。管理手数料はかかりません。回収期間は </a:t>
            </a:r>
            <a:r>
              <a:rPr lang="en-US" altLang="ja-JP" sz="800" dirty="0">
                <a:solidFill>
                  <a:srgbClr val="49443D"/>
                </a:solidFill>
                <a:latin typeface="Proxima Nova"/>
              </a:rPr>
              <a:t>6</a:t>
            </a:r>
            <a:r>
              <a:rPr lang="ja-JP" altLang="en-US" sz="800" dirty="0">
                <a:solidFill>
                  <a:srgbClr val="49443D"/>
                </a:solidFill>
                <a:latin typeface="Proxima Nova"/>
              </a:rPr>
              <a:t>、</a:t>
            </a:r>
            <a:r>
              <a:rPr lang="en-US" altLang="ja-JP" sz="800" dirty="0">
                <a:solidFill>
                  <a:srgbClr val="49443D"/>
                </a:solidFill>
                <a:latin typeface="Proxima Nova"/>
              </a:rPr>
              <a:t>12</a:t>
            </a:r>
            <a:r>
              <a:rPr lang="ja-JP" altLang="en-US" sz="800" dirty="0">
                <a:solidFill>
                  <a:srgbClr val="49443D"/>
                </a:solidFill>
                <a:latin typeface="Proxima Nova"/>
              </a:rPr>
              <a:t>、</a:t>
            </a:r>
            <a:r>
              <a:rPr lang="en-US" altLang="ja-JP" sz="800" dirty="0">
                <a:solidFill>
                  <a:srgbClr val="49443D"/>
                </a:solidFill>
                <a:latin typeface="Proxima Nova"/>
              </a:rPr>
              <a:t>18</a:t>
            </a:r>
            <a:r>
              <a:rPr lang="ja-JP" altLang="en-US" sz="800" dirty="0">
                <a:solidFill>
                  <a:srgbClr val="49443D"/>
                </a:solidFill>
                <a:latin typeface="Proxima Nova"/>
              </a:rPr>
              <a:t>、または </a:t>
            </a:r>
            <a:r>
              <a:rPr lang="en-US" altLang="ja-JP" sz="800" dirty="0">
                <a:solidFill>
                  <a:srgbClr val="49443D"/>
                </a:solidFill>
                <a:latin typeface="Proxima Nova"/>
              </a:rPr>
              <a:t>24 </a:t>
            </a:r>
            <a:r>
              <a:rPr lang="ja-JP" altLang="en-US" sz="800" dirty="0">
                <a:solidFill>
                  <a:srgbClr val="49443D"/>
                </a:solidFill>
                <a:latin typeface="Proxima Nova"/>
              </a:rPr>
              <a:t>か月です。</a:t>
            </a:r>
            <a:r>
              <a:rPr lang="en-US" altLang="ja-JP" sz="800" dirty="0">
                <a:solidFill>
                  <a:srgbClr val="49443D"/>
                </a:solidFill>
                <a:latin typeface="Proxima Nova"/>
              </a:rPr>
              <a:t>1 </a:t>
            </a:r>
            <a:r>
              <a:rPr lang="ja-JP" altLang="en-US" sz="800" dirty="0">
                <a:solidFill>
                  <a:srgbClr val="49443D"/>
                </a:solidFill>
                <a:latin typeface="Proxima Nova"/>
              </a:rPr>
              <a:t>つ以上の補聴器の購入に適用されます。購入総額の </a:t>
            </a:r>
            <a:r>
              <a:rPr lang="en-US" altLang="ja-JP" sz="800" dirty="0">
                <a:solidFill>
                  <a:srgbClr val="49443D"/>
                </a:solidFill>
                <a:latin typeface="Proxima Nova"/>
              </a:rPr>
              <a:t>25% </a:t>
            </a:r>
            <a:r>
              <a:rPr lang="ja-JP" altLang="en-US" sz="800" dirty="0">
                <a:solidFill>
                  <a:srgbClr val="49443D"/>
                </a:solidFill>
                <a:latin typeface="Proxima Nova"/>
              </a:rPr>
              <a:t>の初回支払いが必要です </a:t>
            </a:r>
            <a:r>
              <a:rPr lang="en-US" altLang="ja-JP" sz="800" dirty="0">
                <a:solidFill>
                  <a:srgbClr val="49443D"/>
                </a:solidFill>
                <a:latin typeface="Proxima Nova"/>
              </a:rPr>
              <a:t>(</a:t>
            </a:r>
            <a:r>
              <a:rPr lang="ja-JP" altLang="en-US" sz="800" dirty="0">
                <a:solidFill>
                  <a:srgbClr val="49443D"/>
                </a:solidFill>
                <a:latin typeface="Proxima Nova"/>
              </a:rPr>
              <a:t>フィッティング予約時にお支払いいただきます</a:t>
            </a:r>
            <a:r>
              <a:rPr lang="en-US" altLang="ja-JP" sz="800" dirty="0">
                <a:solidFill>
                  <a:srgbClr val="49443D"/>
                </a:solidFill>
                <a:latin typeface="Proxima Nova"/>
              </a:rPr>
              <a:t>)</a:t>
            </a:r>
            <a:r>
              <a:rPr lang="ja-JP" altLang="en-US" sz="800" dirty="0">
                <a:solidFill>
                  <a:srgbClr val="49443D"/>
                </a:solidFill>
                <a:latin typeface="Proxima Nova"/>
              </a:rPr>
              <a:t>。</a:t>
            </a:r>
          </a:p>
        </p:txBody>
      </p:sp>
      <p:sp>
        <p:nvSpPr>
          <p:cNvPr id="31" name="正方形/長方形 30">
            <a:extLst>
              <a:ext uri="{FF2B5EF4-FFF2-40B4-BE49-F238E27FC236}">
                <a16:creationId xmlns:a16="http://schemas.microsoft.com/office/drawing/2014/main" id="{DC784940-3831-569F-0EDF-6379A9D0CA06}"/>
              </a:ext>
            </a:extLst>
          </p:cNvPr>
          <p:cNvSpPr/>
          <p:nvPr/>
        </p:nvSpPr>
        <p:spPr>
          <a:xfrm>
            <a:off x="213575" y="949649"/>
            <a:ext cx="6359149" cy="189545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0029727-B535-BE2A-6324-1E672042F12A}"/>
              </a:ext>
            </a:extLst>
          </p:cNvPr>
          <p:cNvSpPr/>
          <p:nvPr/>
        </p:nvSpPr>
        <p:spPr>
          <a:xfrm>
            <a:off x="242891" y="1687852"/>
            <a:ext cx="6365378" cy="238286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b="1" dirty="0">
              <a:solidFill>
                <a:schemeClr val="tx1"/>
              </a:solidFill>
              <a:latin typeface="Kozuka Gothic Pro R" panose="020B0400000000000000" pitchFamily="34" charset="-128"/>
              <a:ea typeface="Kozuka Gothic Pro R" panose="020B0400000000000000" pitchFamily="34" charset="-128"/>
            </a:endParaRPr>
          </a:p>
        </p:txBody>
      </p:sp>
      <p:sp>
        <p:nvSpPr>
          <p:cNvPr id="33" name="テキスト ボックス 32">
            <a:extLst>
              <a:ext uri="{FF2B5EF4-FFF2-40B4-BE49-F238E27FC236}">
                <a16:creationId xmlns:a16="http://schemas.microsoft.com/office/drawing/2014/main" id="{534188B9-5DB0-A456-5321-CC55A3A519D5}"/>
              </a:ext>
            </a:extLst>
          </p:cNvPr>
          <p:cNvSpPr txBox="1"/>
          <p:nvPr/>
        </p:nvSpPr>
        <p:spPr>
          <a:xfrm>
            <a:off x="830522" y="1784351"/>
            <a:ext cx="5064862" cy="400110"/>
          </a:xfrm>
          <a:prstGeom prst="rect">
            <a:avLst/>
          </a:prstGeom>
          <a:noFill/>
        </p:spPr>
        <p:txBody>
          <a:bodyPr wrap="square">
            <a:spAutoFit/>
          </a:bodyPr>
          <a:lstStyle/>
          <a:p>
            <a:pPr algn="ctr"/>
            <a:r>
              <a:rPr lang="ja-JP" altLang="en-US" sz="2000" b="1" dirty="0"/>
              <a:t>補聴器の価格と補助金制度</a:t>
            </a:r>
          </a:p>
        </p:txBody>
      </p:sp>
      <p:sp>
        <p:nvSpPr>
          <p:cNvPr id="34" name="テキスト ボックス 33">
            <a:extLst>
              <a:ext uri="{FF2B5EF4-FFF2-40B4-BE49-F238E27FC236}">
                <a16:creationId xmlns:a16="http://schemas.microsoft.com/office/drawing/2014/main" id="{42D98A21-D0FC-3C26-C7F0-28CEE3C36AA5}"/>
              </a:ext>
            </a:extLst>
          </p:cNvPr>
          <p:cNvSpPr txBox="1"/>
          <p:nvPr/>
        </p:nvSpPr>
        <p:spPr>
          <a:xfrm>
            <a:off x="242892" y="322918"/>
            <a:ext cx="6365379" cy="338554"/>
          </a:xfrm>
          <a:prstGeom prst="rect">
            <a:avLst/>
          </a:prstGeom>
          <a:noFill/>
          <a:ln>
            <a:solidFill>
              <a:schemeClr val="tx1"/>
            </a:solidFill>
          </a:ln>
        </p:spPr>
        <p:txBody>
          <a:bodyPr wrap="square" rtlCol="0">
            <a:spAutoFit/>
          </a:bodyPr>
          <a:lstStyle/>
          <a:p>
            <a:r>
              <a:rPr lang="ja-JP" altLang="en-US" sz="1600" dirty="0"/>
              <a:t>１－１　補聴器の価格と補助金制度</a:t>
            </a:r>
          </a:p>
        </p:txBody>
      </p:sp>
      <p:sp>
        <p:nvSpPr>
          <p:cNvPr id="35" name="テキスト ボックス 34">
            <a:extLst>
              <a:ext uri="{FF2B5EF4-FFF2-40B4-BE49-F238E27FC236}">
                <a16:creationId xmlns:a16="http://schemas.microsoft.com/office/drawing/2014/main" id="{3C2D6D10-7B76-7835-A47A-D14B4968E6E9}"/>
              </a:ext>
            </a:extLst>
          </p:cNvPr>
          <p:cNvSpPr txBox="1"/>
          <p:nvPr/>
        </p:nvSpPr>
        <p:spPr>
          <a:xfrm>
            <a:off x="2764092" y="2774990"/>
            <a:ext cx="1178560" cy="246221"/>
          </a:xfrm>
          <a:prstGeom prst="rect">
            <a:avLst/>
          </a:prstGeom>
          <a:noFill/>
        </p:spPr>
        <p:txBody>
          <a:bodyPr wrap="square">
            <a:spAutoFit/>
          </a:bodyPr>
          <a:lstStyle/>
          <a:p>
            <a:pPr algn="ctr"/>
            <a:r>
              <a:rPr kumimoji="1" lang="en-US" altLang="ja-JP" sz="1000" b="1" dirty="0">
                <a:latin typeface="Kozuka Gothic Pro R" panose="020B0400000000000000" pitchFamily="34" charset="-128"/>
                <a:ea typeface="Kozuka Gothic Pro R" panose="020B0400000000000000" pitchFamily="34" charset="-128"/>
              </a:rPr>
              <a:t>TOP</a:t>
            </a:r>
            <a:r>
              <a:rPr kumimoji="1" lang="ja-JP" altLang="en-US" sz="1000" b="1" dirty="0">
                <a:latin typeface="Kozuka Gothic Pro R" panose="020B0400000000000000" pitchFamily="34" charset="-128"/>
                <a:ea typeface="Kozuka Gothic Pro R" panose="020B0400000000000000" pitchFamily="34" charset="-128"/>
              </a:rPr>
              <a:t>画像入る</a:t>
            </a:r>
          </a:p>
        </p:txBody>
      </p:sp>
      <p:sp>
        <p:nvSpPr>
          <p:cNvPr id="36" name="テキスト ボックス 35">
            <a:extLst>
              <a:ext uri="{FF2B5EF4-FFF2-40B4-BE49-F238E27FC236}">
                <a16:creationId xmlns:a16="http://schemas.microsoft.com/office/drawing/2014/main" id="{6119FA7A-9AE3-AE7A-CEAD-370D204AD172}"/>
              </a:ext>
            </a:extLst>
          </p:cNvPr>
          <p:cNvSpPr txBox="1"/>
          <p:nvPr/>
        </p:nvSpPr>
        <p:spPr>
          <a:xfrm>
            <a:off x="4699030" y="1111330"/>
            <a:ext cx="1873694" cy="215444"/>
          </a:xfrm>
          <a:prstGeom prst="rect">
            <a:avLst/>
          </a:prstGeom>
          <a:noFill/>
        </p:spPr>
        <p:txBody>
          <a:bodyPr wrap="square" rtlCol="0">
            <a:spAutoFit/>
          </a:bodyPr>
          <a:lstStyle/>
          <a:p>
            <a:r>
              <a:rPr kumimoji="1" lang="ja-JP" altLang="en-US" sz="800">
                <a:latin typeface="Kozuka Gothic Pro R" panose="020B0400000000000000" pitchFamily="34" charset="-128"/>
                <a:ea typeface="Kozuka Gothic Pro R" panose="020B0400000000000000" pitchFamily="34" charset="-128"/>
              </a:rPr>
              <a:t>○ ○ ○ ○ ○ ○ ○ ○ ○ ○ ○ ○ ○</a:t>
            </a:r>
            <a:endParaRPr kumimoji="1" lang="ja-JP" altLang="en-US" sz="800" dirty="0">
              <a:latin typeface="Kozuka Gothic Pro R" panose="020B0400000000000000" pitchFamily="34" charset="-128"/>
              <a:ea typeface="Kozuka Gothic Pro R" panose="020B0400000000000000" pitchFamily="34" charset="-128"/>
            </a:endParaRPr>
          </a:p>
        </p:txBody>
      </p:sp>
      <p:sp>
        <p:nvSpPr>
          <p:cNvPr id="37" name="テキスト ボックス 36">
            <a:extLst>
              <a:ext uri="{FF2B5EF4-FFF2-40B4-BE49-F238E27FC236}">
                <a16:creationId xmlns:a16="http://schemas.microsoft.com/office/drawing/2014/main" id="{86D5A4B1-AC2F-DD78-BCF2-638D75BF2B44}"/>
              </a:ext>
            </a:extLst>
          </p:cNvPr>
          <p:cNvSpPr txBox="1"/>
          <p:nvPr/>
        </p:nvSpPr>
        <p:spPr>
          <a:xfrm>
            <a:off x="5358310" y="1343475"/>
            <a:ext cx="1249961" cy="246221"/>
          </a:xfrm>
          <a:prstGeom prst="rect">
            <a:avLst/>
          </a:prstGeom>
          <a:noFill/>
        </p:spPr>
        <p:txBody>
          <a:bodyPr wrap="square" rtlCol="0">
            <a:spAutoFit/>
          </a:bodyPr>
          <a:lstStyle/>
          <a:p>
            <a:r>
              <a:rPr kumimoji="1" lang="ja-JP" altLang="en-US" sz="1000" b="1" dirty="0">
                <a:solidFill>
                  <a:schemeClr val="bg1"/>
                </a:solidFill>
                <a:highlight>
                  <a:srgbClr val="FF0000"/>
                </a:highlight>
                <a:latin typeface="Kozuka Gothic Pro R" panose="020B0400000000000000" pitchFamily="34" charset="-128"/>
                <a:ea typeface="Kozuka Gothic Pro R" panose="020B0400000000000000" pitchFamily="34" charset="-128"/>
              </a:rPr>
              <a:t>→ご来店予約</a:t>
            </a:r>
          </a:p>
        </p:txBody>
      </p:sp>
      <p:sp>
        <p:nvSpPr>
          <p:cNvPr id="38" name="テキスト ボックス 37">
            <a:extLst>
              <a:ext uri="{FF2B5EF4-FFF2-40B4-BE49-F238E27FC236}">
                <a16:creationId xmlns:a16="http://schemas.microsoft.com/office/drawing/2014/main" id="{95C9DCB8-8861-C981-D481-3B0153801A9C}"/>
              </a:ext>
            </a:extLst>
          </p:cNvPr>
          <p:cNvSpPr txBox="1"/>
          <p:nvPr/>
        </p:nvSpPr>
        <p:spPr>
          <a:xfrm>
            <a:off x="3637553" y="1385946"/>
            <a:ext cx="1873694" cy="215444"/>
          </a:xfrm>
          <a:prstGeom prst="rect">
            <a:avLst/>
          </a:prstGeom>
          <a:noFill/>
        </p:spPr>
        <p:txBody>
          <a:bodyPr wrap="square" rtlCol="0">
            <a:spAutoFit/>
          </a:bodyPr>
          <a:lstStyle/>
          <a:p>
            <a:r>
              <a:rPr kumimoji="1" lang="ja-JP" altLang="en-US" sz="800">
                <a:latin typeface="Kozuka Gothic Pro R" panose="020B0400000000000000" pitchFamily="34" charset="-128"/>
                <a:ea typeface="Kozuka Gothic Pro R" panose="020B0400000000000000" pitchFamily="34" charset="-128"/>
              </a:rPr>
              <a:t>○ ○ ○ ○ ○ ○ ○ ○ ○ ○ ○ ○ ○</a:t>
            </a:r>
            <a:endParaRPr kumimoji="1" lang="ja-JP" altLang="en-US" sz="800" dirty="0">
              <a:latin typeface="Kozuka Gothic Pro R" panose="020B0400000000000000" pitchFamily="34" charset="-128"/>
              <a:ea typeface="Kozuka Gothic Pro R" panose="020B0400000000000000" pitchFamily="34" charset="-128"/>
            </a:endParaRPr>
          </a:p>
        </p:txBody>
      </p:sp>
      <p:sp>
        <p:nvSpPr>
          <p:cNvPr id="41" name="テキスト ボックス 40">
            <a:extLst>
              <a:ext uri="{FF2B5EF4-FFF2-40B4-BE49-F238E27FC236}">
                <a16:creationId xmlns:a16="http://schemas.microsoft.com/office/drawing/2014/main" id="{30227DCD-C1E3-7690-0550-30CBFB5E2A43}"/>
              </a:ext>
            </a:extLst>
          </p:cNvPr>
          <p:cNvSpPr txBox="1"/>
          <p:nvPr/>
        </p:nvSpPr>
        <p:spPr>
          <a:xfrm>
            <a:off x="358608" y="3622125"/>
            <a:ext cx="1249961" cy="246221"/>
          </a:xfrm>
          <a:prstGeom prst="rect">
            <a:avLst/>
          </a:prstGeom>
          <a:noFill/>
        </p:spPr>
        <p:txBody>
          <a:bodyPr wrap="square" rtlCol="0">
            <a:spAutoFit/>
          </a:bodyPr>
          <a:lstStyle/>
          <a:p>
            <a:r>
              <a:rPr kumimoji="1" lang="ja-JP" altLang="en-US" sz="1000" b="1" dirty="0">
                <a:solidFill>
                  <a:schemeClr val="bg1"/>
                </a:solidFill>
                <a:highlight>
                  <a:srgbClr val="FF0000"/>
                </a:highlight>
                <a:latin typeface="Kozuka Gothic Pro R" panose="020B0400000000000000" pitchFamily="34" charset="-128"/>
                <a:ea typeface="Kozuka Gothic Pro R" panose="020B0400000000000000" pitchFamily="34" charset="-128"/>
              </a:rPr>
              <a:t>→ご来店予約</a:t>
            </a:r>
          </a:p>
        </p:txBody>
      </p:sp>
      <p:sp>
        <p:nvSpPr>
          <p:cNvPr id="42" name="テキスト ボックス 41">
            <a:extLst>
              <a:ext uri="{FF2B5EF4-FFF2-40B4-BE49-F238E27FC236}">
                <a16:creationId xmlns:a16="http://schemas.microsoft.com/office/drawing/2014/main" id="{A3B8F424-CF1C-FDD9-07BB-F37D6866CD4D}"/>
              </a:ext>
            </a:extLst>
          </p:cNvPr>
          <p:cNvSpPr txBox="1"/>
          <p:nvPr/>
        </p:nvSpPr>
        <p:spPr>
          <a:xfrm>
            <a:off x="1357205" y="682451"/>
            <a:ext cx="4001105" cy="246221"/>
          </a:xfrm>
          <a:prstGeom prst="rect">
            <a:avLst/>
          </a:prstGeom>
          <a:noFill/>
        </p:spPr>
        <p:txBody>
          <a:bodyPr wrap="square">
            <a:spAutoFit/>
          </a:bodyPr>
          <a:lstStyle/>
          <a:p>
            <a:r>
              <a:rPr lang="en-US" altLang="ja-JP" sz="1000" dirty="0"/>
              <a:t>※</a:t>
            </a:r>
            <a:r>
              <a:rPr lang="ja-JP" altLang="en-US" sz="1000" dirty="0"/>
              <a:t>オーストラリア版と同様に、必要に応じて文章内にLink設定</a:t>
            </a:r>
          </a:p>
        </p:txBody>
      </p:sp>
      <p:pic>
        <p:nvPicPr>
          <p:cNvPr id="25" name="図 24">
            <a:extLst>
              <a:ext uri="{FF2B5EF4-FFF2-40B4-BE49-F238E27FC236}">
                <a16:creationId xmlns:a16="http://schemas.microsoft.com/office/drawing/2014/main" id="{1CA1AEC4-11C9-B97C-1616-6DEB1F2B3DD4}"/>
              </a:ext>
            </a:extLst>
          </p:cNvPr>
          <p:cNvPicPr>
            <a:picLocks noChangeAspect="1"/>
          </p:cNvPicPr>
          <p:nvPr/>
        </p:nvPicPr>
        <p:blipFill rotWithShape="1">
          <a:blip r:embed="rId3">
            <a:extLst>
              <a:ext uri="{28A0092B-C50C-407E-A947-70E740481C1C}">
                <a14:useLocalDpi xmlns:a14="http://schemas.microsoft.com/office/drawing/2010/main" val="0"/>
              </a:ext>
            </a:extLst>
          </a:blip>
          <a:srcRect l="18262" t="22617" b="47565"/>
          <a:stretch/>
        </p:blipFill>
        <p:spPr>
          <a:xfrm>
            <a:off x="1072895" y="16582312"/>
            <a:ext cx="4578127" cy="544862"/>
          </a:xfrm>
          <a:prstGeom prst="rect">
            <a:avLst/>
          </a:prstGeom>
          <a:ln>
            <a:noFill/>
          </a:ln>
        </p:spPr>
      </p:pic>
      <p:sp>
        <p:nvSpPr>
          <p:cNvPr id="27" name="テキスト ボックス 26">
            <a:extLst>
              <a:ext uri="{FF2B5EF4-FFF2-40B4-BE49-F238E27FC236}">
                <a16:creationId xmlns:a16="http://schemas.microsoft.com/office/drawing/2014/main" id="{B691A7D2-F3FC-A040-B6DA-221AF804AB9A}"/>
              </a:ext>
            </a:extLst>
          </p:cNvPr>
          <p:cNvSpPr txBox="1"/>
          <p:nvPr/>
        </p:nvSpPr>
        <p:spPr>
          <a:xfrm>
            <a:off x="1200463" y="17683231"/>
            <a:ext cx="978935" cy="338554"/>
          </a:xfrm>
          <a:prstGeom prst="rect">
            <a:avLst/>
          </a:prstGeom>
          <a:noFill/>
          <a:ln>
            <a:solidFill>
              <a:srgbClr val="0070C0"/>
            </a:solidFill>
          </a:ln>
        </p:spPr>
        <p:txBody>
          <a:bodyPr wrap="square" rtlCol="0">
            <a:spAutoFit/>
          </a:bodyPr>
          <a:lstStyle/>
          <a:p>
            <a:pPr algn="ctr"/>
            <a:r>
              <a:rPr lang="ja-JP" altLang="en-US" sz="800" dirty="0">
                <a:solidFill>
                  <a:srgbClr val="49443D"/>
                </a:solidFill>
                <a:latin typeface="Proxima Nova"/>
              </a:rPr>
              <a:t>予約する</a:t>
            </a:r>
            <a:endParaRPr lang="en-US" altLang="ja-JP" sz="800" dirty="0">
              <a:solidFill>
                <a:srgbClr val="49443D"/>
              </a:solidFill>
              <a:latin typeface="Proxima Nova"/>
            </a:endParaRPr>
          </a:p>
          <a:p>
            <a:pPr algn="ctr"/>
            <a:endParaRPr lang="ja-JP" altLang="en-US" sz="800" dirty="0">
              <a:solidFill>
                <a:srgbClr val="49443D"/>
              </a:solidFill>
              <a:latin typeface="Proxima Nova"/>
            </a:endParaRPr>
          </a:p>
        </p:txBody>
      </p:sp>
      <p:sp>
        <p:nvSpPr>
          <p:cNvPr id="28" name="テキスト ボックス 27">
            <a:extLst>
              <a:ext uri="{FF2B5EF4-FFF2-40B4-BE49-F238E27FC236}">
                <a16:creationId xmlns:a16="http://schemas.microsoft.com/office/drawing/2014/main" id="{F4DDC1E3-3B4D-73F2-5F31-C42450308121}"/>
              </a:ext>
            </a:extLst>
          </p:cNvPr>
          <p:cNvSpPr txBox="1"/>
          <p:nvPr/>
        </p:nvSpPr>
        <p:spPr>
          <a:xfrm>
            <a:off x="2300321" y="17685429"/>
            <a:ext cx="1054016" cy="338554"/>
          </a:xfrm>
          <a:prstGeom prst="rect">
            <a:avLst/>
          </a:prstGeom>
          <a:noFill/>
          <a:ln>
            <a:solidFill>
              <a:srgbClr val="0070C0"/>
            </a:solidFill>
          </a:ln>
        </p:spPr>
        <p:txBody>
          <a:bodyPr wrap="square" rtlCol="0">
            <a:spAutoFit/>
          </a:bodyPr>
          <a:lstStyle/>
          <a:p>
            <a:pPr algn="ctr"/>
            <a:r>
              <a:rPr lang="ja-JP" altLang="en-US" sz="800" dirty="0">
                <a:solidFill>
                  <a:srgbClr val="49443D"/>
                </a:solidFill>
                <a:latin typeface="Proxima Nova"/>
              </a:rPr>
              <a:t>補聴器について調べる</a:t>
            </a:r>
          </a:p>
        </p:txBody>
      </p:sp>
      <p:sp>
        <p:nvSpPr>
          <p:cNvPr id="29" name="テキスト ボックス 28">
            <a:extLst>
              <a:ext uri="{FF2B5EF4-FFF2-40B4-BE49-F238E27FC236}">
                <a16:creationId xmlns:a16="http://schemas.microsoft.com/office/drawing/2014/main" id="{97670077-8496-F86B-F7F9-C8847396C709}"/>
              </a:ext>
            </a:extLst>
          </p:cNvPr>
          <p:cNvSpPr txBox="1"/>
          <p:nvPr/>
        </p:nvSpPr>
        <p:spPr>
          <a:xfrm>
            <a:off x="3464174" y="17678458"/>
            <a:ext cx="1057784" cy="215444"/>
          </a:xfrm>
          <a:prstGeom prst="rect">
            <a:avLst/>
          </a:prstGeom>
          <a:noFill/>
          <a:ln>
            <a:solidFill>
              <a:srgbClr val="0070C0"/>
            </a:solidFill>
          </a:ln>
        </p:spPr>
        <p:txBody>
          <a:bodyPr wrap="square" rtlCol="0">
            <a:spAutoFit/>
          </a:bodyPr>
          <a:lstStyle/>
          <a:p>
            <a:pPr algn="ctr"/>
            <a:r>
              <a:rPr lang="ja-JP" altLang="en-US" sz="800" dirty="0">
                <a:solidFill>
                  <a:srgbClr val="49443D"/>
                </a:solidFill>
                <a:latin typeface="Proxima Nova"/>
              </a:rPr>
              <a:t>補助金制度</a:t>
            </a:r>
          </a:p>
        </p:txBody>
      </p:sp>
      <p:sp>
        <p:nvSpPr>
          <p:cNvPr id="30" name="テキスト ボックス 29">
            <a:extLst>
              <a:ext uri="{FF2B5EF4-FFF2-40B4-BE49-F238E27FC236}">
                <a16:creationId xmlns:a16="http://schemas.microsoft.com/office/drawing/2014/main" id="{44347776-EB83-3988-3167-C9EEC2E1D95E}"/>
              </a:ext>
            </a:extLst>
          </p:cNvPr>
          <p:cNvSpPr txBox="1"/>
          <p:nvPr/>
        </p:nvSpPr>
        <p:spPr>
          <a:xfrm>
            <a:off x="4641046" y="17678458"/>
            <a:ext cx="1057784" cy="338554"/>
          </a:xfrm>
          <a:prstGeom prst="rect">
            <a:avLst/>
          </a:prstGeom>
          <a:noFill/>
          <a:ln>
            <a:solidFill>
              <a:srgbClr val="0070C0"/>
            </a:solidFill>
          </a:ln>
        </p:spPr>
        <p:txBody>
          <a:bodyPr wrap="square" rtlCol="0">
            <a:spAutoFit/>
          </a:bodyPr>
          <a:lstStyle/>
          <a:p>
            <a:pPr algn="ctr"/>
            <a:r>
              <a:rPr lang="ja-JP" altLang="en-US" sz="800" dirty="0">
                <a:solidFill>
                  <a:srgbClr val="49443D"/>
                </a:solidFill>
                <a:latin typeface="Proxima Nova"/>
              </a:rPr>
              <a:t>新日本補聴器のメリット</a:t>
            </a:r>
          </a:p>
        </p:txBody>
      </p:sp>
      <p:sp>
        <p:nvSpPr>
          <p:cNvPr id="43" name="テキスト ボックス 42">
            <a:extLst>
              <a:ext uri="{FF2B5EF4-FFF2-40B4-BE49-F238E27FC236}">
                <a16:creationId xmlns:a16="http://schemas.microsoft.com/office/drawing/2014/main" id="{046B63D7-318F-0071-A996-C5799EEF54AD}"/>
              </a:ext>
            </a:extLst>
          </p:cNvPr>
          <p:cNvSpPr txBox="1"/>
          <p:nvPr/>
        </p:nvSpPr>
        <p:spPr>
          <a:xfrm>
            <a:off x="1090626" y="17054603"/>
            <a:ext cx="1215221" cy="830997"/>
          </a:xfrm>
          <a:prstGeom prst="rect">
            <a:avLst/>
          </a:prstGeom>
          <a:noFill/>
        </p:spPr>
        <p:txBody>
          <a:bodyPr wrap="square" rtlCol="0">
            <a:spAutoFit/>
          </a:bodyPr>
          <a:lstStyle/>
          <a:p>
            <a:r>
              <a:rPr lang="en-US" altLang="ja-JP" sz="800" dirty="0">
                <a:solidFill>
                  <a:srgbClr val="49443D"/>
                </a:solidFill>
                <a:latin typeface="Proxima Nova"/>
              </a:rPr>
              <a:t>1. </a:t>
            </a:r>
            <a:r>
              <a:rPr lang="ja-JP" altLang="en-US" sz="800" dirty="0">
                <a:solidFill>
                  <a:srgbClr val="49443D"/>
                </a:solidFill>
                <a:latin typeface="Proxima Nova"/>
              </a:rPr>
              <a:t>お近くの</a:t>
            </a:r>
            <a:r>
              <a:rPr lang="ja-JP" altLang="en-US" sz="800" dirty="0">
                <a:latin typeface="Proxima Nova"/>
              </a:rPr>
              <a:t>新日本補聴器グループの</a:t>
            </a:r>
            <a:r>
              <a:rPr lang="ja-JP" altLang="en-US" sz="800" dirty="0">
                <a:solidFill>
                  <a:srgbClr val="49443D"/>
                </a:solidFill>
                <a:latin typeface="Proxima Nova"/>
              </a:rPr>
              <a:t>販売店で無料の聴力測定を予約してください。</a:t>
            </a:r>
          </a:p>
          <a:p>
            <a:br>
              <a:rPr lang="ja-JP" altLang="en-US" sz="800" dirty="0"/>
            </a:br>
            <a:endParaRPr lang="ja-JP" altLang="en-US" sz="800" dirty="0">
              <a:solidFill>
                <a:srgbClr val="49443D"/>
              </a:solidFill>
              <a:latin typeface="Proxima Nova"/>
            </a:endParaRPr>
          </a:p>
        </p:txBody>
      </p:sp>
      <p:sp>
        <p:nvSpPr>
          <p:cNvPr id="44" name="テキスト ボックス 43">
            <a:extLst>
              <a:ext uri="{FF2B5EF4-FFF2-40B4-BE49-F238E27FC236}">
                <a16:creationId xmlns:a16="http://schemas.microsoft.com/office/drawing/2014/main" id="{71C361E9-1740-4D88-7253-6B262FC52F06}"/>
              </a:ext>
            </a:extLst>
          </p:cNvPr>
          <p:cNvSpPr txBox="1"/>
          <p:nvPr/>
        </p:nvSpPr>
        <p:spPr>
          <a:xfrm>
            <a:off x="2266116" y="17052021"/>
            <a:ext cx="1177474" cy="707886"/>
          </a:xfrm>
          <a:prstGeom prst="rect">
            <a:avLst/>
          </a:prstGeom>
          <a:noFill/>
        </p:spPr>
        <p:txBody>
          <a:bodyPr wrap="square" rtlCol="0">
            <a:spAutoFit/>
          </a:bodyPr>
          <a:lstStyle/>
          <a:p>
            <a:r>
              <a:rPr lang="en-US" altLang="ja-JP" sz="800" dirty="0">
                <a:solidFill>
                  <a:srgbClr val="49443D"/>
                </a:solidFill>
                <a:latin typeface="Proxima Nova"/>
              </a:rPr>
              <a:t>2. </a:t>
            </a:r>
            <a:r>
              <a:rPr lang="ja-JP" altLang="en-US" sz="800" dirty="0">
                <a:solidFill>
                  <a:srgbClr val="49443D"/>
                </a:solidFill>
                <a:latin typeface="Proxima Nova"/>
              </a:rPr>
              <a:t>最新の補聴器技術の機能と利点について学びましょう。</a:t>
            </a:r>
          </a:p>
          <a:p>
            <a:br>
              <a:rPr lang="ja-JP" altLang="en-US" sz="800" dirty="0"/>
            </a:br>
            <a:endParaRPr lang="ja-JP" altLang="en-US" sz="800" dirty="0">
              <a:solidFill>
                <a:srgbClr val="49443D"/>
              </a:solidFill>
              <a:latin typeface="Proxima Nova"/>
            </a:endParaRPr>
          </a:p>
        </p:txBody>
      </p:sp>
      <p:sp>
        <p:nvSpPr>
          <p:cNvPr id="45" name="テキスト ボックス 44">
            <a:extLst>
              <a:ext uri="{FF2B5EF4-FFF2-40B4-BE49-F238E27FC236}">
                <a16:creationId xmlns:a16="http://schemas.microsoft.com/office/drawing/2014/main" id="{9F9E1928-8BAD-FA50-A214-1BB8339970ED}"/>
              </a:ext>
            </a:extLst>
          </p:cNvPr>
          <p:cNvSpPr txBox="1"/>
          <p:nvPr/>
        </p:nvSpPr>
        <p:spPr>
          <a:xfrm>
            <a:off x="3391902" y="17057237"/>
            <a:ext cx="1201726" cy="707886"/>
          </a:xfrm>
          <a:prstGeom prst="rect">
            <a:avLst/>
          </a:prstGeom>
          <a:noFill/>
        </p:spPr>
        <p:txBody>
          <a:bodyPr wrap="square" rtlCol="0">
            <a:spAutoFit/>
          </a:bodyPr>
          <a:lstStyle/>
          <a:p>
            <a:r>
              <a:rPr lang="en-US" altLang="ja-JP" sz="800" dirty="0">
                <a:solidFill>
                  <a:srgbClr val="49443D"/>
                </a:solidFill>
                <a:latin typeface="Proxima Nova"/>
              </a:rPr>
              <a:t>3. </a:t>
            </a:r>
            <a:r>
              <a:rPr lang="ja-JP" altLang="en-US" sz="800" dirty="0">
                <a:solidFill>
                  <a:srgbClr val="49443D"/>
                </a:solidFill>
                <a:latin typeface="Proxima Nova"/>
              </a:rPr>
              <a:t>資金調達のオプションと補助金制度について学びましょう。</a:t>
            </a:r>
          </a:p>
          <a:p>
            <a:br>
              <a:rPr lang="ja-JP" altLang="en-US" sz="800" dirty="0"/>
            </a:br>
            <a:endParaRPr lang="ja-JP" altLang="en-US" sz="800" dirty="0">
              <a:solidFill>
                <a:srgbClr val="49443D"/>
              </a:solidFill>
              <a:latin typeface="Proxima Nova"/>
            </a:endParaRPr>
          </a:p>
        </p:txBody>
      </p:sp>
      <p:sp>
        <p:nvSpPr>
          <p:cNvPr id="46" name="テキスト ボックス 45">
            <a:extLst>
              <a:ext uri="{FF2B5EF4-FFF2-40B4-BE49-F238E27FC236}">
                <a16:creationId xmlns:a16="http://schemas.microsoft.com/office/drawing/2014/main" id="{92B74F6D-32AE-A38E-8F95-0B597D4A1D36}"/>
              </a:ext>
            </a:extLst>
          </p:cNvPr>
          <p:cNvSpPr txBox="1"/>
          <p:nvPr/>
        </p:nvSpPr>
        <p:spPr>
          <a:xfrm>
            <a:off x="4593629" y="17052021"/>
            <a:ext cx="1299597" cy="584775"/>
          </a:xfrm>
          <a:prstGeom prst="rect">
            <a:avLst/>
          </a:prstGeom>
          <a:noFill/>
        </p:spPr>
        <p:txBody>
          <a:bodyPr wrap="square" rtlCol="0">
            <a:spAutoFit/>
          </a:bodyPr>
          <a:lstStyle/>
          <a:p>
            <a:r>
              <a:rPr lang="en-US" altLang="ja-JP" sz="800" dirty="0">
                <a:latin typeface="Proxima Nova"/>
              </a:rPr>
              <a:t>4. </a:t>
            </a:r>
            <a:r>
              <a:rPr lang="ja-JP" altLang="en-US" sz="800" dirty="0">
                <a:latin typeface="Proxima Nova"/>
              </a:rPr>
              <a:t>無料で最新の補聴器を</a:t>
            </a:r>
            <a:r>
              <a:rPr lang="en-US" altLang="ja-JP" sz="800" dirty="0">
                <a:latin typeface="Proxima Nova"/>
              </a:rPr>
              <a:t>2</a:t>
            </a:r>
            <a:r>
              <a:rPr lang="ja-JP" altLang="en-US" sz="800" dirty="0">
                <a:latin typeface="Proxima Nova"/>
              </a:rPr>
              <a:t>週間ご利用いただけます。</a:t>
            </a:r>
            <a:br>
              <a:rPr lang="ja-JP" altLang="en-US" sz="800" dirty="0"/>
            </a:br>
            <a:endParaRPr lang="ja-JP" altLang="en-US" sz="800" dirty="0">
              <a:solidFill>
                <a:srgbClr val="49443D"/>
              </a:solidFill>
              <a:latin typeface="Proxima Nova"/>
            </a:endParaRPr>
          </a:p>
        </p:txBody>
      </p:sp>
      <p:sp>
        <p:nvSpPr>
          <p:cNvPr id="5" name="吹き出し: 四角形 4">
            <a:extLst>
              <a:ext uri="{FF2B5EF4-FFF2-40B4-BE49-F238E27FC236}">
                <a16:creationId xmlns:a16="http://schemas.microsoft.com/office/drawing/2014/main" id="{B5A964F2-8AE8-4A6D-CA3C-86A2095D3E37}"/>
              </a:ext>
            </a:extLst>
          </p:cNvPr>
          <p:cNvSpPr/>
          <p:nvPr/>
        </p:nvSpPr>
        <p:spPr>
          <a:xfrm>
            <a:off x="4843463" y="18098548"/>
            <a:ext cx="1871307" cy="544149"/>
          </a:xfrm>
          <a:prstGeom prst="wedgeRectCallout">
            <a:avLst>
              <a:gd name="adj1" fmla="val -31741"/>
              <a:gd name="adj2" fmla="val 97003"/>
            </a:avLst>
          </a:prstGeom>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支払いは現金またはクレジットカードのみとのことですので、ここでは注釈は特に必要ないでしょうか。</a:t>
            </a:r>
            <a:endParaRPr kumimoji="1" lang="ja-JP" altLang="en-US" sz="900" dirty="0"/>
          </a:p>
        </p:txBody>
      </p:sp>
      <p:sp>
        <p:nvSpPr>
          <p:cNvPr id="13" name="正方形/長方形 12">
            <a:extLst>
              <a:ext uri="{FF2B5EF4-FFF2-40B4-BE49-F238E27FC236}">
                <a16:creationId xmlns:a16="http://schemas.microsoft.com/office/drawing/2014/main" id="{E4BEC55D-CB84-A38F-A469-007F68E1A66A}"/>
              </a:ext>
            </a:extLst>
          </p:cNvPr>
          <p:cNvSpPr/>
          <p:nvPr/>
        </p:nvSpPr>
        <p:spPr>
          <a:xfrm>
            <a:off x="243421" y="18797350"/>
            <a:ext cx="6389158" cy="753223"/>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8476E7D-44A4-999C-6797-F55217C8DE50}"/>
              </a:ext>
            </a:extLst>
          </p:cNvPr>
          <p:cNvSpPr txBox="1"/>
          <p:nvPr/>
        </p:nvSpPr>
        <p:spPr>
          <a:xfrm>
            <a:off x="354114" y="1056514"/>
            <a:ext cx="1249961" cy="461665"/>
          </a:xfrm>
          <a:prstGeom prst="rect">
            <a:avLst/>
          </a:prstGeom>
          <a:noFill/>
          <a:ln w="19050">
            <a:solidFill>
              <a:schemeClr val="tx1"/>
            </a:solidFill>
          </a:ln>
        </p:spPr>
        <p:txBody>
          <a:bodyPr wrap="square">
            <a:spAutoFit/>
          </a:bodyPr>
          <a:lstStyle/>
          <a:p>
            <a:pPr algn="ctr"/>
            <a:r>
              <a:rPr kumimoji="1" lang="ja-JP" altLang="en-US" sz="800" b="1" dirty="0">
                <a:latin typeface="Kozuka Gothic Pro R" panose="020B0400000000000000" pitchFamily="34" charset="-128"/>
                <a:ea typeface="Kozuka Gothic Pro R" panose="020B0400000000000000" pitchFamily="34" charset="-128"/>
              </a:rPr>
              <a:t>ロゴ</a:t>
            </a:r>
            <a:endParaRPr kumimoji="1" lang="en-US" altLang="ja-JP" sz="800" b="1" dirty="0">
              <a:latin typeface="Kozuka Gothic Pro R" panose="020B0400000000000000" pitchFamily="34" charset="-128"/>
              <a:ea typeface="Kozuka Gothic Pro R" panose="020B0400000000000000" pitchFamily="34" charset="-128"/>
            </a:endParaRPr>
          </a:p>
          <a:p>
            <a:pPr algn="ctr"/>
            <a:r>
              <a:rPr kumimoji="1" lang="ja-JP" altLang="en-US" sz="800" b="1" dirty="0">
                <a:latin typeface="Kozuka Gothic Pro R" panose="020B0400000000000000" pitchFamily="34" charset="-128"/>
                <a:ea typeface="Kozuka Gothic Pro R" panose="020B0400000000000000" pitchFamily="34" charset="-128"/>
              </a:rPr>
              <a:t>新日本補聴器株式会社</a:t>
            </a:r>
            <a:endParaRPr kumimoji="1" lang="en-US" altLang="ja-JP" sz="800" b="1" dirty="0">
              <a:latin typeface="Kozuka Gothic Pro R" panose="020B0400000000000000" pitchFamily="34" charset="-128"/>
              <a:ea typeface="Kozuka Gothic Pro R" panose="020B0400000000000000" pitchFamily="34" charset="-128"/>
            </a:endParaRPr>
          </a:p>
          <a:p>
            <a:pPr algn="ctr"/>
            <a:r>
              <a:rPr kumimoji="1" lang="en-US" altLang="ja-JP" sz="800" b="1" dirty="0" err="1">
                <a:latin typeface="Kozuka Gothic Pro R" panose="020B0400000000000000" pitchFamily="34" charset="-128"/>
                <a:ea typeface="Kozuka Gothic Pro R" panose="020B0400000000000000" pitchFamily="34" charset="-128"/>
              </a:rPr>
              <a:t>Audika</a:t>
            </a:r>
            <a:r>
              <a:rPr kumimoji="1" lang="ja-JP" altLang="en-US" sz="800" b="1" dirty="0">
                <a:latin typeface="Kozuka Gothic Pro R" panose="020B0400000000000000" pitchFamily="34" charset="-128"/>
                <a:ea typeface="Kozuka Gothic Pro R" panose="020B0400000000000000" pitchFamily="34" charset="-128"/>
              </a:rPr>
              <a:t>グループ</a:t>
            </a:r>
          </a:p>
        </p:txBody>
      </p:sp>
      <p:sp>
        <p:nvSpPr>
          <p:cNvPr id="19" name="二等辺三角形 18">
            <a:extLst>
              <a:ext uri="{FF2B5EF4-FFF2-40B4-BE49-F238E27FC236}">
                <a16:creationId xmlns:a16="http://schemas.microsoft.com/office/drawing/2014/main" id="{A058DB35-52FA-473E-11B2-23FD942737A3}"/>
              </a:ext>
            </a:extLst>
          </p:cNvPr>
          <p:cNvSpPr/>
          <p:nvPr/>
        </p:nvSpPr>
        <p:spPr>
          <a:xfrm rot="10800000">
            <a:off x="3191123" y="10327052"/>
            <a:ext cx="209619" cy="144447"/>
          </a:xfrm>
          <a:prstGeom prst="triangle">
            <a:avLst>
              <a:gd name="adj" fmla="val 523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7" name="表 46">
            <a:extLst>
              <a:ext uri="{FF2B5EF4-FFF2-40B4-BE49-F238E27FC236}">
                <a16:creationId xmlns:a16="http://schemas.microsoft.com/office/drawing/2014/main" id="{CFB945AE-AE61-CC52-CED8-8DC666BB2366}"/>
              </a:ext>
            </a:extLst>
          </p:cNvPr>
          <p:cNvGraphicFramePr>
            <a:graphicFrameLocks noGrp="1"/>
          </p:cNvGraphicFramePr>
          <p:nvPr>
            <p:extLst>
              <p:ext uri="{D42A27DB-BD31-4B8C-83A1-F6EECF244321}">
                <p14:modId xmlns:p14="http://schemas.microsoft.com/office/powerpoint/2010/main" val="3004688580"/>
              </p:ext>
            </p:extLst>
          </p:nvPr>
        </p:nvGraphicFramePr>
        <p:xfrm>
          <a:off x="835341" y="10757252"/>
          <a:ext cx="4937664" cy="1905021"/>
        </p:xfrm>
        <a:graphic>
          <a:graphicData uri="http://schemas.openxmlformats.org/drawingml/2006/table">
            <a:tbl>
              <a:tblPr firstRow="1" bandRow="1">
                <a:tableStyleId>{5940675A-B579-460E-94D1-54222C63F5DA}</a:tableStyleId>
              </a:tblPr>
              <a:tblGrid>
                <a:gridCol w="1234416">
                  <a:extLst>
                    <a:ext uri="{9D8B030D-6E8A-4147-A177-3AD203B41FA5}">
                      <a16:colId xmlns:a16="http://schemas.microsoft.com/office/drawing/2014/main" val="3036026781"/>
                    </a:ext>
                  </a:extLst>
                </a:gridCol>
                <a:gridCol w="1234416">
                  <a:extLst>
                    <a:ext uri="{9D8B030D-6E8A-4147-A177-3AD203B41FA5}">
                      <a16:colId xmlns:a16="http://schemas.microsoft.com/office/drawing/2014/main" val="909518956"/>
                    </a:ext>
                  </a:extLst>
                </a:gridCol>
                <a:gridCol w="1234416">
                  <a:extLst>
                    <a:ext uri="{9D8B030D-6E8A-4147-A177-3AD203B41FA5}">
                      <a16:colId xmlns:a16="http://schemas.microsoft.com/office/drawing/2014/main" val="1345756215"/>
                    </a:ext>
                  </a:extLst>
                </a:gridCol>
                <a:gridCol w="1234416">
                  <a:extLst>
                    <a:ext uri="{9D8B030D-6E8A-4147-A177-3AD203B41FA5}">
                      <a16:colId xmlns:a16="http://schemas.microsoft.com/office/drawing/2014/main" val="1897438700"/>
                    </a:ext>
                  </a:extLst>
                </a:gridCol>
              </a:tblGrid>
              <a:tr h="395187">
                <a:tc>
                  <a:txBody>
                    <a:bodyPr/>
                    <a:lstStyle/>
                    <a:p>
                      <a:pPr algn="ctr"/>
                      <a:r>
                        <a:rPr kumimoji="1" lang="ja-JP" altLang="en-US" sz="900" dirty="0"/>
                        <a:t>必要書類</a:t>
                      </a:r>
                    </a:p>
                  </a:txBody>
                  <a:tcPr anchor="ctr">
                    <a:solidFill>
                      <a:schemeClr val="bg1"/>
                    </a:solidFill>
                  </a:tcPr>
                </a:tc>
                <a:tc>
                  <a:txBody>
                    <a:bodyPr/>
                    <a:lstStyle/>
                    <a:p>
                      <a:pPr algn="ctr"/>
                      <a:r>
                        <a:rPr lang="en-US" altLang="ja-JP" sz="900" b="1" dirty="0">
                          <a:latin typeface="+mn-ea"/>
                        </a:rPr>
                        <a:t>A</a:t>
                      </a:r>
                    </a:p>
                    <a:p>
                      <a:pPr algn="ctr"/>
                      <a:r>
                        <a:rPr lang="ja-JP" altLang="en-US" sz="900" b="1" dirty="0">
                          <a:latin typeface="+mn-ea"/>
                        </a:rPr>
                        <a:t>補聴器購入費用給付申請書</a:t>
                      </a:r>
                      <a:endParaRPr kumimoji="1" lang="ja-JP" altLang="en-US" sz="900" b="1" dirty="0"/>
                    </a:p>
                  </a:txBody>
                  <a:tcPr anchor="ctr">
                    <a:solidFill>
                      <a:schemeClr val="bg1"/>
                    </a:solidFill>
                  </a:tcPr>
                </a:tc>
                <a:tc>
                  <a:txBody>
                    <a:bodyPr/>
                    <a:lstStyle/>
                    <a:p>
                      <a:pPr algn="ctr"/>
                      <a:r>
                        <a:rPr lang="en-US" altLang="ja-JP" sz="900" b="1" dirty="0">
                          <a:latin typeface="+mn-ea"/>
                        </a:rPr>
                        <a:t>B</a:t>
                      </a:r>
                    </a:p>
                    <a:p>
                      <a:pPr algn="ctr"/>
                      <a:r>
                        <a:rPr lang="ja-JP" altLang="en-US" sz="900" b="1" dirty="0">
                          <a:latin typeface="+mn-ea"/>
                        </a:rPr>
                        <a:t>補聴器購入費用給付診断書・意見書</a:t>
                      </a:r>
                      <a:endParaRPr kumimoji="1" lang="ja-JP" altLang="en-US" sz="900" b="1" dirty="0"/>
                    </a:p>
                  </a:txBody>
                  <a:tcPr anchor="ctr">
                    <a:solidFill>
                      <a:schemeClr val="bg1"/>
                    </a:solidFill>
                  </a:tcPr>
                </a:tc>
                <a:tc>
                  <a:txBody>
                    <a:bodyPr/>
                    <a:lstStyle/>
                    <a:p>
                      <a:pPr algn="ctr"/>
                      <a:r>
                        <a:rPr lang="en-US" altLang="ja-JP" sz="900" b="1" dirty="0">
                          <a:latin typeface="+mn-ea"/>
                        </a:rPr>
                        <a:t>C</a:t>
                      </a:r>
                    </a:p>
                    <a:p>
                      <a:pPr algn="ctr"/>
                      <a:r>
                        <a:rPr lang="ja-JP" altLang="en-US" sz="900" b="1" dirty="0">
                          <a:latin typeface="+mn-ea"/>
                        </a:rPr>
                        <a:t>補聴器の見積書</a:t>
                      </a:r>
                      <a:endParaRPr kumimoji="1" lang="ja-JP" altLang="en-US" sz="900" b="1" dirty="0"/>
                    </a:p>
                  </a:txBody>
                  <a:tcPr anchor="ctr">
                    <a:solidFill>
                      <a:schemeClr val="bg1"/>
                    </a:solidFill>
                  </a:tcPr>
                </a:tc>
                <a:extLst>
                  <a:ext uri="{0D108BD9-81ED-4DB2-BD59-A6C34878D82A}">
                    <a16:rowId xmlns:a16="http://schemas.microsoft.com/office/drawing/2014/main" val="1253916956"/>
                  </a:ext>
                </a:extLst>
              </a:tr>
              <a:tr h="395187">
                <a:tc>
                  <a:txBody>
                    <a:bodyPr/>
                    <a:lstStyle/>
                    <a:p>
                      <a:pPr algn="ctr"/>
                      <a:r>
                        <a:rPr kumimoji="1" lang="ja-JP" altLang="en-US" sz="900" dirty="0"/>
                        <a:t>書類の発行</a:t>
                      </a:r>
                    </a:p>
                  </a:txBody>
                  <a:tcPr anchor="ctr">
                    <a:solidFill>
                      <a:schemeClr val="bg1"/>
                    </a:solidFill>
                  </a:tcPr>
                </a:tc>
                <a:tc>
                  <a:txBody>
                    <a:bodyPr/>
                    <a:lstStyle/>
                    <a:p>
                      <a:pPr algn="ctr"/>
                      <a:r>
                        <a:rPr kumimoji="1" lang="ja-JP" altLang="en-US" sz="900" dirty="0"/>
                        <a:t>お住いの自治体の福祉課窓口</a:t>
                      </a:r>
                    </a:p>
                  </a:txBody>
                  <a:tcPr anchor="ctr">
                    <a:solidFill>
                      <a:schemeClr val="bg1"/>
                    </a:solidFill>
                  </a:tcPr>
                </a:tc>
                <a:tc>
                  <a:txBody>
                    <a:bodyPr/>
                    <a:lstStyle/>
                    <a:p>
                      <a:pPr algn="ctr"/>
                      <a:r>
                        <a:rPr kumimoji="1" lang="ja-JP" altLang="en-US" sz="900" dirty="0"/>
                        <a:t>指定病院</a:t>
                      </a:r>
                    </a:p>
                  </a:txBody>
                  <a:tcPr anchor="ctr">
                    <a:solidFill>
                      <a:schemeClr val="bg1"/>
                    </a:solidFill>
                  </a:tcPr>
                </a:tc>
                <a:tc>
                  <a:txBody>
                    <a:bodyPr/>
                    <a:lstStyle/>
                    <a:p>
                      <a:pPr algn="ctr"/>
                      <a:r>
                        <a:rPr kumimoji="1" lang="ja-JP" altLang="en-US" sz="900" dirty="0"/>
                        <a:t>当社の</a:t>
                      </a:r>
                      <a:endParaRPr kumimoji="1" lang="en-US" altLang="ja-JP" sz="900" dirty="0"/>
                    </a:p>
                    <a:p>
                      <a:pPr algn="ctr"/>
                      <a:r>
                        <a:rPr kumimoji="1" lang="ja-JP" altLang="en-US" sz="900" dirty="0"/>
                        <a:t>補聴器販売店</a:t>
                      </a:r>
                    </a:p>
                  </a:txBody>
                  <a:tcPr anchor="ctr">
                    <a:solidFill>
                      <a:schemeClr val="bg1"/>
                    </a:solidFill>
                  </a:tcPr>
                </a:tc>
                <a:extLst>
                  <a:ext uri="{0D108BD9-81ED-4DB2-BD59-A6C34878D82A}">
                    <a16:rowId xmlns:a16="http://schemas.microsoft.com/office/drawing/2014/main" val="4289531665"/>
                  </a:ext>
                </a:extLst>
              </a:tr>
              <a:tr h="1006914">
                <a:tc>
                  <a:txBody>
                    <a:bodyPr/>
                    <a:lstStyle/>
                    <a:p>
                      <a:pPr algn="ctr"/>
                      <a:r>
                        <a:rPr kumimoji="1" lang="ja-JP" altLang="en-US" sz="900" dirty="0"/>
                        <a:t>受取方法</a:t>
                      </a:r>
                    </a:p>
                  </a:txBody>
                  <a:tcPr anchor="ctr">
                    <a:solidFill>
                      <a:schemeClr val="bg1"/>
                    </a:solidFill>
                  </a:tcPr>
                </a:tc>
                <a:tc>
                  <a:txBody>
                    <a:bodyPr/>
                    <a:lstStyle/>
                    <a:p>
                      <a:r>
                        <a:rPr kumimoji="1" lang="ja-JP" altLang="en-US" sz="800" dirty="0"/>
                        <a:t>「身体障害者手帳」を窓口で提示</a:t>
                      </a:r>
                    </a:p>
                  </a:txBody>
                  <a:tcPr anchor="ctr">
                    <a:solidFill>
                      <a:schemeClr val="bg1"/>
                    </a:solidFill>
                  </a:tcPr>
                </a:tc>
                <a:tc>
                  <a:txBody>
                    <a:bodyPr/>
                    <a:lstStyle/>
                    <a:p>
                      <a:r>
                        <a:rPr kumimoji="1" lang="ja-JP" altLang="en-US" sz="800" dirty="0"/>
                        <a:t>費用給付の診断書を発行できるのは、指定された病院です。詳しくは、福祉課窓口でご確認ください。</a:t>
                      </a:r>
                      <a:endParaRPr kumimoji="1" lang="en-US" altLang="ja-JP" sz="800" dirty="0"/>
                    </a:p>
                    <a:p>
                      <a:r>
                        <a:rPr kumimoji="1" lang="en-US" altLang="ja-JP" sz="800" dirty="0"/>
                        <a:t>※</a:t>
                      </a:r>
                      <a:r>
                        <a:rPr kumimoji="1" lang="ja-JP" altLang="en-US" sz="800" dirty="0"/>
                        <a:t>費用が掛かる場合があります。</a:t>
                      </a:r>
                    </a:p>
                  </a:txBody>
                  <a:tcPr anchor="ctr">
                    <a:solidFill>
                      <a:schemeClr val="bg1"/>
                    </a:solidFill>
                  </a:tcPr>
                </a:tc>
                <a:tc>
                  <a:txBody>
                    <a:bodyPr/>
                    <a:lstStyle/>
                    <a:p>
                      <a:r>
                        <a:rPr kumimoji="1" lang="ja-JP" altLang="en-US" sz="800" dirty="0"/>
                        <a:t>「申請書」「医師の診断書・意見書」を持ってご来店ください。補聴器の見積書を発行します。</a:t>
                      </a:r>
                    </a:p>
                  </a:txBody>
                  <a:tcPr anchor="ctr">
                    <a:solidFill>
                      <a:schemeClr val="bg1"/>
                    </a:solidFill>
                  </a:tcPr>
                </a:tc>
                <a:extLst>
                  <a:ext uri="{0D108BD9-81ED-4DB2-BD59-A6C34878D82A}">
                    <a16:rowId xmlns:a16="http://schemas.microsoft.com/office/drawing/2014/main" val="573942792"/>
                  </a:ext>
                </a:extLst>
              </a:tr>
            </a:tbl>
          </a:graphicData>
        </a:graphic>
      </p:graphicFrame>
      <p:sp>
        <p:nvSpPr>
          <p:cNvPr id="49" name="二等辺三角形 48">
            <a:extLst>
              <a:ext uri="{FF2B5EF4-FFF2-40B4-BE49-F238E27FC236}">
                <a16:creationId xmlns:a16="http://schemas.microsoft.com/office/drawing/2014/main" id="{C6D990A1-A04C-88A5-A385-17027962EA47}"/>
              </a:ext>
            </a:extLst>
          </p:cNvPr>
          <p:cNvSpPr/>
          <p:nvPr/>
        </p:nvSpPr>
        <p:spPr>
          <a:xfrm rot="10800000">
            <a:off x="3191123" y="12692923"/>
            <a:ext cx="209619" cy="144447"/>
          </a:xfrm>
          <a:prstGeom prst="triangle">
            <a:avLst>
              <a:gd name="adj" fmla="val 523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a:extLst>
              <a:ext uri="{FF2B5EF4-FFF2-40B4-BE49-F238E27FC236}">
                <a16:creationId xmlns:a16="http://schemas.microsoft.com/office/drawing/2014/main" id="{8ED8319D-01A5-69D7-FD71-98CF96F39F21}"/>
              </a:ext>
            </a:extLst>
          </p:cNvPr>
          <p:cNvSpPr/>
          <p:nvPr/>
        </p:nvSpPr>
        <p:spPr>
          <a:xfrm rot="10800000">
            <a:off x="3191123" y="13366227"/>
            <a:ext cx="209619" cy="144447"/>
          </a:xfrm>
          <a:prstGeom prst="triangle">
            <a:avLst>
              <a:gd name="adj" fmla="val 523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FBE5430E-5CFA-D9C2-D6D9-13C1E38B63A8}"/>
              </a:ext>
            </a:extLst>
          </p:cNvPr>
          <p:cNvSpPr/>
          <p:nvPr/>
        </p:nvSpPr>
        <p:spPr>
          <a:xfrm rot="10800000">
            <a:off x="3191122" y="13996705"/>
            <a:ext cx="209619" cy="144447"/>
          </a:xfrm>
          <a:prstGeom prst="triangle">
            <a:avLst>
              <a:gd name="adj" fmla="val 523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5144F9E3-49BF-F293-AE3F-A6EE688CC355}"/>
              </a:ext>
            </a:extLst>
          </p:cNvPr>
          <p:cNvSpPr/>
          <p:nvPr/>
        </p:nvSpPr>
        <p:spPr>
          <a:xfrm>
            <a:off x="354114" y="9467749"/>
            <a:ext cx="5951977" cy="63148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吹き出し: 四角形 53">
            <a:extLst>
              <a:ext uri="{FF2B5EF4-FFF2-40B4-BE49-F238E27FC236}">
                <a16:creationId xmlns:a16="http://schemas.microsoft.com/office/drawing/2014/main" id="{BE4B4960-C39B-BE45-F23C-7748C6C223EB}"/>
              </a:ext>
            </a:extLst>
          </p:cNvPr>
          <p:cNvSpPr/>
          <p:nvPr/>
        </p:nvSpPr>
        <p:spPr>
          <a:xfrm>
            <a:off x="4689702" y="9292905"/>
            <a:ext cx="1814184" cy="553998"/>
          </a:xfrm>
          <a:prstGeom prst="wedgeRectCallout">
            <a:avLst>
              <a:gd name="adj1" fmla="val -34033"/>
              <a:gd name="adj2" fmla="val 49904"/>
            </a:avLst>
          </a:prstGeom>
          <a:solidFill>
            <a:schemeClr val="accent2">
              <a:lumMod val="40000"/>
              <a:lumOff val="60000"/>
            </a:schemeClr>
          </a:solid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新規原稿作成</a:t>
            </a:r>
            <a:r>
              <a:rPr kumimoji="1" lang="ja-JP" altLang="en-US" sz="900" dirty="0">
                <a:latin typeface="Meiryo UI" panose="020B0604030504040204" pitchFamily="50" charset="-128"/>
                <a:ea typeface="Meiryo UI" panose="020B0604030504040204" pitchFamily="50" charset="-128"/>
              </a:rPr>
              <a:t>につき、</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ご確認をお願いします。</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709817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10982</TotalTime>
  <Words>4337</Words>
  <Application>Microsoft Office PowerPoint</Application>
  <PresentationFormat>ユーザー設定</PresentationFormat>
  <Paragraphs>367</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4</vt:i4>
      </vt:variant>
    </vt:vector>
  </HeadingPairs>
  <TitlesOfParts>
    <vt:vector size="18" baseType="lpstr">
      <vt:lpstr>A-OTF UD新ゴ Pro B</vt:lpstr>
      <vt:lpstr>Kozuka Gothic Pro R</vt:lpstr>
      <vt:lpstr>Meiryo UI</vt:lpstr>
      <vt:lpstr>新細明體</vt:lpstr>
      <vt:lpstr>Proxima Nova</vt:lpstr>
      <vt:lpstr>ヒラギノ角ゴ Pro W3</vt:lpstr>
      <vt:lpstr>游ゴシック</vt:lpstr>
      <vt:lpstr>游明朝</vt:lpstr>
      <vt:lpstr>Arial</vt:lpstr>
      <vt:lpstr>Calibri</vt:lpstr>
      <vt:lpstr>Calibri Light</vt:lpstr>
      <vt:lpstr>Helvetica</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UEDA TETSU</dc:creator>
  <cp:lastModifiedBy>香 和田</cp:lastModifiedBy>
  <cp:revision>92</cp:revision>
  <dcterms:created xsi:type="dcterms:W3CDTF">2023-07-07T07:03:29Z</dcterms:created>
  <dcterms:modified xsi:type="dcterms:W3CDTF">2023-10-09T09:02:35Z</dcterms:modified>
</cp:coreProperties>
</file>