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76" r:id="rId2"/>
  </p:sldIdLst>
  <p:sldSz cx="685800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EDA TETSU" initials="UT" lastIdx="8" clrIdx="0">
    <p:extLst>
      <p:ext uri="{19B8F6BF-5375-455C-9EA6-DF929625EA0E}">
        <p15:presenceInfo xmlns:p15="http://schemas.microsoft.com/office/powerpoint/2012/main" userId="151f42fa26436505" providerId="Windows Live"/>
      </p:ext>
    </p:extLst>
  </p:cmAuthor>
  <p:cmAuthor id="2" name="Satoshi Kinoshita (SAKN)" initials="SK(" lastIdx="10" clrIdx="1">
    <p:extLst>
      <p:ext uri="{19B8F6BF-5375-455C-9EA6-DF929625EA0E}">
        <p15:presenceInfo xmlns:p15="http://schemas.microsoft.com/office/powerpoint/2012/main" userId="S::sakn@demant.com::19d60b02-f772-4cb6-a22f-f51978fd0e74" providerId="AD"/>
      </p:ext>
    </p:extLst>
  </p:cmAuthor>
  <p:cmAuthor id="3" name="企画室01" initials="企画室01" lastIdx="5" clrIdx="2">
    <p:extLst>
      <p:ext uri="{19B8F6BF-5375-455C-9EA6-DF929625EA0E}">
        <p15:presenceInfo xmlns:p15="http://schemas.microsoft.com/office/powerpoint/2012/main" userId="S::kikaku01@tactsystemtyo.onmicrosoft.com::e3e5794a-9612-494d-8ff2-1ac747c43a0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4B1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046" autoAdjust="0"/>
    <p:restoredTop sz="94660"/>
  </p:normalViewPr>
  <p:slideViewPr>
    <p:cSldViewPr snapToGrid="0">
      <p:cViewPr>
        <p:scale>
          <a:sx n="225" d="100"/>
          <a:sy n="225" d="100"/>
        </p:scale>
        <p:origin x="2480" y="-76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TSU UEDA" userId="151f42fa26436505" providerId="LiveId" clId="{A1E7D068-5149-4BFD-958C-6DA50E57E8EE}"/>
    <pc:docChg chg="modSld">
      <pc:chgData name="TETSU UEDA" userId="151f42fa26436505" providerId="LiveId" clId="{A1E7D068-5149-4BFD-958C-6DA50E57E8EE}" dt="2023-10-11T18:08:11.896" v="28" actId="14100"/>
      <pc:docMkLst>
        <pc:docMk/>
      </pc:docMkLst>
      <pc:sldChg chg="modSp mod">
        <pc:chgData name="TETSU UEDA" userId="151f42fa26436505" providerId="LiveId" clId="{A1E7D068-5149-4BFD-958C-6DA50E57E8EE}" dt="2023-10-11T18:08:11.896" v="28" actId="14100"/>
        <pc:sldMkLst>
          <pc:docMk/>
          <pc:sldMk cId="3480740534" sldId="276"/>
        </pc:sldMkLst>
        <pc:spChg chg="mod">
          <ac:chgData name="TETSU UEDA" userId="151f42fa26436505" providerId="LiveId" clId="{A1E7D068-5149-4BFD-958C-6DA50E57E8EE}" dt="2023-10-11T18:00:46.324" v="24" actId="20577"/>
          <ac:spMkLst>
            <pc:docMk/>
            <pc:sldMk cId="3480740534" sldId="276"/>
            <ac:spMk id="2" creationId="{A3F1F6CB-C58D-A9CA-B32E-2FA17577E9D5}"/>
          </ac:spMkLst>
        </pc:spChg>
        <pc:spChg chg="mod">
          <ac:chgData name="TETSU UEDA" userId="151f42fa26436505" providerId="LiveId" clId="{A1E7D068-5149-4BFD-958C-6DA50E57E8EE}" dt="2023-10-11T18:07:57.790" v="26" actId="14100"/>
          <ac:spMkLst>
            <pc:docMk/>
            <pc:sldMk cId="3480740534" sldId="276"/>
            <ac:spMk id="3" creationId="{98E67656-AC2B-84F6-3A01-8443ACFED4BA}"/>
          </ac:spMkLst>
        </pc:spChg>
        <pc:spChg chg="mod">
          <ac:chgData name="TETSU UEDA" userId="151f42fa26436505" providerId="LiveId" clId="{A1E7D068-5149-4BFD-958C-6DA50E57E8EE}" dt="2023-10-11T18:07:51.948" v="25"/>
          <ac:spMkLst>
            <pc:docMk/>
            <pc:sldMk cId="3480740534" sldId="276"/>
            <ac:spMk id="4" creationId="{FB20DD89-FDA0-6FCA-A8CF-086495EE3171}"/>
          </ac:spMkLst>
        </pc:spChg>
        <pc:spChg chg="mod">
          <ac:chgData name="TETSU UEDA" userId="151f42fa26436505" providerId="LiveId" clId="{A1E7D068-5149-4BFD-958C-6DA50E57E8EE}" dt="2023-10-11T18:08:02.232" v="27" actId="1076"/>
          <ac:spMkLst>
            <pc:docMk/>
            <pc:sldMk cId="3480740534" sldId="276"/>
            <ac:spMk id="7175" creationId="{78E61B71-DAEC-8C83-0F62-7A7A2E1123B4}"/>
          </ac:spMkLst>
        </pc:spChg>
        <pc:spChg chg="mod">
          <ac:chgData name="TETSU UEDA" userId="151f42fa26436505" providerId="LiveId" clId="{A1E7D068-5149-4BFD-958C-6DA50E57E8EE}" dt="2023-10-11T18:08:11.896" v="28" actId="14100"/>
          <ac:spMkLst>
            <pc:docMk/>
            <pc:sldMk cId="3480740534" sldId="276"/>
            <ac:spMk id="7178" creationId="{E6D22B3C-FB6A-1CA6-939C-D51175FA63F9}"/>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3" dt="2023-10-10T16:28:54.564" idx="5">
    <p:pos x="4171" y="4115"/>
    <p:text>原稿変更箇所</p:text>
    <p:extLst>
      <p:ext uri="{C676402C-5697-4E1C-873F-D02D1690AC5C}">
        <p15:threadingInfo xmlns:p15="http://schemas.microsoft.com/office/powerpoint/2012/main" timeZoneBias="-5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28B2D0-B656-4D08-B4B8-521F47C55469}" type="datetimeFigureOut">
              <a:rPr kumimoji="1" lang="ja-JP" altLang="en-US" smtClean="0"/>
              <a:t>2023/10/12</a:t>
            </a:fld>
            <a:endParaRPr kumimoji="1" lang="ja-JP" altLang="en-US"/>
          </a:p>
        </p:txBody>
      </p:sp>
      <p:sp>
        <p:nvSpPr>
          <p:cNvPr id="4" name="スライド イメージ プレースホルダー 3"/>
          <p:cNvSpPr>
            <a:spLocks noGrp="1" noRot="1" noChangeAspect="1"/>
          </p:cNvSpPr>
          <p:nvPr>
            <p:ph type="sldImg" idx="2"/>
          </p:nvPr>
        </p:nvSpPr>
        <p:spPr>
          <a:xfrm>
            <a:off x="3101975" y="1143000"/>
            <a:ext cx="65405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2AFD05-F804-4200-AA8F-BE3B3409FFCA}" type="slidenum">
              <a:rPr kumimoji="1" lang="ja-JP" altLang="en-US" smtClean="0"/>
              <a:t>‹#›</a:t>
            </a:fld>
            <a:endParaRPr kumimoji="1" lang="ja-JP" altLang="en-US"/>
          </a:p>
        </p:txBody>
      </p:sp>
    </p:spTree>
    <p:extLst>
      <p:ext uri="{BB962C8B-B14F-4D97-AF65-F5344CB8AC3E}">
        <p14:creationId xmlns:p14="http://schemas.microsoft.com/office/powerpoint/2010/main" val="93859305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5302386"/>
            <a:ext cx="5829300" cy="11279752"/>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17017128"/>
            <a:ext cx="5143500" cy="782232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8DC245-ABCA-462D-9FAB-134A40272ACD}" type="datetime1">
              <a:rPr kumimoji="1" lang="ja-JP" altLang="en-US" smtClean="0"/>
              <a:t>2023/10/12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1645042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EA6AF3-FA26-4B1F-8026-7B3BE1427607}" type="datetime1">
              <a:rPr kumimoji="1" lang="ja-JP" altLang="en-US" smtClean="0"/>
              <a:t>2023/10/12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671383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1724962"/>
            <a:ext cx="1478756" cy="2745689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1724962"/>
            <a:ext cx="4350544" cy="2745689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A50C0DA-A85A-4CB0-AFE9-FE34F848F31F}" type="datetime1">
              <a:rPr kumimoji="1" lang="ja-JP" altLang="en-US" smtClean="0"/>
              <a:t>2023/10/12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1073997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6B321B5-3BA2-4209-A1C7-8E59C597CED0}" type="datetime1">
              <a:rPr kumimoji="1" lang="ja-JP" altLang="en-US" smtClean="0"/>
              <a:t>2023/10/12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527032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8077332"/>
            <a:ext cx="5915025" cy="13477201"/>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21682033"/>
            <a:ext cx="5915025" cy="7087342"/>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DBCD5BF-014D-4E65-9011-57933F1255F5}" type="datetime1">
              <a:rPr kumimoji="1" lang="ja-JP" altLang="en-US" smtClean="0"/>
              <a:t>2023/10/12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139260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8624810"/>
            <a:ext cx="2914650" cy="2055705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8624810"/>
            <a:ext cx="2914650" cy="2055705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80D9EC9-1031-4CE6-897F-BCD3FEBB0838}" type="datetime1">
              <a:rPr kumimoji="1" lang="ja-JP" altLang="en-US" smtClean="0"/>
              <a:t>2023/10/12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19228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1724969"/>
            <a:ext cx="5915025" cy="626236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7942328"/>
            <a:ext cx="2901255" cy="38924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11834740"/>
            <a:ext cx="2901255" cy="174071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7942328"/>
            <a:ext cx="2915543" cy="38924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11834740"/>
            <a:ext cx="2915543" cy="174071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E1FFE21-F772-4782-AC7C-6F934E5182DB}" type="datetime1">
              <a:rPr kumimoji="1" lang="ja-JP" altLang="en-US" smtClean="0"/>
              <a:t>2023/10/12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4270525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0A7C782-4598-45A6-9978-321F41834AE1}" type="datetime1">
              <a:rPr kumimoji="1" lang="ja-JP" altLang="en-US" smtClean="0"/>
              <a:t>2023/10/12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1849443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E0265B-3F1E-4634-8BFF-0F928E233111}" type="datetime1">
              <a:rPr kumimoji="1" lang="ja-JP" altLang="en-US" smtClean="0"/>
              <a:t>2023/10/12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953827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2159952"/>
            <a:ext cx="2211884" cy="7559834"/>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4664905"/>
            <a:ext cx="3471863" cy="2302449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9719786"/>
            <a:ext cx="2211884" cy="1800710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B75E9CD-1AE3-4483-A626-8B1470C6F66B}" type="datetime1">
              <a:rPr kumimoji="1" lang="ja-JP" altLang="en-US" smtClean="0"/>
              <a:t>2023/10/12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697586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2159952"/>
            <a:ext cx="2211884" cy="7559834"/>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4664905"/>
            <a:ext cx="3471863" cy="2302449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9719786"/>
            <a:ext cx="2211884" cy="1800710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FF77C5B-C127-4B95-BACA-90557FF8490D}" type="datetime1">
              <a:rPr kumimoji="1" lang="ja-JP" altLang="en-US" smtClean="0"/>
              <a:t>2023/10/12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1102102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1724969"/>
            <a:ext cx="5915025" cy="626236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8624810"/>
            <a:ext cx="5915025" cy="2055705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30029347"/>
            <a:ext cx="1543050" cy="1724962"/>
          </a:xfrm>
          <a:prstGeom prst="rect">
            <a:avLst/>
          </a:prstGeom>
        </p:spPr>
        <p:txBody>
          <a:bodyPr vert="horz" lIns="91440" tIns="45720" rIns="91440" bIns="45720" rtlCol="0" anchor="ctr"/>
          <a:lstStyle>
            <a:lvl1pPr algn="l">
              <a:defRPr sz="900">
                <a:solidFill>
                  <a:schemeClr val="tx1">
                    <a:tint val="75000"/>
                  </a:schemeClr>
                </a:solidFill>
              </a:defRPr>
            </a:lvl1pPr>
          </a:lstStyle>
          <a:p>
            <a:fld id="{68EB9551-832B-4191-B74F-70E30742D421}" type="datetime1">
              <a:rPr kumimoji="1" lang="ja-JP" altLang="en-US" smtClean="0"/>
              <a:t>2023/10/12</a:t>
            </a:fld>
            <a:endParaRPr kumimoji="1" lang="ja-JP" altLang="en-US"/>
          </a:p>
        </p:txBody>
      </p:sp>
      <p:sp>
        <p:nvSpPr>
          <p:cNvPr id="5" name="Footer Placeholder 4"/>
          <p:cNvSpPr>
            <a:spLocks noGrp="1"/>
          </p:cNvSpPr>
          <p:nvPr>
            <p:ph type="ftr" sz="quarter" idx="3"/>
          </p:nvPr>
        </p:nvSpPr>
        <p:spPr>
          <a:xfrm>
            <a:off x="2271713" y="30029347"/>
            <a:ext cx="2314575" cy="1724962"/>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30029347"/>
            <a:ext cx="1543050" cy="1724962"/>
          </a:xfrm>
          <a:prstGeom prst="rect">
            <a:avLst/>
          </a:prstGeom>
        </p:spPr>
        <p:txBody>
          <a:bodyPr vert="horz" lIns="91440" tIns="45720" rIns="91440" bIns="45720" rtlCol="0" anchor="ctr"/>
          <a:lstStyle>
            <a:lvl1pPr algn="r">
              <a:defRPr sz="900">
                <a:solidFill>
                  <a:schemeClr val="tx1">
                    <a:tint val="75000"/>
                  </a:schemeClr>
                </a:solidFill>
              </a:defRPr>
            </a:lvl1p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2527889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正方形/長方形 7175">
            <a:extLst>
              <a:ext uri="{FF2B5EF4-FFF2-40B4-BE49-F238E27FC236}">
                <a16:creationId xmlns:a16="http://schemas.microsoft.com/office/drawing/2014/main" id="{952556AC-1D8E-8044-99B8-48CD0236EA89}"/>
              </a:ext>
            </a:extLst>
          </p:cNvPr>
          <p:cNvSpPr/>
          <p:nvPr/>
        </p:nvSpPr>
        <p:spPr>
          <a:xfrm>
            <a:off x="249731" y="14221194"/>
            <a:ext cx="6365378" cy="1793651"/>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78401B16-5047-EB29-6A4B-F39AF669F622}"/>
              </a:ext>
            </a:extLst>
          </p:cNvPr>
          <p:cNvSpPr/>
          <p:nvPr/>
        </p:nvSpPr>
        <p:spPr>
          <a:xfrm>
            <a:off x="362556" y="14474975"/>
            <a:ext cx="6070074" cy="1344397"/>
          </a:xfrm>
          <a:prstGeom prst="rect">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正方形/長方形 62">
            <a:extLst>
              <a:ext uri="{FF2B5EF4-FFF2-40B4-BE49-F238E27FC236}">
                <a16:creationId xmlns:a16="http://schemas.microsoft.com/office/drawing/2014/main" id="{937E0348-92D1-A2E3-FF5B-2D86FF455FA2}"/>
              </a:ext>
            </a:extLst>
          </p:cNvPr>
          <p:cNvSpPr/>
          <p:nvPr/>
        </p:nvSpPr>
        <p:spPr>
          <a:xfrm>
            <a:off x="249731" y="6496816"/>
            <a:ext cx="6365378" cy="2096317"/>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8FC9E12F-9935-C68C-9DD6-C946B5321F0C}"/>
              </a:ext>
            </a:extLst>
          </p:cNvPr>
          <p:cNvSpPr txBox="1"/>
          <p:nvPr/>
        </p:nvSpPr>
        <p:spPr>
          <a:xfrm>
            <a:off x="399840" y="4080234"/>
            <a:ext cx="4259745" cy="276999"/>
          </a:xfrm>
          <a:prstGeom prst="rect">
            <a:avLst/>
          </a:prstGeom>
          <a:noFill/>
        </p:spPr>
        <p:txBody>
          <a:bodyPr wrap="square" rtlCol="0">
            <a:spAutoFit/>
          </a:bodyPr>
          <a:lstStyle/>
          <a:p>
            <a:r>
              <a:rPr lang="en-US" altLang="ja-JP" sz="1200" b="1" dirty="0"/>
              <a:t>2-0-</a:t>
            </a:r>
            <a:r>
              <a:rPr lang="ja-JP" altLang="en-US" sz="1200" b="1" dirty="0"/>
              <a:t>① 難聴にはどのような種類がありますか？</a:t>
            </a:r>
          </a:p>
        </p:txBody>
      </p:sp>
      <p:sp>
        <p:nvSpPr>
          <p:cNvPr id="10" name="テキスト ボックス 9">
            <a:extLst>
              <a:ext uri="{FF2B5EF4-FFF2-40B4-BE49-F238E27FC236}">
                <a16:creationId xmlns:a16="http://schemas.microsoft.com/office/drawing/2014/main" id="{4E5AF48B-828D-93BF-FD08-27FEAFA3DB8B}"/>
              </a:ext>
            </a:extLst>
          </p:cNvPr>
          <p:cNvSpPr txBox="1"/>
          <p:nvPr/>
        </p:nvSpPr>
        <p:spPr>
          <a:xfrm>
            <a:off x="380868" y="4339366"/>
            <a:ext cx="4202167" cy="2062103"/>
          </a:xfrm>
          <a:prstGeom prst="rect">
            <a:avLst/>
          </a:prstGeom>
          <a:noFill/>
        </p:spPr>
        <p:txBody>
          <a:bodyPr wrap="square" rtlCol="0">
            <a:spAutoFit/>
          </a:bodyPr>
          <a:lstStyle/>
          <a:p>
            <a:r>
              <a:rPr kumimoji="1" lang="ja-JP" altLang="en-US" sz="800" dirty="0"/>
              <a:t>難聴の主なタイプは、耳のどの部分が損傷しているかに基づいて区別されます。</a:t>
            </a:r>
            <a:endParaRPr kumimoji="1" lang="en-US" altLang="ja-JP" sz="800" dirty="0"/>
          </a:p>
          <a:p>
            <a:endParaRPr kumimoji="1" lang="en-US" altLang="ja-JP" sz="800" dirty="0"/>
          </a:p>
          <a:p>
            <a:r>
              <a:rPr kumimoji="1" lang="ja-JP" altLang="en-US" sz="800" b="1" dirty="0">
                <a:solidFill>
                  <a:srgbClr val="FF0000"/>
                </a:solidFill>
              </a:rPr>
              <a:t>感音性難聴</a:t>
            </a:r>
            <a:endParaRPr kumimoji="1" lang="en-US" altLang="ja-JP" sz="800" b="1" dirty="0">
              <a:solidFill>
                <a:srgbClr val="FF0000"/>
              </a:solidFill>
            </a:endParaRPr>
          </a:p>
          <a:p>
            <a:r>
              <a:rPr lang="ja-JP" altLang="en-US" sz="800" dirty="0">
                <a:solidFill>
                  <a:srgbClr val="FF0000"/>
                </a:solidFill>
              </a:rPr>
              <a:t>内耳や聴覚神経の損傷に起因します。感音難聴では、音信号の正しい伝達が妨げられます。過度な騒音、病気などがあげられますが、加齢も原因の一つです。多くの場合、このタイプの難聴は補聴器で対処できます。 </a:t>
            </a:r>
            <a:endParaRPr lang="en-US" altLang="ja-JP" sz="800" dirty="0">
              <a:solidFill>
                <a:srgbClr val="FF0000"/>
              </a:solidFill>
            </a:endParaRPr>
          </a:p>
          <a:p>
            <a:endParaRPr kumimoji="1" lang="en-US" altLang="ja-JP" sz="800" dirty="0">
              <a:solidFill>
                <a:srgbClr val="FF0000"/>
              </a:solidFill>
            </a:endParaRPr>
          </a:p>
          <a:p>
            <a:r>
              <a:rPr kumimoji="1" lang="ja-JP" altLang="en-US" sz="800" b="1" dirty="0">
                <a:solidFill>
                  <a:srgbClr val="FF0000"/>
                </a:solidFill>
              </a:rPr>
              <a:t>伝音性難聴</a:t>
            </a:r>
            <a:endParaRPr kumimoji="1" lang="en-US" altLang="ja-JP" sz="800" dirty="0">
              <a:solidFill>
                <a:srgbClr val="FF0000"/>
              </a:solidFill>
            </a:endParaRPr>
          </a:p>
          <a:p>
            <a:r>
              <a:rPr lang="ja-JP" altLang="en-US" sz="800" dirty="0">
                <a:solidFill>
                  <a:srgbClr val="FF0000"/>
                </a:solidFill>
              </a:rPr>
              <a:t>このタイプは、</a:t>
            </a:r>
            <a:r>
              <a:rPr lang="ja-JP" altLang="en-US" sz="800" dirty="0">
                <a:solidFill>
                  <a:srgbClr val="FF0000"/>
                </a:solidFill>
                <a:latin typeface="Soho Gothic W01 Regular"/>
              </a:rPr>
              <a:t>音を伝える部分（外耳と内耳）に原因があり、内耳へ音を届けることが妨げられます。</a:t>
            </a:r>
            <a:r>
              <a:rPr lang="ja-JP" altLang="en-US" sz="800" dirty="0">
                <a:solidFill>
                  <a:srgbClr val="FF0000"/>
                </a:solidFill>
              </a:rPr>
              <a:t>耳垢が詰まって鼓膜に音が伝わらないなど、外耳道の何らかの障害によって引き起こされることもあります。このタイプの難聴は医療的な処置で対処します。また補聴器によって対処できる場合もあります。</a:t>
            </a:r>
            <a:endParaRPr kumimoji="1" lang="en-US" altLang="ja-JP" sz="800" dirty="0">
              <a:solidFill>
                <a:srgbClr val="FF0000"/>
              </a:solidFill>
            </a:endParaRPr>
          </a:p>
          <a:p>
            <a:endParaRPr kumimoji="1" lang="en-US" altLang="ja-JP" sz="800" dirty="0">
              <a:solidFill>
                <a:srgbClr val="FF0000"/>
              </a:solidFill>
            </a:endParaRPr>
          </a:p>
          <a:p>
            <a:r>
              <a:rPr lang="ja-JP" altLang="en-US" sz="800" b="1" dirty="0">
                <a:solidFill>
                  <a:srgbClr val="FF0000"/>
                </a:solidFill>
              </a:rPr>
              <a:t>混合性難聴 </a:t>
            </a:r>
            <a:endParaRPr lang="en-US" altLang="ja-JP" sz="800" b="1" dirty="0">
              <a:solidFill>
                <a:srgbClr val="FF0000"/>
              </a:solidFill>
            </a:endParaRPr>
          </a:p>
          <a:p>
            <a:r>
              <a:rPr lang="ja-JP" altLang="en-US" sz="800" dirty="0">
                <a:solidFill>
                  <a:srgbClr val="FF0000"/>
                </a:solidFill>
              </a:rPr>
              <a:t>混合性難聴は、感音難聴と伝音難聴の両方の側面が存在する場合です。</a:t>
            </a:r>
            <a:r>
              <a:rPr lang="ja-JP" altLang="en-US" sz="800" dirty="0">
                <a:solidFill>
                  <a:srgbClr val="FF0000"/>
                </a:solidFill>
                <a:latin typeface="Soho Gothic W01 Regular"/>
              </a:rPr>
              <a:t>どちらの部分の原因が大きいかにより、その症状は人によってさまざまに異なります。</a:t>
            </a:r>
            <a:endParaRPr kumimoji="1" lang="en-US" altLang="ja-JP" sz="800" dirty="0">
              <a:solidFill>
                <a:srgbClr val="FF0000"/>
              </a:solidFill>
            </a:endParaRPr>
          </a:p>
        </p:txBody>
      </p:sp>
      <p:pic>
        <p:nvPicPr>
          <p:cNvPr id="7170" name="Picture 2" descr="難聴のさまざまな原因に分けられる靴の心臓の画像">
            <a:extLst>
              <a:ext uri="{FF2B5EF4-FFF2-40B4-BE49-F238E27FC236}">
                <a16:creationId xmlns:a16="http://schemas.microsoft.com/office/drawing/2014/main" id="{CD00BC2A-3BAA-2C8A-E360-12A3642015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39671" y="4410845"/>
            <a:ext cx="1787172" cy="1608748"/>
          </a:xfrm>
          <a:prstGeom prst="rect">
            <a:avLst/>
          </a:prstGeom>
          <a:noFill/>
          <a:ln>
            <a:solidFill>
              <a:schemeClr val="accent1">
                <a:shade val="15000"/>
              </a:schemeClr>
            </a:solidFill>
          </a:ln>
          <a:extLst>
            <a:ext uri="{909E8E84-426E-40DD-AFC4-6F175D3DCCD1}">
              <a14:hiddenFill xmlns:a14="http://schemas.microsoft.com/office/drawing/2010/main">
                <a:solidFill>
                  <a:srgbClr val="FFFFFF"/>
                </a:solidFill>
              </a14:hiddenFill>
            </a:ext>
          </a:extLst>
        </p:spPr>
      </p:pic>
      <p:sp>
        <p:nvSpPr>
          <p:cNvPr id="2" name="テキスト ボックス 1">
            <a:extLst>
              <a:ext uri="{FF2B5EF4-FFF2-40B4-BE49-F238E27FC236}">
                <a16:creationId xmlns:a16="http://schemas.microsoft.com/office/drawing/2014/main" id="{A3F1F6CB-C58D-A9CA-B32E-2FA17577E9D5}"/>
              </a:ext>
            </a:extLst>
          </p:cNvPr>
          <p:cNvSpPr txBox="1"/>
          <p:nvPr/>
        </p:nvSpPr>
        <p:spPr>
          <a:xfrm>
            <a:off x="537372" y="6623852"/>
            <a:ext cx="3429000" cy="276999"/>
          </a:xfrm>
          <a:prstGeom prst="rect">
            <a:avLst/>
          </a:prstGeom>
          <a:noFill/>
        </p:spPr>
        <p:txBody>
          <a:bodyPr wrap="square">
            <a:spAutoFit/>
          </a:bodyPr>
          <a:lstStyle/>
          <a:p>
            <a:pPr defTabSz="843952">
              <a:defRPr/>
            </a:pPr>
            <a:r>
              <a:rPr lang="ja-JP" altLang="en-US" sz="1200" b="1" dirty="0">
                <a:solidFill>
                  <a:srgbClr val="0070C0"/>
                </a:solidFill>
                <a:latin typeface="+mn-ea"/>
              </a:rPr>
              <a:t>●聴力測定が必要かを判断する</a:t>
            </a:r>
            <a:endParaRPr lang="en-US" altLang="ja-JP" sz="1200" b="1" dirty="0">
              <a:solidFill>
                <a:srgbClr val="0070C0"/>
              </a:solidFill>
              <a:latin typeface="+mn-ea"/>
            </a:endParaRPr>
          </a:p>
        </p:txBody>
      </p:sp>
      <p:sp>
        <p:nvSpPr>
          <p:cNvPr id="4" name="テキスト ボックス 3">
            <a:extLst>
              <a:ext uri="{FF2B5EF4-FFF2-40B4-BE49-F238E27FC236}">
                <a16:creationId xmlns:a16="http://schemas.microsoft.com/office/drawing/2014/main" id="{FB20DD89-FDA0-6FCA-A8CF-086495EE3171}"/>
              </a:ext>
            </a:extLst>
          </p:cNvPr>
          <p:cNvSpPr txBox="1"/>
          <p:nvPr/>
        </p:nvSpPr>
        <p:spPr>
          <a:xfrm>
            <a:off x="2410343" y="6952504"/>
            <a:ext cx="3860564" cy="1323439"/>
          </a:xfrm>
          <a:prstGeom prst="rect">
            <a:avLst/>
          </a:prstGeom>
          <a:solidFill>
            <a:srgbClr val="FFFF00">
              <a:alpha val="0"/>
            </a:srgbClr>
          </a:solidFill>
        </p:spPr>
        <p:txBody>
          <a:bodyPr wrap="square" rtlCol="0">
            <a:spAutoFit/>
          </a:bodyPr>
          <a:lstStyle/>
          <a:p>
            <a:r>
              <a:rPr kumimoji="1" lang="ja-JP" altLang="en-US" sz="800" dirty="0"/>
              <a:t>次の質問のうち、当てはまる項目が１つでもがある場合は、お近くの新日本補聴器グループの販売店で聴力測定を受けることをおすすめします。下記のボタンより、ご来店の予約を承っております。</a:t>
            </a:r>
            <a:endParaRPr kumimoji="1" lang="en-US" altLang="ja-JP" sz="800" dirty="0"/>
          </a:p>
          <a:p>
            <a:endParaRPr kumimoji="1" lang="en-US" altLang="ja-JP" sz="800" dirty="0"/>
          </a:p>
          <a:p>
            <a:r>
              <a:rPr kumimoji="1" lang="ja-JP" altLang="en-US" sz="800" dirty="0"/>
              <a:t>質問①　</a:t>
            </a:r>
            <a:r>
              <a:rPr kumimoji="1" lang="en-US" altLang="ja-JP" sz="800" dirty="0"/>
              <a:t>4</a:t>
            </a:r>
            <a:r>
              <a:rPr kumimoji="1" lang="ja-JP" altLang="en-US" sz="800" dirty="0"/>
              <a:t>人以上いると会話についていくのが難しくなりますか</a:t>
            </a:r>
            <a:r>
              <a:rPr kumimoji="1" lang="en-US" altLang="ja-JP" sz="800" dirty="0"/>
              <a:t>?</a:t>
            </a:r>
          </a:p>
          <a:p>
            <a:r>
              <a:rPr kumimoji="1" lang="ja-JP" altLang="en-US" sz="800" dirty="0"/>
              <a:t>質問②　家族や友人から聴力検査を受けるようアドバイスを受けましたか</a:t>
            </a:r>
            <a:r>
              <a:rPr kumimoji="1" lang="en-US" altLang="ja-JP" sz="800" dirty="0"/>
              <a:t>?</a:t>
            </a:r>
          </a:p>
          <a:p>
            <a:r>
              <a:rPr kumimoji="1" lang="ja-JP" altLang="en-US" sz="800" dirty="0"/>
              <a:t>質問③　うまく聞こえないために、他の人の言っていることが理解できなくて苦労したことがありますか</a:t>
            </a:r>
            <a:r>
              <a:rPr kumimoji="1" lang="en-US" altLang="ja-JP" sz="800" dirty="0"/>
              <a:t>?</a:t>
            </a:r>
          </a:p>
          <a:p>
            <a:r>
              <a:rPr kumimoji="1" lang="ja-JP" altLang="en-US" sz="800" dirty="0"/>
              <a:t>質問④　テレビやラジオの音量を過剰に大きくして</a:t>
            </a:r>
            <a:r>
              <a:rPr kumimoji="1" lang="ja-JP" altLang="en-US" sz="800" dirty="0">
                <a:solidFill>
                  <a:srgbClr val="FF0000"/>
                </a:solidFill>
              </a:rPr>
              <a:t>周囲の人が迷惑に感じてしまう</a:t>
            </a:r>
            <a:r>
              <a:rPr kumimoji="1" lang="ja-JP" altLang="en-US" sz="800" dirty="0"/>
              <a:t>ことはありませんか</a:t>
            </a:r>
            <a:r>
              <a:rPr kumimoji="1" lang="en-US" altLang="ja-JP" sz="800" dirty="0"/>
              <a:t>?</a:t>
            </a:r>
          </a:p>
        </p:txBody>
      </p:sp>
      <p:sp>
        <p:nvSpPr>
          <p:cNvPr id="11" name="テキスト ボックス 10">
            <a:extLst>
              <a:ext uri="{FF2B5EF4-FFF2-40B4-BE49-F238E27FC236}">
                <a16:creationId xmlns:a16="http://schemas.microsoft.com/office/drawing/2014/main" id="{FEF4A729-2536-03E7-9415-21445AA3C3B7}"/>
              </a:ext>
            </a:extLst>
          </p:cNvPr>
          <p:cNvSpPr txBox="1"/>
          <p:nvPr/>
        </p:nvSpPr>
        <p:spPr>
          <a:xfrm>
            <a:off x="451878" y="8653962"/>
            <a:ext cx="3429000" cy="276999"/>
          </a:xfrm>
          <a:prstGeom prst="rect">
            <a:avLst/>
          </a:prstGeom>
          <a:noFill/>
        </p:spPr>
        <p:txBody>
          <a:bodyPr wrap="square">
            <a:spAutoFit/>
          </a:bodyPr>
          <a:lstStyle/>
          <a:p>
            <a:pPr defTabSz="843952">
              <a:defRPr/>
            </a:pPr>
            <a:r>
              <a:rPr lang="en-US" altLang="ja-JP" sz="1200" b="1" dirty="0"/>
              <a:t>2-0- </a:t>
            </a:r>
            <a:r>
              <a:rPr lang="ja-JP" altLang="en-US" sz="1200" b="1" dirty="0">
                <a:latin typeface="+mn-ea"/>
              </a:rPr>
              <a:t>② 感音性難聴とは</a:t>
            </a:r>
            <a:endParaRPr lang="en-US" altLang="ja-JP" sz="1200" b="1" dirty="0">
              <a:latin typeface="+mn-ea"/>
            </a:endParaRPr>
          </a:p>
        </p:txBody>
      </p:sp>
      <p:sp>
        <p:nvSpPr>
          <p:cNvPr id="12" name="テキスト ボックス 11">
            <a:extLst>
              <a:ext uri="{FF2B5EF4-FFF2-40B4-BE49-F238E27FC236}">
                <a16:creationId xmlns:a16="http://schemas.microsoft.com/office/drawing/2014/main" id="{1E621E6C-BE5D-841A-101C-AC26BC4EFC65}"/>
              </a:ext>
            </a:extLst>
          </p:cNvPr>
          <p:cNvSpPr txBox="1"/>
          <p:nvPr/>
        </p:nvSpPr>
        <p:spPr>
          <a:xfrm>
            <a:off x="510429" y="8886318"/>
            <a:ext cx="5637876" cy="338554"/>
          </a:xfrm>
          <a:prstGeom prst="rect">
            <a:avLst/>
          </a:prstGeom>
          <a:noFill/>
        </p:spPr>
        <p:txBody>
          <a:bodyPr wrap="square" rtlCol="0">
            <a:spAutoFit/>
          </a:bodyPr>
          <a:lstStyle/>
          <a:p>
            <a:r>
              <a:rPr kumimoji="1" lang="ja-JP" altLang="en-US" sz="800" dirty="0"/>
              <a:t>感音性難聴は、最も一般的なタイプの難聴です。感音性難聴になると音が不明瞭になったり、聞き取りにくくなったりすることがあります。会話中の声が歪んで、他の人がぶつぶつ言っているように感じることがあります。</a:t>
            </a:r>
            <a:endParaRPr kumimoji="1" lang="ja-JP" altLang="en-US" sz="800" dirty="0">
              <a:highlight>
                <a:srgbClr val="FF0000"/>
              </a:highlight>
            </a:endParaRPr>
          </a:p>
        </p:txBody>
      </p:sp>
      <p:sp>
        <p:nvSpPr>
          <p:cNvPr id="13" name="テキスト ボックス 12">
            <a:extLst>
              <a:ext uri="{FF2B5EF4-FFF2-40B4-BE49-F238E27FC236}">
                <a16:creationId xmlns:a16="http://schemas.microsoft.com/office/drawing/2014/main" id="{0EEA6E0A-E1C8-2A6F-40B0-F6F026526952}"/>
              </a:ext>
            </a:extLst>
          </p:cNvPr>
          <p:cNvSpPr txBox="1"/>
          <p:nvPr/>
        </p:nvSpPr>
        <p:spPr>
          <a:xfrm>
            <a:off x="3861450" y="9391079"/>
            <a:ext cx="2545444" cy="584775"/>
          </a:xfrm>
          <a:prstGeom prst="rect">
            <a:avLst/>
          </a:prstGeom>
          <a:solidFill>
            <a:schemeClr val="bg1">
              <a:lumMod val="85000"/>
            </a:schemeClr>
          </a:solidFill>
        </p:spPr>
        <p:txBody>
          <a:bodyPr wrap="square">
            <a:spAutoFit/>
          </a:bodyPr>
          <a:lstStyle/>
          <a:p>
            <a:pPr algn="ctr"/>
            <a:r>
              <a:rPr lang="ja-JP" altLang="en-US" sz="800" b="1" dirty="0"/>
              <a:t>感音性難聴の原因</a:t>
            </a:r>
            <a:endParaRPr lang="en-US" altLang="ja-JP" sz="800" b="1" dirty="0"/>
          </a:p>
          <a:p>
            <a:endParaRPr kumimoji="1" lang="en-US" altLang="ja-JP" sz="800" dirty="0"/>
          </a:p>
          <a:p>
            <a:r>
              <a:rPr kumimoji="1" lang="ja-JP" altLang="en-US" sz="800" dirty="0"/>
              <a:t>・自然な老化プロセス </a:t>
            </a:r>
            <a:r>
              <a:rPr kumimoji="1" lang="en-US" altLang="ja-JP" sz="800" dirty="0"/>
              <a:t>(</a:t>
            </a:r>
            <a:r>
              <a:rPr kumimoji="1" lang="ja-JP" altLang="en-US" sz="800" dirty="0"/>
              <a:t>加齢に伴う難聴</a:t>
            </a:r>
            <a:r>
              <a:rPr kumimoji="1" lang="en-US" altLang="ja-JP" sz="800" dirty="0"/>
              <a:t>/</a:t>
            </a:r>
            <a:r>
              <a:rPr kumimoji="1" lang="ja-JP" altLang="en-US" sz="800" dirty="0"/>
              <a:t>老人性難聴</a:t>
            </a:r>
            <a:r>
              <a:rPr kumimoji="1" lang="en-US" altLang="ja-JP" sz="800" dirty="0"/>
              <a:t>) </a:t>
            </a:r>
          </a:p>
          <a:p>
            <a:r>
              <a:rPr kumimoji="1" lang="ja-JP" altLang="en-US" sz="800" dirty="0"/>
              <a:t>・過度の騒音への曝露</a:t>
            </a:r>
            <a:endParaRPr lang="en-US" altLang="ja-JP" sz="800" dirty="0"/>
          </a:p>
        </p:txBody>
      </p:sp>
      <p:sp>
        <p:nvSpPr>
          <p:cNvPr id="14" name="テキスト ボックス 13">
            <a:extLst>
              <a:ext uri="{FF2B5EF4-FFF2-40B4-BE49-F238E27FC236}">
                <a16:creationId xmlns:a16="http://schemas.microsoft.com/office/drawing/2014/main" id="{70523579-B49D-BB81-7157-4A4A5FEF4E3E}"/>
              </a:ext>
            </a:extLst>
          </p:cNvPr>
          <p:cNvSpPr txBox="1"/>
          <p:nvPr/>
        </p:nvSpPr>
        <p:spPr>
          <a:xfrm>
            <a:off x="3875169" y="10152573"/>
            <a:ext cx="2545444" cy="584775"/>
          </a:xfrm>
          <a:prstGeom prst="rect">
            <a:avLst/>
          </a:prstGeom>
          <a:solidFill>
            <a:schemeClr val="bg1">
              <a:lumMod val="85000"/>
            </a:schemeClr>
          </a:solidFill>
        </p:spPr>
        <p:txBody>
          <a:bodyPr wrap="square">
            <a:spAutoFit/>
          </a:bodyPr>
          <a:lstStyle/>
          <a:p>
            <a:pPr algn="ctr"/>
            <a:r>
              <a:rPr lang="ja-JP" altLang="en-US" sz="800" b="1" dirty="0"/>
              <a:t>感音性難聴の治療</a:t>
            </a:r>
            <a:endParaRPr lang="en-US" altLang="ja-JP" sz="800" b="1" dirty="0"/>
          </a:p>
          <a:p>
            <a:endParaRPr kumimoji="1" lang="en-US" altLang="ja-JP" sz="800" dirty="0"/>
          </a:p>
          <a:p>
            <a:r>
              <a:rPr kumimoji="1" lang="ja-JP" altLang="en-US" sz="800" dirty="0"/>
              <a:t>このタイプの難聴は、多くの場合補聴器で対処可能です。</a:t>
            </a:r>
            <a:endParaRPr lang="en-US" altLang="ja-JP" sz="800" dirty="0"/>
          </a:p>
        </p:txBody>
      </p:sp>
      <p:sp>
        <p:nvSpPr>
          <p:cNvPr id="15" name="テキスト ボックス 14">
            <a:extLst>
              <a:ext uri="{FF2B5EF4-FFF2-40B4-BE49-F238E27FC236}">
                <a16:creationId xmlns:a16="http://schemas.microsoft.com/office/drawing/2014/main" id="{479BCE27-F98B-95FA-5EEA-4C20C62EE1B6}"/>
              </a:ext>
            </a:extLst>
          </p:cNvPr>
          <p:cNvSpPr txBox="1"/>
          <p:nvPr/>
        </p:nvSpPr>
        <p:spPr>
          <a:xfrm>
            <a:off x="478821" y="11384128"/>
            <a:ext cx="3429000" cy="276999"/>
          </a:xfrm>
          <a:prstGeom prst="rect">
            <a:avLst/>
          </a:prstGeom>
          <a:noFill/>
        </p:spPr>
        <p:txBody>
          <a:bodyPr wrap="square">
            <a:spAutoFit/>
          </a:bodyPr>
          <a:lstStyle/>
          <a:p>
            <a:pPr defTabSz="843952">
              <a:defRPr/>
            </a:pPr>
            <a:r>
              <a:rPr lang="en-US" altLang="ja-JP" sz="1200" b="1" dirty="0"/>
              <a:t>2-0- </a:t>
            </a:r>
            <a:r>
              <a:rPr lang="ja-JP" altLang="en-US" sz="1200" b="1" dirty="0">
                <a:latin typeface="+mn-ea"/>
              </a:rPr>
              <a:t>③ 伝音性難聴とは</a:t>
            </a:r>
            <a:endParaRPr lang="en-US" altLang="ja-JP" sz="1200" b="1" dirty="0">
              <a:latin typeface="+mn-ea"/>
            </a:endParaRPr>
          </a:p>
        </p:txBody>
      </p:sp>
      <p:sp>
        <p:nvSpPr>
          <p:cNvPr id="16" name="テキスト ボックス 15">
            <a:extLst>
              <a:ext uri="{FF2B5EF4-FFF2-40B4-BE49-F238E27FC236}">
                <a16:creationId xmlns:a16="http://schemas.microsoft.com/office/drawing/2014/main" id="{51E67DA3-A431-41A0-CC7A-EDA6ECBAEE50}"/>
              </a:ext>
            </a:extLst>
          </p:cNvPr>
          <p:cNvSpPr txBox="1"/>
          <p:nvPr/>
        </p:nvSpPr>
        <p:spPr>
          <a:xfrm>
            <a:off x="537372" y="11616484"/>
            <a:ext cx="5637876" cy="215444"/>
          </a:xfrm>
          <a:prstGeom prst="rect">
            <a:avLst/>
          </a:prstGeom>
          <a:noFill/>
        </p:spPr>
        <p:txBody>
          <a:bodyPr wrap="square" rtlCol="0">
            <a:spAutoFit/>
          </a:bodyPr>
          <a:lstStyle/>
          <a:p>
            <a:r>
              <a:rPr kumimoji="1" lang="ja-JP" altLang="en-US" sz="800" dirty="0"/>
              <a:t>伝音性難聴は通常、音が外耳・中耳から内耳に伝わる際の経路の損傷が原因で起こります。</a:t>
            </a:r>
            <a:endParaRPr kumimoji="1" lang="ja-JP" altLang="en-US" sz="800" dirty="0">
              <a:highlight>
                <a:srgbClr val="FF0000"/>
              </a:highlight>
            </a:endParaRPr>
          </a:p>
        </p:txBody>
      </p:sp>
      <p:sp>
        <p:nvSpPr>
          <p:cNvPr id="17" name="テキスト ボックス 16">
            <a:extLst>
              <a:ext uri="{FF2B5EF4-FFF2-40B4-BE49-F238E27FC236}">
                <a16:creationId xmlns:a16="http://schemas.microsoft.com/office/drawing/2014/main" id="{0CB4AEAE-A39A-419F-00E1-71A456A50757}"/>
              </a:ext>
            </a:extLst>
          </p:cNvPr>
          <p:cNvSpPr txBox="1"/>
          <p:nvPr/>
        </p:nvSpPr>
        <p:spPr>
          <a:xfrm>
            <a:off x="3397593" y="11983522"/>
            <a:ext cx="2545444" cy="707886"/>
          </a:xfrm>
          <a:prstGeom prst="rect">
            <a:avLst/>
          </a:prstGeom>
          <a:solidFill>
            <a:schemeClr val="bg1">
              <a:lumMod val="85000"/>
            </a:schemeClr>
          </a:solidFill>
        </p:spPr>
        <p:txBody>
          <a:bodyPr wrap="square">
            <a:spAutoFit/>
          </a:bodyPr>
          <a:lstStyle/>
          <a:p>
            <a:pPr algn="ctr"/>
            <a:r>
              <a:rPr lang="ja-JP" altLang="en-US" sz="800" b="1" dirty="0"/>
              <a:t>伝音</a:t>
            </a:r>
            <a:r>
              <a:rPr lang="ja-JP" altLang="en-US" sz="800" b="1" dirty="0">
                <a:solidFill>
                  <a:srgbClr val="FF0000"/>
                </a:solidFill>
              </a:rPr>
              <a:t>性</a:t>
            </a:r>
            <a:r>
              <a:rPr lang="ja-JP" altLang="en-US" sz="800" b="1" dirty="0"/>
              <a:t>難聴の原因</a:t>
            </a:r>
            <a:endParaRPr lang="en-US" altLang="ja-JP" sz="800" b="1" dirty="0"/>
          </a:p>
          <a:p>
            <a:pPr algn="ctr"/>
            <a:endParaRPr lang="en-US" altLang="ja-JP" sz="800" b="1" dirty="0"/>
          </a:p>
          <a:p>
            <a:r>
              <a:rPr lang="ja-JP" altLang="en-US" sz="800" dirty="0">
                <a:solidFill>
                  <a:srgbClr val="FF0000"/>
                </a:solidFill>
              </a:rPr>
              <a:t>このタイプの難聴は、耳垢など外耳道にたまっている液体が鼓膜に音が届くことを妨げることによって起きることがあります。</a:t>
            </a:r>
            <a:endParaRPr lang="en-US" altLang="ja-JP" sz="800" dirty="0">
              <a:solidFill>
                <a:srgbClr val="FF0000"/>
              </a:solidFill>
            </a:endParaRPr>
          </a:p>
        </p:txBody>
      </p:sp>
      <p:sp>
        <p:nvSpPr>
          <p:cNvPr id="18" name="テキスト ボックス 17">
            <a:extLst>
              <a:ext uri="{FF2B5EF4-FFF2-40B4-BE49-F238E27FC236}">
                <a16:creationId xmlns:a16="http://schemas.microsoft.com/office/drawing/2014/main" id="{1D7F7BF7-C1F1-E915-6107-431B3952446B}"/>
              </a:ext>
            </a:extLst>
          </p:cNvPr>
          <p:cNvSpPr txBox="1"/>
          <p:nvPr/>
        </p:nvSpPr>
        <p:spPr>
          <a:xfrm>
            <a:off x="3386863" y="12910423"/>
            <a:ext cx="2545444" cy="707886"/>
          </a:xfrm>
          <a:prstGeom prst="rect">
            <a:avLst/>
          </a:prstGeom>
          <a:solidFill>
            <a:schemeClr val="bg1">
              <a:lumMod val="85000"/>
            </a:schemeClr>
          </a:solidFill>
        </p:spPr>
        <p:txBody>
          <a:bodyPr wrap="square">
            <a:spAutoFit/>
          </a:bodyPr>
          <a:lstStyle/>
          <a:p>
            <a:pPr algn="ctr"/>
            <a:r>
              <a:rPr lang="ja-JP" altLang="en-US" sz="800" b="1" dirty="0">
                <a:solidFill>
                  <a:srgbClr val="FF0000"/>
                </a:solidFill>
              </a:rPr>
              <a:t>伝音</a:t>
            </a:r>
            <a:r>
              <a:rPr lang="ja-JP" altLang="en-US" sz="800" b="1" dirty="0"/>
              <a:t>性難聴の治療</a:t>
            </a:r>
            <a:endParaRPr lang="en-US" altLang="ja-JP" sz="800" b="1" dirty="0"/>
          </a:p>
          <a:p>
            <a:endParaRPr kumimoji="1" lang="en-US" altLang="ja-JP" sz="800" dirty="0"/>
          </a:p>
          <a:p>
            <a:r>
              <a:rPr lang="ja-JP" altLang="en-US" sz="800" dirty="0">
                <a:solidFill>
                  <a:srgbClr val="49443D"/>
                </a:solidFill>
                <a:latin typeface="Proxima Nova"/>
              </a:rPr>
              <a:t>伝音難聴の治療には、耳垢の除去、薬物治療、外科的治療が含まれます。</a:t>
            </a:r>
            <a:endParaRPr lang="en-US" altLang="ja-JP" sz="800" dirty="0">
              <a:solidFill>
                <a:srgbClr val="49443D"/>
              </a:solidFill>
              <a:latin typeface="Proxima Nova"/>
            </a:endParaRPr>
          </a:p>
          <a:p>
            <a:endParaRPr lang="en-US" altLang="ja-JP" sz="800" dirty="0"/>
          </a:p>
        </p:txBody>
      </p:sp>
      <p:sp>
        <p:nvSpPr>
          <p:cNvPr id="19" name="テキスト ボックス 18">
            <a:extLst>
              <a:ext uri="{FF2B5EF4-FFF2-40B4-BE49-F238E27FC236}">
                <a16:creationId xmlns:a16="http://schemas.microsoft.com/office/drawing/2014/main" id="{DCA2EBE5-A16B-777B-E049-04EF1D09CAD9}"/>
              </a:ext>
            </a:extLst>
          </p:cNvPr>
          <p:cNvSpPr txBox="1"/>
          <p:nvPr/>
        </p:nvSpPr>
        <p:spPr>
          <a:xfrm>
            <a:off x="462358" y="14474975"/>
            <a:ext cx="3429000" cy="276999"/>
          </a:xfrm>
          <a:prstGeom prst="rect">
            <a:avLst/>
          </a:prstGeom>
          <a:noFill/>
        </p:spPr>
        <p:txBody>
          <a:bodyPr wrap="square">
            <a:spAutoFit/>
          </a:bodyPr>
          <a:lstStyle/>
          <a:p>
            <a:pPr defTabSz="843952">
              <a:defRPr/>
            </a:pPr>
            <a:r>
              <a:rPr lang="ja-JP" altLang="en-US" sz="1200" b="1" dirty="0">
                <a:solidFill>
                  <a:srgbClr val="0070C0"/>
                </a:solidFill>
              </a:rPr>
              <a:t>●</a:t>
            </a:r>
            <a:r>
              <a:rPr lang="ja-JP" altLang="en-US" sz="1200" b="1" dirty="0">
                <a:solidFill>
                  <a:srgbClr val="0070C0"/>
                </a:solidFill>
                <a:latin typeface="+mn-ea"/>
              </a:rPr>
              <a:t>お客様の声</a:t>
            </a:r>
            <a:endParaRPr lang="en-US" altLang="ja-JP" sz="1200" b="1" dirty="0">
              <a:solidFill>
                <a:srgbClr val="0070C0"/>
              </a:solidFill>
              <a:latin typeface="+mn-ea"/>
            </a:endParaRPr>
          </a:p>
        </p:txBody>
      </p:sp>
      <p:sp>
        <p:nvSpPr>
          <p:cNvPr id="20" name="テキスト ボックス 19">
            <a:extLst>
              <a:ext uri="{FF2B5EF4-FFF2-40B4-BE49-F238E27FC236}">
                <a16:creationId xmlns:a16="http://schemas.microsoft.com/office/drawing/2014/main" id="{CDAF0008-DA8A-D55A-BD83-854FEDB78765}"/>
              </a:ext>
            </a:extLst>
          </p:cNvPr>
          <p:cNvSpPr txBox="1"/>
          <p:nvPr/>
        </p:nvSpPr>
        <p:spPr>
          <a:xfrm>
            <a:off x="520909" y="14707331"/>
            <a:ext cx="5637876" cy="215444"/>
          </a:xfrm>
          <a:prstGeom prst="rect">
            <a:avLst/>
          </a:prstGeom>
          <a:noFill/>
        </p:spPr>
        <p:txBody>
          <a:bodyPr wrap="square" rtlCol="0">
            <a:spAutoFit/>
          </a:bodyPr>
          <a:lstStyle/>
          <a:p>
            <a:r>
              <a:rPr kumimoji="1" lang="ja-JP" altLang="en-US" sz="800" dirty="0"/>
              <a:t>新日本補聴器グループ販売店で補聴器のサポートを受けているお客様の声の一部をご紹介いたします。</a:t>
            </a:r>
            <a:endParaRPr kumimoji="1" lang="ja-JP" altLang="en-US" sz="800" dirty="0">
              <a:highlight>
                <a:srgbClr val="FF0000"/>
              </a:highlight>
            </a:endParaRPr>
          </a:p>
        </p:txBody>
      </p:sp>
      <p:sp>
        <p:nvSpPr>
          <p:cNvPr id="21" name="テキスト ボックス 20">
            <a:extLst>
              <a:ext uri="{FF2B5EF4-FFF2-40B4-BE49-F238E27FC236}">
                <a16:creationId xmlns:a16="http://schemas.microsoft.com/office/drawing/2014/main" id="{F6EB13CC-833A-A454-DF7E-A8576D092ADA}"/>
              </a:ext>
            </a:extLst>
          </p:cNvPr>
          <p:cNvSpPr txBox="1"/>
          <p:nvPr/>
        </p:nvSpPr>
        <p:spPr>
          <a:xfrm>
            <a:off x="509047" y="14941229"/>
            <a:ext cx="1889607" cy="830997"/>
          </a:xfrm>
          <a:prstGeom prst="rect">
            <a:avLst/>
          </a:prstGeom>
          <a:solidFill>
            <a:schemeClr val="bg1">
              <a:lumMod val="85000"/>
            </a:schemeClr>
          </a:solidFill>
        </p:spPr>
        <p:txBody>
          <a:bodyPr wrap="square">
            <a:spAutoFit/>
          </a:bodyPr>
          <a:lstStyle/>
          <a:p>
            <a:endParaRPr lang="en-US" altLang="ja-JP" sz="800" b="1" dirty="0"/>
          </a:p>
          <a:p>
            <a:r>
              <a:rPr lang="ja-JP" altLang="en-US" sz="800" dirty="0">
                <a:solidFill>
                  <a:srgbClr val="FF0000"/>
                </a:solidFill>
              </a:rPr>
              <a:t>「聴覚ケアの専門家の方は、私個人の難聴に合わせて適切な補聴器と適切な設定を提供するために、これまで以上の努力をしてくれました。」</a:t>
            </a:r>
            <a:endParaRPr lang="en-US" altLang="ja-JP" sz="800" dirty="0">
              <a:solidFill>
                <a:srgbClr val="FF0000"/>
              </a:solidFill>
            </a:endParaRPr>
          </a:p>
          <a:p>
            <a:endParaRPr lang="en-US" altLang="ja-JP" sz="800" dirty="0"/>
          </a:p>
        </p:txBody>
      </p:sp>
      <p:sp>
        <p:nvSpPr>
          <p:cNvPr id="23" name="テキスト ボックス 22">
            <a:extLst>
              <a:ext uri="{FF2B5EF4-FFF2-40B4-BE49-F238E27FC236}">
                <a16:creationId xmlns:a16="http://schemas.microsoft.com/office/drawing/2014/main" id="{4D941F0E-CF97-4E7F-B458-DFED3308C767}"/>
              </a:ext>
            </a:extLst>
          </p:cNvPr>
          <p:cNvSpPr txBox="1"/>
          <p:nvPr/>
        </p:nvSpPr>
        <p:spPr>
          <a:xfrm>
            <a:off x="2459671" y="14938164"/>
            <a:ext cx="1889607" cy="830997"/>
          </a:xfrm>
          <a:prstGeom prst="rect">
            <a:avLst/>
          </a:prstGeom>
          <a:solidFill>
            <a:schemeClr val="bg1">
              <a:lumMod val="85000"/>
            </a:schemeClr>
          </a:solidFill>
        </p:spPr>
        <p:txBody>
          <a:bodyPr wrap="square">
            <a:spAutoFit/>
          </a:bodyPr>
          <a:lstStyle/>
          <a:p>
            <a:endParaRPr lang="en-US" altLang="ja-JP" sz="800" b="1" dirty="0">
              <a:solidFill>
                <a:srgbClr val="49443D"/>
              </a:solidFill>
              <a:latin typeface="Proxima Nova"/>
            </a:endParaRPr>
          </a:p>
          <a:p>
            <a:r>
              <a:rPr lang="ja-JP" altLang="en-US" sz="800" dirty="0">
                <a:solidFill>
                  <a:srgbClr val="FF0000"/>
                </a:solidFill>
                <a:latin typeface="Proxima Nova"/>
              </a:rPr>
              <a:t>「素晴らしい経験でした。補聴器への移行はスムーズでした。新スタッフの方々は経験豊かで、とても親切でした。たいへん満足しています」</a:t>
            </a:r>
            <a:endParaRPr lang="en-US" altLang="ja-JP" sz="800" dirty="0">
              <a:solidFill>
                <a:srgbClr val="FF0000"/>
              </a:solidFill>
              <a:latin typeface="Proxima Nova"/>
            </a:endParaRPr>
          </a:p>
          <a:p>
            <a:endParaRPr lang="en-US" altLang="ja-JP" sz="800" dirty="0">
              <a:solidFill>
                <a:srgbClr val="49443D"/>
              </a:solidFill>
              <a:latin typeface="Proxima Nova"/>
            </a:endParaRPr>
          </a:p>
        </p:txBody>
      </p:sp>
      <p:sp>
        <p:nvSpPr>
          <p:cNvPr id="24" name="テキスト ボックス 23">
            <a:extLst>
              <a:ext uri="{FF2B5EF4-FFF2-40B4-BE49-F238E27FC236}">
                <a16:creationId xmlns:a16="http://schemas.microsoft.com/office/drawing/2014/main" id="{70B8C84D-C69D-59B2-D0AC-FEA3CA90C3E1}"/>
              </a:ext>
            </a:extLst>
          </p:cNvPr>
          <p:cNvSpPr txBox="1"/>
          <p:nvPr/>
        </p:nvSpPr>
        <p:spPr>
          <a:xfrm>
            <a:off x="4411679" y="14938163"/>
            <a:ext cx="1889607" cy="830997"/>
          </a:xfrm>
          <a:prstGeom prst="rect">
            <a:avLst/>
          </a:prstGeom>
          <a:solidFill>
            <a:schemeClr val="bg1">
              <a:lumMod val="85000"/>
            </a:schemeClr>
          </a:solidFill>
        </p:spPr>
        <p:txBody>
          <a:bodyPr wrap="square">
            <a:spAutoFit/>
          </a:bodyPr>
          <a:lstStyle/>
          <a:p>
            <a:pPr algn="ctr"/>
            <a:endParaRPr lang="en-US" altLang="ja-JP" sz="800" b="1" dirty="0"/>
          </a:p>
          <a:p>
            <a:r>
              <a:rPr lang="ja-JP" altLang="en-US" sz="800" dirty="0">
                <a:solidFill>
                  <a:srgbClr val="FF0000"/>
                </a:solidFill>
              </a:rPr>
              <a:t>「ストレスや不安もなく、購入後のアフターケアはわずかな微調整で非常に聴こえやすくなりました。すべてが順調で満足しています。」</a:t>
            </a:r>
            <a:endParaRPr lang="en-US" altLang="ja-JP" sz="800" dirty="0">
              <a:solidFill>
                <a:srgbClr val="FF0000"/>
              </a:solidFill>
            </a:endParaRPr>
          </a:p>
          <a:p>
            <a:endParaRPr lang="en-US" altLang="ja-JP" sz="800" dirty="0"/>
          </a:p>
        </p:txBody>
      </p:sp>
      <p:sp>
        <p:nvSpPr>
          <p:cNvPr id="7175" name="テキスト ボックス 7174">
            <a:extLst>
              <a:ext uri="{FF2B5EF4-FFF2-40B4-BE49-F238E27FC236}">
                <a16:creationId xmlns:a16="http://schemas.microsoft.com/office/drawing/2014/main" id="{78E61B71-DAEC-8C83-0F62-7A7A2E1123B4}"/>
              </a:ext>
            </a:extLst>
          </p:cNvPr>
          <p:cNvSpPr txBox="1"/>
          <p:nvPr/>
        </p:nvSpPr>
        <p:spPr>
          <a:xfrm>
            <a:off x="5087221" y="8202844"/>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pic>
        <p:nvPicPr>
          <p:cNvPr id="7177" name="図 7176">
            <a:extLst>
              <a:ext uri="{FF2B5EF4-FFF2-40B4-BE49-F238E27FC236}">
                <a16:creationId xmlns:a16="http://schemas.microsoft.com/office/drawing/2014/main" id="{84CCA635-CE1B-01F1-D100-722D7AD2B8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39671" y="6149952"/>
            <a:ext cx="1837461" cy="195686"/>
          </a:xfrm>
          <a:prstGeom prst="rect">
            <a:avLst/>
          </a:prstGeom>
        </p:spPr>
      </p:pic>
      <p:sp>
        <p:nvSpPr>
          <p:cNvPr id="7178" name="正方形/長方形 7177">
            <a:extLst>
              <a:ext uri="{FF2B5EF4-FFF2-40B4-BE49-F238E27FC236}">
                <a16:creationId xmlns:a16="http://schemas.microsoft.com/office/drawing/2014/main" id="{E6D22B3C-FB6A-1CA6-939C-D51175FA63F9}"/>
              </a:ext>
            </a:extLst>
          </p:cNvPr>
          <p:cNvSpPr/>
          <p:nvPr/>
        </p:nvSpPr>
        <p:spPr>
          <a:xfrm>
            <a:off x="587094" y="6958008"/>
            <a:ext cx="1823250" cy="1413282"/>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7179" name="正方形/長方形 7178">
            <a:extLst>
              <a:ext uri="{FF2B5EF4-FFF2-40B4-BE49-F238E27FC236}">
                <a16:creationId xmlns:a16="http://schemas.microsoft.com/office/drawing/2014/main" id="{2EABB391-4FDC-32E4-DFEA-5DECF7E87982}"/>
              </a:ext>
            </a:extLst>
          </p:cNvPr>
          <p:cNvSpPr/>
          <p:nvPr/>
        </p:nvSpPr>
        <p:spPr>
          <a:xfrm>
            <a:off x="619190" y="9385582"/>
            <a:ext cx="3068323" cy="16796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7180" name="正方形/長方形 7179">
            <a:extLst>
              <a:ext uri="{FF2B5EF4-FFF2-40B4-BE49-F238E27FC236}">
                <a16:creationId xmlns:a16="http://schemas.microsoft.com/office/drawing/2014/main" id="{7B3DF9CC-9F8E-F7F0-0494-0D1FAFBAFE0B}"/>
              </a:ext>
            </a:extLst>
          </p:cNvPr>
          <p:cNvSpPr/>
          <p:nvPr/>
        </p:nvSpPr>
        <p:spPr>
          <a:xfrm>
            <a:off x="619190" y="11947119"/>
            <a:ext cx="2545443" cy="16796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5" name="テキスト ボックス 4">
            <a:extLst>
              <a:ext uri="{FF2B5EF4-FFF2-40B4-BE49-F238E27FC236}">
                <a16:creationId xmlns:a16="http://schemas.microsoft.com/office/drawing/2014/main" id="{851D1C8D-BEED-BB83-7D95-56946ABE5D19}"/>
              </a:ext>
            </a:extLst>
          </p:cNvPr>
          <p:cNvSpPr txBox="1"/>
          <p:nvPr/>
        </p:nvSpPr>
        <p:spPr>
          <a:xfrm>
            <a:off x="4720480" y="4752798"/>
            <a:ext cx="595035" cy="215444"/>
          </a:xfrm>
          <a:prstGeom prst="rect">
            <a:avLst/>
          </a:prstGeom>
          <a:solidFill>
            <a:schemeClr val="bg1"/>
          </a:solidFill>
        </p:spPr>
        <p:txBody>
          <a:bodyPr wrap="none" rtlCol="0">
            <a:spAutoFit/>
          </a:bodyPr>
          <a:lstStyle/>
          <a:p>
            <a:r>
              <a:rPr kumimoji="1" lang="ja-JP" altLang="en-US" sz="800" dirty="0"/>
              <a:t>伝音難聴</a:t>
            </a:r>
          </a:p>
        </p:txBody>
      </p:sp>
      <p:sp>
        <p:nvSpPr>
          <p:cNvPr id="25" name="テキスト ボックス 24">
            <a:extLst>
              <a:ext uri="{FF2B5EF4-FFF2-40B4-BE49-F238E27FC236}">
                <a16:creationId xmlns:a16="http://schemas.microsoft.com/office/drawing/2014/main" id="{9D28B570-4F15-F26B-85BD-AF87BCD09D91}"/>
              </a:ext>
            </a:extLst>
          </p:cNvPr>
          <p:cNvSpPr txBox="1"/>
          <p:nvPr/>
        </p:nvSpPr>
        <p:spPr>
          <a:xfrm>
            <a:off x="5712202" y="4756825"/>
            <a:ext cx="595035" cy="215444"/>
          </a:xfrm>
          <a:prstGeom prst="rect">
            <a:avLst/>
          </a:prstGeom>
          <a:solidFill>
            <a:schemeClr val="bg1"/>
          </a:solidFill>
        </p:spPr>
        <p:txBody>
          <a:bodyPr wrap="none" rtlCol="0">
            <a:spAutoFit/>
          </a:bodyPr>
          <a:lstStyle/>
          <a:p>
            <a:r>
              <a:rPr kumimoji="1" lang="ja-JP" altLang="en-US" sz="800" dirty="0"/>
              <a:t>感音難聴</a:t>
            </a:r>
          </a:p>
        </p:txBody>
      </p:sp>
      <p:sp>
        <p:nvSpPr>
          <p:cNvPr id="26" name="テキスト ボックス 25">
            <a:extLst>
              <a:ext uri="{FF2B5EF4-FFF2-40B4-BE49-F238E27FC236}">
                <a16:creationId xmlns:a16="http://schemas.microsoft.com/office/drawing/2014/main" id="{75114799-270A-C9CB-2DF5-96108C46A24D}"/>
              </a:ext>
            </a:extLst>
          </p:cNvPr>
          <p:cNvSpPr txBox="1"/>
          <p:nvPr/>
        </p:nvSpPr>
        <p:spPr>
          <a:xfrm>
            <a:off x="4766201" y="5055372"/>
            <a:ext cx="544283" cy="215444"/>
          </a:xfrm>
          <a:prstGeom prst="rect">
            <a:avLst/>
          </a:prstGeom>
          <a:solidFill>
            <a:schemeClr val="bg1"/>
          </a:solidFill>
        </p:spPr>
        <p:txBody>
          <a:bodyPr wrap="square" rtlCol="0">
            <a:spAutoFit/>
          </a:bodyPr>
          <a:lstStyle/>
          <a:p>
            <a:r>
              <a:rPr kumimoji="1" lang="ja-JP" altLang="en-US" sz="400" dirty="0"/>
              <a:t>異物・耳垢の蓄積・耳硬化症</a:t>
            </a:r>
          </a:p>
        </p:txBody>
      </p:sp>
      <p:sp>
        <p:nvSpPr>
          <p:cNvPr id="30" name="テキスト ボックス 29">
            <a:extLst>
              <a:ext uri="{FF2B5EF4-FFF2-40B4-BE49-F238E27FC236}">
                <a16:creationId xmlns:a16="http://schemas.microsoft.com/office/drawing/2014/main" id="{FE03CC40-F85E-3140-1F45-ACAD54503DB0}"/>
              </a:ext>
            </a:extLst>
          </p:cNvPr>
          <p:cNvSpPr txBox="1"/>
          <p:nvPr/>
        </p:nvSpPr>
        <p:spPr>
          <a:xfrm>
            <a:off x="5762954" y="5055372"/>
            <a:ext cx="544283" cy="215444"/>
          </a:xfrm>
          <a:prstGeom prst="rect">
            <a:avLst/>
          </a:prstGeom>
          <a:solidFill>
            <a:schemeClr val="bg1"/>
          </a:solidFill>
        </p:spPr>
        <p:txBody>
          <a:bodyPr wrap="square" rtlCol="0">
            <a:spAutoFit/>
          </a:bodyPr>
          <a:lstStyle/>
          <a:p>
            <a:r>
              <a:rPr kumimoji="1" lang="ja-JP" altLang="en-US" sz="400" dirty="0"/>
              <a:t>騒音・薬物・加齢</a:t>
            </a:r>
          </a:p>
        </p:txBody>
      </p:sp>
      <p:sp>
        <p:nvSpPr>
          <p:cNvPr id="31" name="テキスト ボックス 30">
            <a:extLst>
              <a:ext uri="{FF2B5EF4-FFF2-40B4-BE49-F238E27FC236}">
                <a16:creationId xmlns:a16="http://schemas.microsoft.com/office/drawing/2014/main" id="{AE616A22-82C1-427E-38C6-9A1949868480}"/>
              </a:ext>
            </a:extLst>
          </p:cNvPr>
          <p:cNvSpPr txBox="1"/>
          <p:nvPr/>
        </p:nvSpPr>
        <p:spPr>
          <a:xfrm>
            <a:off x="5261116" y="5483342"/>
            <a:ext cx="544283" cy="276999"/>
          </a:xfrm>
          <a:prstGeom prst="rect">
            <a:avLst/>
          </a:prstGeom>
          <a:solidFill>
            <a:schemeClr val="bg1"/>
          </a:solidFill>
        </p:spPr>
        <p:txBody>
          <a:bodyPr wrap="square" rtlCol="0">
            <a:spAutoFit/>
          </a:bodyPr>
          <a:lstStyle/>
          <a:p>
            <a:r>
              <a:rPr kumimoji="1" lang="ja-JP" altLang="en-US" sz="400" dirty="0"/>
              <a:t>精神的ストレス・ウイルス感染・遺伝</a:t>
            </a:r>
          </a:p>
        </p:txBody>
      </p:sp>
      <p:sp>
        <p:nvSpPr>
          <p:cNvPr id="7169" name="テキスト ボックス 7168">
            <a:extLst>
              <a:ext uri="{FF2B5EF4-FFF2-40B4-BE49-F238E27FC236}">
                <a16:creationId xmlns:a16="http://schemas.microsoft.com/office/drawing/2014/main" id="{10D65872-D3DF-D7B6-AFC6-3E88F3DFE343}"/>
              </a:ext>
            </a:extLst>
          </p:cNvPr>
          <p:cNvSpPr txBox="1"/>
          <p:nvPr/>
        </p:nvSpPr>
        <p:spPr>
          <a:xfrm>
            <a:off x="4955287" y="4438661"/>
            <a:ext cx="1152365" cy="215444"/>
          </a:xfrm>
          <a:prstGeom prst="rect">
            <a:avLst/>
          </a:prstGeom>
          <a:solidFill>
            <a:schemeClr val="bg1"/>
          </a:solidFill>
        </p:spPr>
        <p:txBody>
          <a:bodyPr wrap="square" rtlCol="0">
            <a:spAutoFit/>
          </a:bodyPr>
          <a:lstStyle/>
          <a:p>
            <a:pPr algn="ctr"/>
            <a:r>
              <a:rPr kumimoji="1" lang="ja-JP" altLang="en-US" sz="800" dirty="0"/>
              <a:t>難聴の主な原因</a:t>
            </a:r>
          </a:p>
        </p:txBody>
      </p:sp>
      <p:cxnSp>
        <p:nvCxnSpPr>
          <p:cNvPr id="7172" name="直線矢印コネクタ 7171">
            <a:extLst>
              <a:ext uri="{FF2B5EF4-FFF2-40B4-BE49-F238E27FC236}">
                <a16:creationId xmlns:a16="http://schemas.microsoft.com/office/drawing/2014/main" id="{60814B46-D711-1F47-76C7-10323C09C38A}"/>
              </a:ext>
            </a:extLst>
          </p:cNvPr>
          <p:cNvCxnSpPr>
            <a:cxnSpLocks/>
            <a:stCxn id="17" idx="2"/>
          </p:cNvCxnSpPr>
          <p:nvPr/>
        </p:nvCxnSpPr>
        <p:spPr>
          <a:xfrm>
            <a:off x="4670315" y="12691408"/>
            <a:ext cx="2472" cy="219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185" name="直線矢印コネクタ 7184">
            <a:extLst>
              <a:ext uri="{FF2B5EF4-FFF2-40B4-BE49-F238E27FC236}">
                <a16:creationId xmlns:a16="http://schemas.microsoft.com/office/drawing/2014/main" id="{04066AF5-700F-7B2F-A124-E46035E96F97}"/>
              </a:ext>
            </a:extLst>
          </p:cNvPr>
          <p:cNvCxnSpPr>
            <a:cxnSpLocks/>
          </p:cNvCxnSpPr>
          <p:nvPr/>
        </p:nvCxnSpPr>
        <p:spPr>
          <a:xfrm>
            <a:off x="5125541" y="9933558"/>
            <a:ext cx="2471" cy="2190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正方形/長方形 31">
            <a:extLst>
              <a:ext uri="{FF2B5EF4-FFF2-40B4-BE49-F238E27FC236}">
                <a16:creationId xmlns:a16="http://schemas.microsoft.com/office/drawing/2014/main" id="{AAD09850-1158-4285-86CB-B654E81EA590}"/>
              </a:ext>
            </a:extLst>
          </p:cNvPr>
          <p:cNvSpPr/>
          <p:nvPr/>
        </p:nvSpPr>
        <p:spPr>
          <a:xfrm>
            <a:off x="249120" y="933751"/>
            <a:ext cx="6359149" cy="2147224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a:extLst>
              <a:ext uri="{FF2B5EF4-FFF2-40B4-BE49-F238E27FC236}">
                <a16:creationId xmlns:a16="http://schemas.microsoft.com/office/drawing/2014/main" id="{D6C3B63C-0C57-4A4E-F6CE-0B2469CA7DB5}"/>
              </a:ext>
            </a:extLst>
          </p:cNvPr>
          <p:cNvSpPr/>
          <p:nvPr/>
        </p:nvSpPr>
        <p:spPr>
          <a:xfrm>
            <a:off x="242891" y="1671359"/>
            <a:ext cx="6365378" cy="23828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34" name="テキスト ボックス 33">
            <a:extLst>
              <a:ext uri="{FF2B5EF4-FFF2-40B4-BE49-F238E27FC236}">
                <a16:creationId xmlns:a16="http://schemas.microsoft.com/office/drawing/2014/main" id="{D8315BAD-A07F-4059-4510-B01E564A0A00}"/>
              </a:ext>
            </a:extLst>
          </p:cNvPr>
          <p:cNvSpPr txBox="1"/>
          <p:nvPr/>
        </p:nvSpPr>
        <p:spPr>
          <a:xfrm>
            <a:off x="830522" y="1767858"/>
            <a:ext cx="5064862" cy="400110"/>
          </a:xfrm>
          <a:prstGeom prst="rect">
            <a:avLst/>
          </a:prstGeom>
          <a:noFill/>
        </p:spPr>
        <p:txBody>
          <a:bodyPr wrap="square">
            <a:spAutoFit/>
          </a:bodyPr>
          <a:lstStyle/>
          <a:p>
            <a:pPr algn="ctr"/>
            <a:r>
              <a:rPr lang="ja-JP" altLang="en-US" sz="2000" b="1"/>
              <a:t>難聴の種類</a:t>
            </a:r>
            <a:endParaRPr lang="ja-JP" altLang="en-US" sz="2000" b="1" dirty="0"/>
          </a:p>
        </p:txBody>
      </p:sp>
      <p:sp>
        <p:nvSpPr>
          <p:cNvPr id="35" name="テキスト ボックス 34">
            <a:extLst>
              <a:ext uri="{FF2B5EF4-FFF2-40B4-BE49-F238E27FC236}">
                <a16:creationId xmlns:a16="http://schemas.microsoft.com/office/drawing/2014/main" id="{F25E4010-7646-C288-A970-A6A6B10192DA}"/>
              </a:ext>
            </a:extLst>
          </p:cNvPr>
          <p:cNvSpPr txBox="1"/>
          <p:nvPr/>
        </p:nvSpPr>
        <p:spPr>
          <a:xfrm>
            <a:off x="242890" y="306425"/>
            <a:ext cx="6365379" cy="338554"/>
          </a:xfrm>
          <a:prstGeom prst="rect">
            <a:avLst/>
          </a:prstGeom>
          <a:noFill/>
          <a:ln>
            <a:solidFill>
              <a:schemeClr val="tx1"/>
            </a:solidFill>
          </a:ln>
        </p:spPr>
        <p:txBody>
          <a:bodyPr wrap="square" rtlCol="0">
            <a:spAutoFit/>
          </a:bodyPr>
          <a:lstStyle/>
          <a:p>
            <a:r>
              <a:rPr lang="ja-JP" altLang="en-US" sz="1600"/>
              <a:t>２－０　難聴の種類</a:t>
            </a:r>
            <a:endParaRPr lang="ja-JP" altLang="en-US" sz="1600" dirty="0"/>
          </a:p>
        </p:txBody>
      </p:sp>
      <p:sp>
        <p:nvSpPr>
          <p:cNvPr id="36" name="テキスト ボックス 35">
            <a:extLst>
              <a:ext uri="{FF2B5EF4-FFF2-40B4-BE49-F238E27FC236}">
                <a16:creationId xmlns:a16="http://schemas.microsoft.com/office/drawing/2014/main" id="{F00CCC1E-D841-2B73-2BB6-8DB1F38E09EC}"/>
              </a:ext>
            </a:extLst>
          </p:cNvPr>
          <p:cNvSpPr txBox="1"/>
          <p:nvPr/>
        </p:nvSpPr>
        <p:spPr>
          <a:xfrm>
            <a:off x="2764092" y="2758495"/>
            <a:ext cx="1178560" cy="246221"/>
          </a:xfrm>
          <a:prstGeom prst="rect">
            <a:avLst/>
          </a:prstGeom>
          <a:noFill/>
        </p:spPr>
        <p:txBody>
          <a:bodyPr wrap="square">
            <a:spAutoFit/>
          </a:bodyPr>
          <a:lstStyle/>
          <a:p>
            <a:pPr algn="ctr"/>
            <a:r>
              <a:rPr kumimoji="1" lang="en-US" altLang="ja-JP" sz="1000" b="1" dirty="0">
                <a:latin typeface="Kozuka Gothic Pro R" panose="020B0400000000000000" pitchFamily="34" charset="-128"/>
                <a:ea typeface="Kozuka Gothic Pro R" panose="020B0400000000000000" pitchFamily="34" charset="-128"/>
              </a:rPr>
              <a:t>TOP</a:t>
            </a:r>
            <a:r>
              <a:rPr kumimoji="1" lang="ja-JP" altLang="en-US" sz="1000" b="1" dirty="0">
                <a:latin typeface="Kozuka Gothic Pro R" panose="020B0400000000000000" pitchFamily="34" charset="-128"/>
                <a:ea typeface="Kozuka Gothic Pro R" panose="020B0400000000000000" pitchFamily="34" charset="-128"/>
              </a:rPr>
              <a:t>画像入る</a:t>
            </a:r>
          </a:p>
        </p:txBody>
      </p:sp>
      <p:sp>
        <p:nvSpPr>
          <p:cNvPr id="37" name="テキスト ボックス 36">
            <a:extLst>
              <a:ext uri="{FF2B5EF4-FFF2-40B4-BE49-F238E27FC236}">
                <a16:creationId xmlns:a16="http://schemas.microsoft.com/office/drawing/2014/main" id="{F4AE8792-0630-AF7C-1EC7-5714E191F1AF}"/>
              </a:ext>
            </a:extLst>
          </p:cNvPr>
          <p:cNvSpPr txBox="1"/>
          <p:nvPr/>
        </p:nvSpPr>
        <p:spPr>
          <a:xfrm>
            <a:off x="4699030" y="1094837"/>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38" name="テキスト ボックス 37">
            <a:extLst>
              <a:ext uri="{FF2B5EF4-FFF2-40B4-BE49-F238E27FC236}">
                <a16:creationId xmlns:a16="http://schemas.microsoft.com/office/drawing/2014/main" id="{73DC9C69-01CF-E652-77D6-9FA69696E9F4}"/>
              </a:ext>
            </a:extLst>
          </p:cNvPr>
          <p:cNvSpPr txBox="1"/>
          <p:nvPr/>
        </p:nvSpPr>
        <p:spPr>
          <a:xfrm>
            <a:off x="5358308" y="132698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39" name="テキスト ボックス 38">
            <a:extLst>
              <a:ext uri="{FF2B5EF4-FFF2-40B4-BE49-F238E27FC236}">
                <a16:creationId xmlns:a16="http://schemas.microsoft.com/office/drawing/2014/main" id="{B5434249-2803-C633-1049-CCBA76A21DD3}"/>
              </a:ext>
            </a:extLst>
          </p:cNvPr>
          <p:cNvSpPr txBox="1"/>
          <p:nvPr/>
        </p:nvSpPr>
        <p:spPr>
          <a:xfrm>
            <a:off x="3637553" y="1369453"/>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40" name="正方形/長方形 39">
            <a:extLst>
              <a:ext uri="{FF2B5EF4-FFF2-40B4-BE49-F238E27FC236}">
                <a16:creationId xmlns:a16="http://schemas.microsoft.com/office/drawing/2014/main" id="{1C48786A-3A47-1634-16B8-C685F18A6D8E}"/>
              </a:ext>
            </a:extLst>
          </p:cNvPr>
          <p:cNvSpPr/>
          <p:nvPr/>
        </p:nvSpPr>
        <p:spPr>
          <a:xfrm>
            <a:off x="380869" y="1131715"/>
            <a:ext cx="861131" cy="35336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41" name="テキスト ボックス 40">
            <a:extLst>
              <a:ext uri="{FF2B5EF4-FFF2-40B4-BE49-F238E27FC236}">
                <a16:creationId xmlns:a16="http://schemas.microsoft.com/office/drawing/2014/main" id="{B224B763-DD53-6599-4CD2-FAEFB996ACD2}"/>
              </a:ext>
            </a:extLst>
          </p:cNvPr>
          <p:cNvSpPr txBox="1"/>
          <p:nvPr/>
        </p:nvSpPr>
        <p:spPr>
          <a:xfrm>
            <a:off x="172399" y="1185288"/>
            <a:ext cx="1178560" cy="246221"/>
          </a:xfrm>
          <a:prstGeom prst="rect">
            <a:avLst/>
          </a:prstGeom>
          <a:noFill/>
        </p:spPr>
        <p:txBody>
          <a:bodyPr wrap="square">
            <a:spAutoFit/>
          </a:bodyPr>
          <a:lstStyle/>
          <a:p>
            <a:pPr algn="ctr"/>
            <a:r>
              <a:rPr kumimoji="1" lang="ja-JP" altLang="en-US" sz="1000" b="1">
                <a:latin typeface="Kozuka Gothic Pro R" panose="020B0400000000000000" pitchFamily="34" charset="-128"/>
                <a:ea typeface="Kozuka Gothic Pro R" panose="020B0400000000000000" pitchFamily="34" charset="-128"/>
              </a:rPr>
              <a:t>ロゴ</a:t>
            </a:r>
            <a:endParaRPr kumimoji="1" lang="ja-JP" altLang="en-US" sz="1000" b="1" dirty="0">
              <a:latin typeface="Kozuka Gothic Pro R" panose="020B0400000000000000" pitchFamily="34" charset="-128"/>
              <a:ea typeface="Kozuka Gothic Pro R" panose="020B0400000000000000" pitchFamily="34" charset="-128"/>
            </a:endParaRPr>
          </a:p>
        </p:txBody>
      </p:sp>
      <p:sp>
        <p:nvSpPr>
          <p:cNvPr id="42" name="テキスト ボックス 41">
            <a:extLst>
              <a:ext uri="{FF2B5EF4-FFF2-40B4-BE49-F238E27FC236}">
                <a16:creationId xmlns:a16="http://schemas.microsoft.com/office/drawing/2014/main" id="{52C0AF0B-2A1A-D2A2-A94F-B774602D4CEA}"/>
              </a:ext>
            </a:extLst>
          </p:cNvPr>
          <p:cNvSpPr txBox="1"/>
          <p:nvPr/>
        </p:nvSpPr>
        <p:spPr>
          <a:xfrm>
            <a:off x="358606" y="360563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43" name="テキスト ボックス 42">
            <a:extLst>
              <a:ext uri="{FF2B5EF4-FFF2-40B4-BE49-F238E27FC236}">
                <a16:creationId xmlns:a16="http://schemas.microsoft.com/office/drawing/2014/main" id="{232317DA-3B40-39F2-8DD2-E354F0B440AE}"/>
              </a:ext>
            </a:extLst>
          </p:cNvPr>
          <p:cNvSpPr txBox="1"/>
          <p:nvPr/>
        </p:nvSpPr>
        <p:spPr>
          <a:xfrm>
            <a:off x="1357203" y="665956"/>
            <a:ext cx="4001105" cy="246221"/>
          </a:xfrm>
          <a:prstGeom prst="rect">
            <a:avLst/>
          </a:prstGeom>
          <a:noFill/>
        </p:spPr>
        <p:txBody>
          <a:bodyPr wrap="square">
            <a:spAutoFit/>
          </a:bodyPr>
          <a:lstStyle/>
          <a:p>
            <a:r>
              <a:rPr lang="en-US" altLang="ja-JP" sz="1000" dirty="0"/>
              <a:t>※</a:t>
            </a:r>
            <a:r>
              <a:rPr lang="ja-JP" altLang="en-US" sz="1000" dirty="0"/>
              <a:t>オーストラリア版と同様に、必要に応じて文章内にLink設定</a:t>
            </a:r>
          </a:p>
        </p:txBody>
      </p:sp>
      <p:sp>
        <p:nvSpPr>
          <p:cNvPr id="45" name="テキスト ボックス 44">
            <a:extLst>
              <a:ext uri="{FF2B5EF4-FFF2-40B4-BE49-F238E27FC236}">
                <a16:creationId xmlns:a16="http://schemas.microsoft.com/office/drawing/2014/main" id="{6B5E9E62-E1C1-C113-B8AA-C24C4C50D30C}"/>
              </a:ext>
            </a:extLst>
          </p:cNvPr>
          <p:cNvSpPr txBox="1"/>
          <p:nvPr/>
        </p:nvSpPr>
        <p:spPr>
          <a:xfrm>
            <a:off x="448394" y="19187796"/>
            <a:ext cx="3429000" cy="276999"/>
          </a:xfrm>
          <a:prstGeom prst="rect">
            <a:avLst/>
          </a:prstGeom>
          <a:noFill/>
        </p:spPr>
        <p:txBody>
          <a:bodyPr wrap="square">
            <a:spAutoFit/>
          </a:bodyPr>
          <a:lstStyle/>
          <a:p>
            <a:pPr defTabSz="843952">
              <a:defRPr/>
            </a:pPr>
            <a:r>
              <a:rPr lang="en-US" altLang="ja-JP" sz="1200" b="1" dirty="0"/>
              <a:t>2-0- </a:t>
            </a:r>
            <a:r>
              <a:rPr lang="ja-JP" altLang="en-US" sz="1200" b="1" dirty="0">
                <a:latin typeface="+mn-ea"/>
              </a:rPr>
              <a:t>⑤ 耳鳴りについて</a:t>
            </a:r>
            <a:endParaRPr lang="en-US" altLang="ja-JP" sz="1200" b="1" dirty="0">
              <a:latin typeface="+mn-ea"/>
            </a:endParaRPr>
          </a:p>
        </p:txBody>
      </p:sp>
      <p:sp>
        <p:nvSpPr>
          <p:cNvPr id="46" name="テキスト ボックス 45">
            <a:extLst>
              <a:ext uri="{FF2B5EF4-FFF2-40B4-BE49-F238E27FC236}">
                <a16:creationId xmlns:a16="http://schemas.microsoft.com/office/drawing/2014/main" id="{EA7CC53F-7CA0-8050-2397-123C0E872951}"/>
              </a:ext>
            </a:extLst>
          </p:cNvPr>
          <p:cNvSpPr txBox="1"/>
          <p:nvPr/>
        </p:nvSpPr>
        <p:spPr>
          <a:xfrm>
            <a:off x="448395" y="19425031"/>
            <a:ext cx="3724275" cy="1200329"/>
          </a:xfrm>
          <a:prstGeom prst="rect">
            <a:avLst/>
          </a:prstGeom>
          <a:noFill/>
        </p:spPr>
        <p:txBody>
          <a:bodyPr wrap="square" rtlCol="0">
            <a:spAutoFit/>
          </a:bodyPr>
          <a:lstStyle/>
          <a:p>
            <a:r>
              <a:rPr kumimoji="1" lang="ja-JP" altLang="en-US" sz="900" dirty="0"/>
              <a:t>耳鳴りは、耳の中で鳴る、ブンブン、ヒューヒュー、轟音、シューシューという音で、本人にしか聞こえません。耳鳴りは </a:t>
            </a:r>
            <a:r>
              <a:rPr kumimoji="1" lang="en-US" altLang="ja-JP" sz="900" dirty="0"/>
              <a:t>15 </a:t>
            </a:r>
            <a:r>
              <a:rPr kumimoji="1" lang="ja-JP" altLang="en-US" sz="900" dirty="0"/>
              <a:t>～ </a:t>
            </a:r>
            <a:r>
              <a:rPr kumimoji="1" lang="en-US" altLang="ja-JP" sz="900" dirty="0"/>
              <a:t>20% </a:t>
            </a:r>
            <a:r>
              <a:rPr kumimoji="1" lang="ja-JP" altLang="en-US" sz="900" dirty="0"/>
              <a:t>の人が罹患しており、多くの場合、難聴の最初の兆候の ひと</a:t>
            </a:r>
            <a:r>
              <a:rPr kumimoji="1" lang="en-US" altLang="ja-JP" sz="900" dirty="0"/>
              <a:t> </a:t>
            </a:r>
            <a:r>
              <a:rPr kumimoji="1" lang="ja-JP" altLang="en-US" sz="900" dirty="0"/>
              <a:t>つとなります。 最も一般的な原因は、内耳の小さな有毛細胞に損傷を与える過度の騒音への曝露です。耳鳴りの音は、脳が有毛細胞の減少を補おうとする結果でもあります。脳は耳からの信号の減少を誤って解釈することで耳鳴りが発生します。</a:t>
            </a:r>
            <a:r>
              <a:rPr lang="ja-JP" altLang="en-US" sz="900" dirty="0">
                <a:solidFill>
                  <a:srgbClr val="000000"/>
                </a:solidFill>
                <a:latin typeface="游ゴシック" panose="020B0400000000000000" pitchFamily="50" charset="-128"/>
                <a:ea typeface="游ゴシック" panose="020B0400000000000000" pitchFamily="50" charset="-128"/>
              </a:rPr>
              <a:t>医療機</a:t>
            </a:r>
            <a:r>
              <a:rPr lang="ja-JP" altLang="en-US" sz="900" dirty="0">
                <a:solidFill>
                  <a:srgbClr val="000000"/>
                </a:solidFill>
                <a:latin typeface="Adobe Clean DC"/>
                <a:ea typeface="游ゴシック" panose="020B0400000000000000" pitchFamily="50" charset="-128"/>
              </a:rPr>
              <a:t>関で専門医の診断を受けることをおすすめします。</a:t>
            </a:r>
            <a:endParaRPr kumimoji="1" lang="ja-JP" altLang="en-US" sz="900" dirty="0">
              <a:highlight>
                <a:srgbClr val="FF0000"/>
              </a:highlight>
            </a:endParaRPr>
          </a:p>
        </p:txBody>
      </p:sp>
      <p:pic>
        <p:nvPicPr>
          <p:cNvPr id="47" name="Picture 2" descr="画像には耳鳴りに悩む男性が写っている">
            <a:extLst>
              <a:ext uri="{FF2B5EF4-FFF2-40B4-BE49-F238E27FC236}">
                <a16:creationId xmlns:a16="http://schemas.microsoft.com/office/drawing/2014/main" id="{DA0D50B2-A7FA-F40C-1724-FB73C9EB5D5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1939" y="19425031"/>
            <a:ext cx="1981729" cy="1426845"/>
          </a:xfrm>
          <a:prstGeom prst="rect">
            <a:avLst/>
          </a:prstGeom>
          <a:noFill/>
          <a:extLst>
            <a:ext uri="{909E8E84-426E-40DD-AFC4-6F175D3DCCD1}">
              <a14:hiddenFill xmlns:a14="http://schemas.microsoft.com/office/drawing/2010/main">
                <a:solidFill>
                  <a:srgbClr val="FFFFFF"/>
                </a:solidFill>
              </a14:hiddenFill>
            </a:ext>
          </a:extLst>
        </p:spPr>
      </p:pic>
      <p:sp>
        <p:nvSpPr>
          <p:cNvPr id="49" name="テキスト ボックス 48">
            <a:extLst>
              <a:ext uri="{FF2B5EF4-FFF2-40B4-BE49-F238E27FC236}">
                <a16:creationId xmlns:a16="http://schemas.microsoft.com/office/drawing/2014/main" id="{12D4C82A-9A28-1C40-4E55-FA70F5189014}"/>
              </a:ext>
            </a:extLst>
          </p:cNvPr>
          <p:cNvSpPr txBox="1"/>
          <p:nvPr/>
        </p:nvSpPr>
        <p:spPr>
          <a:xfrm>
            <a:off x="4867898" y="20010247"/>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50" name="テキスト ボックス 16">
            <a:extLst>
              <a:ext uri="{FF2B5EF4-FFF2-40B4-BE49-F238E27FC236}">
                <a16:creationId xmlns:a16="http://schemas.microsoft.com/office/drawing/2014/main" id="{902C4371-97D5-926A-4D59-9CB5FAD67F69}"/>
              </a:ext>
            </a:extLst>
          </p:cNvPr>
          <p:cNvSpPr txBox="1"/>
          <p:nvPr/>
        </p:nvSpPr>
        <p:spPr>
          <a:xfrm>
            <a:off x="711713" y="21752988"/>
            <a:ext cx="1109473"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85800">
              <a:defRPr/>
            </a:pPr>
            <a:r>
              <a:rPr lang="en-US" altLang="ja-JP" sz="1200" b="1" kern="100" dirty="0">
                <a:solidFill>
                  <a:schemeClr val="accent1"/>
                </a:solidFill>
                <a:latin typeface="+mn-ea"/>
              </a:rPr>
              <a:t>2-1</a:t>
            </a:r>
            <a:r>
              <a:rPr lang="ja-JP" altLang="en-US" sz="1200" b="1" kern="100" dirty="0">
                <a:solidFill>
                  <a:schemeClr val="accent1"/>
                </a:solidFill>
                <a:latin typeface="+mn-ea"/>
              </a:rPr>
              <a:t>難聴の原因へリンク</a:t>
            </a:r>
            <a:endParaRPr lang="en-US" altLang="ja-JP" sz="1200" b="1" kern="100" dirty="0">
              <a:solidFill>
                <a:schemeClr val="accent1"/>
              </a:solidFill>
              <a:latin typeface="+mn-ea"/>
            </a:endParaRPr>
          </a:p>
        </p:txBody>
      </p:sp>
      <p:sp>
        <p:nvSpPr>
          <p:cNvPr id="51" name="テキスト ボックス 17">
            <a:extLst>
              <a:ext uri="{FF2B5EF4-FFF2-40B4-BE49-F238E27FC236}">
                <a16:creationId xmlns:a16="http://schemas.microsoft.com/office/drawing/2014/main" id="{83860369-1525-6887-39DC-1656DCAF2A84}"/>
              </a:ext>
            </a:extLst>
          </p:cNvPr>
          <p:cNvSpPr txBox="1"/>
          <p:nvPr/>
        </p:nvSpPr>
        <p:spPr>
          <a:xfrm>
            <a:off x="2841612" y="21762072"/>
            <a:ext cx="1109473"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85800">
              <a:defRPr/>
            </a:pPr>
            <a:r>
              <a:rPr lang="en-US" altLang="ja-JP" sz="1200" b="1" kern="100" dirty="0">
                <a:solidFill>
                  <a:schemeClr val="accent1"/>
                </a:solidFill>
                <a:latin typeface="+mn-ea"/>
              </a:rPr>
              <a:t>2-2</a:t>
            </a:r>
            <a:r>
              <a:rPr lang="ja-JP" altLang="en-US" sz="1200" b="1" kern="100" dirty="0">
                <a:solidFill>
                  <a:schemeClr val="accent1"/>
                </a:solidFill>
                <a:latin typeface="+mn-ea"/>
              </a:rPr>
              <a:t>難聴のレベルへリンク</a:t>
            </a:r>
            <a:endParaRPr lang="en-US" altLang="ja-JP" sz="1200" b="1" kern="100" dirty="0">
              <a:solidFill>
                <a:schemeClr val="accent1"/>
              </a:solidFill>
              <a:latin typeface="+mn-ea"/>
            </a:endParaRPr>
          </a:p>
        </p:txBody>
      </p:sp>
      <p:sp>
        <p:nvSpPr>
          <p:cNvPr id="52" name="テキスト ボックス 18">
            <a:extLst>
              <a:ext uri="{FF2B5EF4-FFF2-40B4-BE49-F238E27FC236}">
                <a16:creationId xmlns:a16="http://schemas.microsoft.com/office/drawing/2014/main" id="{A020332A-12CD-7CE6-4EBF-EFE26DB47BD4}"/>
              </a:ext>
            </a:extLst>
          </p:cNvPr>
          <p:cNvSpPr txBox="1"/>
          <p:nvPr/>
        </p:nvSpPr>
        <p:spPr>
          <a:xfrm>
            <a:off x="4583036" y="21777674"/>
            <a:ext cx="160356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85800">
              <a:defRPr/>
            </a:pPr>
            <a:r>
              <a:rPr lang="en-US" altLang="ja-JP" sz="1200" b="1" kern="100" dirty="0">
                <a:solidFill>
                  <a:schemeClr val="accent1"/>
                </a:solidFill>
                <a:latin typeface="+mn-ea"/>
              </a:rPr>
              <a:t>2-3</a:t>
            </a:r>
            <a:r>
              <a:rPr lang="ja-JP" altLang="en-US" sz="1200" b="1" kern="100" dirty="0">
                <a:solidFill>
                  <a:schemeClr val="accent1"/>
                </a:solidFill>
                <a:latin typeface="+mn-ea"/>
              </a:rPr>
              <a:t>耳鳴りへリンク</a:t>
            </a:r>
            <a:endParaRPr lang="en-US" altLang="ja-JP" sz="1200" b="1" kern="100" dirty="0">
              <a:solidFill>
                <a:schemeClr val="accent1"/>
              </a:solidFill>
              <a:latin typeface="+mn-ea"/>
            </a:endParaRPr>
          </a:p>
        </p:txBody>
      </p:sp>
      <p:sp>
        <p:nvSpPr>
          <p:cNvPr id="53" name="テキスト ボックス 52">
            <a:extLst>
              <a:ext uri="{FF2B5EF4-FFF2-40B4-BE49-F238E27FC236}">
                <a16:creationId xmlns:a16="http://schemas.microsoft.com/office/drawing/2014/main" id="{6BE0D5B8-3398-CCF5-4C5D-817AB495B855}"/>
              </a:ext>
            </a:extLst>
          </p:cNvPr>
          <p:cNvSpPr txBox="1"/>
          <p:nvPr/>
        </p:nvSpPr>
        <p:spPr>
          <a:xfrm>
            <a:off x="446169" y="16282560"/>
            <a:ext cx="3429000" cy="276999"/>
          </a:xfrm>
          <a:prstGeom prst="rect">
            <a:avLst/>
          </a:prstGeom>
          <a:noFill/>
        </p:spPr>
        <p:txBody>
          <a:bodyPr wrap="square">
            <a:spAutoFit/>
          </a:bodyPr>
          <a:lstStyle/>
          <a:p>
            <a:pPr defTabSz="843952">
              <a:defRPr/>
            </a:pPr>
            <a:r>
              <a:rPr lang="en-US" altLang="ja-JP" sz="1200" b="1" dirty="0"/>
              <a:t>2-0- </a:t>
            </a:r>
            <a:r>
              <a:rPr lang="ja-JP" altLang="en-US" sz="1200" b="1" dirty="0">
                <a:latin typeface="+mn-ea"/>
              </a:rPr>
              <a:t>④ 難聴をどう説明するか？</a:t>
            </a:r>
            <a:endParaRPr lang="en-US" altLang="ja-JP" sz="1200" b="1" dirty="0">
              <a:latin typeface="+mn-ea"/>
            </a:endParaRPr>
          </a:p>
        </p:txBody>
      </p:sp>
      <p:sp>
        <p:nvSpPr>
          <p:cNvPr id="54" name="テキスト ボックス 53">
            <a:extLst>
              <a:ext uri="{FF2B5EF4-FFF2-40B4-BE49-F238E27FC236}">
                <a16:creationId xmlns:a16="http://schemas.microsoft.com/office/drawing/2014/main" id="{22CA48E3-168D-06D7-8DD2-5104B67B9B17}"/>
              </a:ext>
            </a:extLst>
          </p:cNvPr>
          <p:cNvSpPr txBox="1"/>
          <p:nvPr/>
        </p:nvSpPr>
        <p:spPr>
          <a:xfrm>
            <a:off x="2521668" y="16525374"/>
            <a:ext cx="1555719" cy="215444"/>
          </a:xfrm>
          <a:prstGeom prst="rect">
            <a:avLst/>
          </a:prstGeom>
          <a:noFill/>
        </p:spPr>
        <p:txBody>
          <a:bodyPr wrap="square" rtlCol="0">
            <a:spAutoFit/>
          </a:bodyPr>
          <a:lstStyle/>
          <a:p>
            <a:r>
              <a:rPr kumimoji="1" lang="ja-JP" altLang="en-US" sz="800" b="1" dirty="0"/>
              <a:t>高周波難聴と低周波難聴</a:t>
            </a:r>
            <a:endParaRPr kumimoji="1" lang="en-US" altLang="ja-JP" sz="800" b="1" dirty="0"/>
          </a:p>
        </p:txBody>
      </p:sp>
      <p:sp>
        <p:nvSpPr>
          <p:cNvPr id="55" name="テキスト ボックス 54">
            <a:extLst>
              <a:ext uri="{FF2B5EF4-FFF2-40B4-BE49-F238E27FC236}">
                <a16:creationId xmlns:a16="http://schemas.microsoft.com/office/drawing/2014/main" id="{E284B304-C97B-F21C-68DC-59F3CFD0375F}"/>
              </a:ext>
            </a:extLst>
          </p:cNvPr>
          <p:cNvSpPr txBox="1"/>
          <p:nvPr/>
        </p:nvSpPr>
        <p:spPr>
          <a:xfrm>
            <a:off x="2509804" y="17337240"/>
            <a:ext cx="3784528" cy="707886"/>
          </a:xfrm>
          <a:prstGeom prst="rect">
            <a:avLst/>
          </a:prstGeom>
          <a:noFill/>
        </p:spPr>
        <p:txBody>
          <a:bodyPr wrap="square" rtlCol="0">
            <a:spAutoFit/>
          </a:bodyPr>
          <a:lstStyle/>
          <a:p>
            <a:r>
              <a:rPr kumimoji="1" lang="ja-JP" altLang="en-US" sz="800" dirty="0"/>
              <a:t>両耳に影響を与える難聴は、両側性難聴と呼ばれます。両側性難聴は時間の経過とともに徐々に起こるのが一般的ですが、まれに突然起こる場合もあります。</a:t>
            </a:r>
            <a:r>
              <a:rPr kumimoji="1" lang="ja-JP" altLang="en-US" sz="800" dirty="0">
                <a:solidFill>
                  <a:srgbClr val="FF0000"/>
                </a:solidFill>
              </a:rPr>
              <a:t>一</a:t>
            </a:r>
            <a:r>
              <a:rPr kumimoji="1" lang="ja-JP" altLang="en-US" sz="800" dirty="0"/>
              <a:t>側性難聴（</a:t>
            </a:r>
            <a:r>
              <a:rPr kumimoji="1" lang="en-US" altLang="ja-JP" sz="800" dirty="0"/>
              <a:t>UHL</a:t>
            </a:r>
            <a:r>
              <a:rPr kumimoji="1" lang="ja-JP" altLang="en-US" sz="800" dirty="0"/>
              <a:t>）とは、一方の耳では正常な聴力があり、もう一方の耳では難聴を経験することです。</a:t>
            </a:r>
            <a:r>
              <a:rPr kumimoji="1" lang="ja-JP" altLang="en-US" sz="800" dirty="0">
                <a:solidFill>
                  <a:srgbClr val="FF0000"/>
                </a:solidFill>
              </a:rPr>
              <a:t>一</a:t>
            </a:r>
            <a:r>
              <a:rPr kumimoji="1" lang="ja-JP" altLang="en-US" sz="800" dirty="0"/>
              <a:t>側性難聴は、世界中で何百万人もの人々が罹患している難聴の一種です。</a:t>
            </a:r>
          </a:p>
        </p:txBody>
      </p:sp>
      <p:sp>
        <p:nvSpPr>
          <p:cNvPr id="56" name="テキスト ボックス 55">
            <a:extLst>
              <a:ext uri="{FF2B5EF4-FFF2-40B4-BE49-F238E27FC236}">
                <a16:creationId xmlns:a16="http://schemas.microsoft.com/office/drawing/2014/main" id="{6D4242A3-BA75-E040-E970-9B3EB643CCBE}"/>
              </a:ext>
            </a:extLst>
          </p:cNvPr>
          <p:cNvSpPr txBox="1"/>
          <p:nvPr/>
        </p:nvSpPr>
        <p:spPr>
          <a:xfrm>
            <a:off x="2514959" y="17203249"/>
            <a:ext cx="1555719" cy="215444"/>
          </a:xfrm>
          <a:prstGeom prst="rect">
            <a:avLst/>
          </a:prstGeom>
          <a:noFill/>
        </p:spPr>
        <p:txBody>
          <a:bodyPr wrap="square" rtlCol="0">
            <a:spAutoFit/>
          </a:bodyPr>
          <a:lstStyle/>
          <a:p>
            <a:r>
              <a:rPr kumimoji="1" lang="ja-JP" altLang="en-US" sz="800" b="1" dirty="0">
                <a:solidFill>
                  <a:srgbClr val="FF0000"/>
                </a:solidFill>
              </a:rPr>
              <a:t>一</a:t>
            </a:r>
            <a:r>
              <a:rPr kumimoji="1" lang="ja-JP" altLang="en-US" sz="800" b="1" dirty="0"/>
              <a:t>側性難聴と両側性波難聴</a:t>
            </a:r>
            <a:endParaRPr kumimoji="1" lang="en-US" altLang="ja-JP" sz="800" b="1" dirty="0"/>
          </a:p>
        </p:txBody>
      </p:sp>
      <p:sp>
        <p:nvSpPr>
          <p:cNvPr id="57" name="テキスト ボックス 56">
            <a:extLst>
              <a:ext uri="{FF2B5EF4-FFF2-40B4-BE49-F238E27FC236}">
                <a16:creationId xmlns:a16="http://schemas.microsoft.com/office/drawing/2014/main" id="{D8C5058D-9716-145D-7B71-298554CCA78C}"/>
              </a:ext>
            </a:extLst>
          </p:cNvPr>
          <p:cNvSpPr txBox="1"/>
          <p:nvPr/>
        </p:nvSpPr>
        <p:spPr>
          <a:xfrm>
            <a:off x="2521667" y="16653498"/>
            <a:ext cx="3784528" cy="584775"/>
          </a:xfrm>
          <a:prstGeom prst="rect">
            <a:avLst/>
          </a:prstGeom>
          <a:noFill/>
        </p:spPr>
        <p:txBody>
          <a:bodyPr wrap="square" rtlCol="0">
            <a:spAutoFit/>
          </a:bodyPr>
          <a:lstStyle/>
          <a:p>
            <a:r>
              <a:rPr kumimoji="1" lang="ja-JP" altLang="en-US" sz="800" dirty="0"/>
              <a:t>高周波難聴に悩む人は、高い音を聞くことが困難になります。高周波難聴は、多くの場合 、加齢に伴う難聴 や 騒音性難聴によって引き起こされます。一方、</a:t>
            </a:r>
            <a:r>
              <a:rPr lang="ja-JP" altLang="en-US" sz="800" dirty="0">
                <a:solidFill>
                  <a:srgbClr val="49443D"/>
                </a:solidFill>
                <a:latin typeface="Proxima Nova"/>
              </a:rPr>
              <a:t>低周波難聴の人は、低音（</a:t>
            </a:r>
            <a:r>
              <a:rPr lang="en-US" altLang="ja-JP" sz="800" dirty="0">
                <a:solidFill>
                  <a:srgbClr val="49443D"/>
                </a:solidFill>
                <a:latin typeface="Proxima Nova"/>
              </a:rPr>
              <a:t>2,000 Hz </a:t>
            </a:r>
            <a:r>
              <a:rPr lang="ja-JP" altLang="en-US" sz="800" dirty="0">
                <a:solidFill>
                  <a:srgbClr val="49443D"/>
                </a:solidFill>
                <a:latin typeface="Proxima Nova"/>
              </a:rPr>
              <a:t>以下の音の周波数）を聞くのが困難です。低音の例としては、男性の声や音楽の低音などが挙げられます。</a:t>
            </a:r>
            <a:endParaRPr kumimoji="1" lang="ja-JP" altLang="en-US" sz="800" dirty="0">
              <a:highlight>
                <a:srgbClr val="FF0000"/>
              </a:highlight>
            </a:endParaRPr>
          </a:p>
        </p:txBody>
      </p:sp>
      <p:sp>
        <p:nvSpPr>
          <p:cNvPr id="58" name="テキスト ボックス 57">
            <a:extLst>
              <a:ext uri="{FF2B5EF4-FFF2-40B4-BE49-F238E27FC236}">
                <a16:creationId xmlns:a16="http://schemas.microsoft.com/office/drawing/2014/main" id="{C5AEC823-E837-5627-1383-8823928E50D5}"/>
              </a:ext>
            </a:extLst>
          </p:cNvPr>
          <p:cNvSpPr txBox="1"/>
          <p:nvPr/>
        </p:nvSpPr>
        <p:spPr>
          <a:xfrm>
            <a:off x="2521668" y="17988487"/>
            <a:ext cx="1555719" cy="215444"/>
          </a:xfrm>
          <a:prstGeom prst="rect">
            <a:avLst/>
          </a:prstGeom>
          <a:noFill/>
        </p:spPr>
        <p:txBody>
          <a:bodyPr wrap="square" rtlCol="0">
            <a:spAutoFit/>
          </a:bodyPr>
          <a:lstStyle/>
          <a:p>
            <a:r>
              <a:rPr kumimoji="1" lang="ja-JP" altLang="en-US" sz="800" b="1" dirty="0"/>
              <a:t>進行性難聴と突発性難聴</a:t>
            </a:r>
            <a:endParaRPr kumimoji="1" lang="en-US" altLang="ja-JP" sz="800" b="1" dirty="0"/>
          </a:p>
        </p:txBody>
      </p:sp>
      <p:sp>
        <p:nvSpPr>
          <p:cNvPr id="59" name="テキスト ボックス 58">
            <a:extLst>
              <a:ext uri="{FF2B5EF4-FFF2-40B4-BE49-F238E27FC236}">
                <a16:creationId xmlns:a16="http://schemas.microsoft.com/office/drawing/2014/main" id="{58CD1B0D-5AD5-504D-32E2-609CEE4C9F34}"/>
              </a:ext>
            </a:extLst>
          </p:cNvPr>
          <p:cNvSpPr txBox="1"/>
          <p:nvPr/>
        </p:nvSpPr>
        <p:spPr>
          <a:xfrm>
            <a:off x="2498323" y="18137867"/>
            <a:ext cx="3784528" cy="215444"/>
          </a:xfrm>
          <a:prstGeom prst="rect">
            <a:avLst/>
          </a:prstGeom>
          <a:noFill/>
        </p:spPr>
        <p:txBody>
          <a:bodyPr wrap="square" rtlCol="0">
            <a:spAutoFit/>
          </a:bodyPr>
          <a:lstStyle/>
          <a:p>
            <a:r>
              <a:rPr kumimoji="1" lang="ja-JP" altLang="en-US" sz="800" dirty="0"/>
              <a:t>難聴が急速に起こるか、時間の経過とともに徐々に起こるかを示します。</a:t>
            </a:r>
            <a:endParaRPr kumimoji="1" lang="ja-JP" altLang="en-US" sz="800" dirty="0">
              <a:highlight>
                <a:srgbClr val="FF0000"/>
              </a:highlight>
            </a:endParaRPr>
          </a:p>
        </p:txBody>
      </p:sp>
      <p:sp>
        <p:nvSpPr>
          <p:cNvPr id="60" name="テキスト ボックス 59">
            <a:extLst>
              <a:ext uri="{FF2B5EF4-FFF2-40B4-BE49-F238E27FC236}">
                <a16:creationId xmlns:a16="http://schemas.microsoft.com/office/drawing/2014/main" id="{F730C35C-5A35-7DE7-499F-3570CD0049CA}"/>
              </a:ext>
            </a:extLst>
          </p:cNvPr>
          <p:cNvSpPr txBox="1"/>
          <p:nvPr/>
        </p:nvSpPr>
        <p:spPr>
          <a:xfrm>
            <a:off x="2505306" y="18324754"/>
            <a:ext cx="1555719" cy="215444"/>
          </a:xfrm>
          <a:prstGeom prst="rect">
            <a:avLst/>
          </a:prstGeom>
          <a:noFill/>
        </p:spPr>
        <p:txBody>
          <a:bodyPr wrap="square" rtlCol="0">
            <a:spAutoFit/>
          </a:bodyPr>
          <a:lstStyle/>
          <a:p>
            <a:r>
              <a:rPr kumimoji="1" lang="ja-JP" altLang="en-US" sz="800" b="1" dirty="0"/>
              <a:t>後天性難聴と先天性波難聴</a:t>
            </a:r>
            <a:endParaRPr kumimoji="1" lang="en-US" altLang="ja-JP" sz="800" b="1" dirty="0"/>
          </a:p>
        </p:txBody>
      </p:sp>
      <p:sp>
        <p:nvSpPr>
          <p:cNvPr id="61" name="テキスト ボックス 60">
            <a:extLst>
              <a:ext uri="{FF2B5EF4-FFF2-40B4-BE49-F238E27FC236}">
                <a16:creationId xmlns:a16="http://schemas.microsoft.com/office/drawing/2014/main" id="{55E46D3B-402C-7E58-6034-B82797C46A50}"/>
              </a:ext>
            </a:extLst>
          </p:cNvPr>
          <p:cNvSpPr txBox="1"/>
          <p:nvPr/>
        </p:nvSpPr>
        <p:spPr>
          <a:xfrm>
            <a:off x="2521667" y="18494031"/>
            <a:ext cx="3721478" cy="338554"/>
          </a:xfrm>
          <a:prstGeom prst="rect">
            <a:avLst/>
          </a:prstGeom>
          <a:noFill/>
        </p:spPr>
        <p:txBody>
          <a:bodyPr wrap="square" rtlCol="0">
            <a:spAutoFit/>
          </a:bodyPr>
          <a:lstStyle/>
          <a:p>
            <a:r>
              <a:rPr kumimoji="1" lang="ja-JP" altLang="en-US" sz="800" dirty="0"/>
              <a:t>聴力が出生時に備わっていたもののか、それとも後天的に獲得されたのかを示します。</a:t>
            </a:r>
            <a:endParaRPr kumimoji="1" lang="ja-JP" altLang="en-US" sz="800" dirty="0">
              <a:highlight>
                <a:srgbClr val="FF0000"/>
              </a:highlight>
            </a:endParaRPr>
          </a:p>
        </p:txBody>
      </p:sp>
      <p:sp>
        <p:nvSpPr>
          <p:cNvPr id="62" name="正方形/長方形 61">
            <a:extLst>
              <a:ext uri="{FF2B5EF4-FFF2-40B4-BE49-F238E27FC236}">
                <a16:creationId xmlns:a16="http://schemas.microsoft.com/office/drawing/2014/main" id="{56EFBDFF-53C9-DB51-7DC7-950A78F8928B}"/>
              </a:ext>
            </a:extLst>
          </p:cNvPr>
          <p:cNvSpPr/>
          <p:nvPr/>
        </p:nvSpPr>
        <p:spPr>
          <a:xfrm>
            <a:off x="564007" y="16587294"/>
            <a:ext cx="1823250" cy="215165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7171" name="テキスト ボックス 7170">
            <a:extLst>
              <a:ext uri="{FF2B5EF4-FFF2-40B4-BE49-F238E27FC236}">
                <a16:creationId xmlns:a16="http://schemas.microsoft.com/office/drawing/2014/main" id="{3B82100B-8E3A-0D47-20FA-F9843516188B}"/>
              </a:ext>
            </a:extLst>
          </p:cNvPr>
          <p:cNvSpPr txBox="1"/>
          <p:nvPr/>
        </p:nvSpPr>
        <p:spPr>
          <a:xfrm>
            <a:off x="5307326" y="10846593"/>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sp>
        <p:nvSpPr>
          <p:cNvPr id="7173" name="テキスト ボックス 7172">
            <a:extLst>
              <a:ext uri="{FF2B5EF4-FFF2-40B4-BE49-F238E27FC236}">
                <a16:creationId xmlns:a16="http://schemas.microsoft.com/office/drawing/2014/main" id="{72FAF30C-364A-7278-FC81-8B166B24D305}"/>
              </a:ext>
            </a:extLst>
          </p:cNvPr>
          <p:cNvSpPr txBox="1"/>
          <p:nvPr/>
        </p:nvSpPr>
        <p:spPr>
          <a:xfrm>
            <a:off x="5307326" y="13724076"/>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sp>
        <p:nvSpPr>
          <p:cNvPr id="9" name="正方形/長方形 8">
            <a:extLst>
              <a:ext uri="{FF2B5EF4-FFF2-40B4-BE49-F238E27FC236}">
                <a16:creationId xmlns:a16="http://schemas.microsoft.com/office/drawing/2014/main" id="{7F280EF7-EE49-E306-45FF-05E461F7070C}"/>
              </a:ext>
            </a:extLst>
          </p:cNvPr>
          <p:cNvSpPr/>
          <p:nvPr/>
        </p:nvSpPr>
        <p:spPr>
          <a:xfrm>
            <a:off x="249120" y="6532524"/>
            <a:ext cx="6372219" cy="2080873"/>
          </a:xfrm>
          <a:prstGeom prst="rect">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8074053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10523</TotalTime>
  <Words>1162</Words>
  <Application>Microsoft Macintosh PowerPoint</Application>
  <PresentationFormat>ユーザー設定</PresentationFormat>
  <Paragraphs>80</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Adobe Clean DC</vt:lpstr>
      <vt:lpstr>Kozuka Gothic Pro R</vt:lpstr>
      <vt:lpstr>Proxima Nova</vt:lpstr>
      <vt:lpstr>Soho Gothic W01 Regular</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UEDA TETSU</dc:creator>
  <cp:lastModifiedBy>企画室01</cp:lastModifiedBy>
  <cp:revision>20</cp:revision>
  <dcterms:created xsi:type="dcterms:W3CDTF">2023-07-07T07:03:29Z</dcterms:created>
  <dcterms:modified xsi:type="dcterms:W3CDTF">2023-10-11T23:56:11Z</dcterms:modified>
</cp:coreProperties>
</file>