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modernComment_10B_891828D0.xml" ContentType="application/vnd.ms-powerpoint.comment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67" r:id="rId2"/>
  </p:sldIdLst>
  <p:sldSz cx="6858000" cy="288004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84A6A63-1C9B-8BAE-52F8-A8AB99E829A8}" name="企画室01" initials="企画室01" userId="S::kikaku01@tactsystemtyo.onmicrosoft.com::e3e5794a-9612-494d-8ff2-1ac747c43a0d" providerId="AD"/>
  <p188:author id="{05A5DBAB-CC44-F3D0-14FF-A8DAEA069143}" name="UEDA TETSU" initials="UT" userId="151f42fa26436505" providerId="Windows Live"/>
  <p188:author id="{3381B4B8-C602-FE46-FAF4-4D906EB6D526}" name="Satoshi Kinoshita (SAKN)" initials="SK(" userId="S::sakn@demant.com::19d60b02-f772-4cb6-a22f-f51978fd0e7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UEDA TETSU" initials="UT" lastIdx="5" clrIdx="0">
    <p:extLst>
      <p:ext uri="{19B8F6BF-5375-455C-9EA6-DF929625EA0E}">
        <p15:presenceInfo xmlns:p15="http://schemas.microsoft.com/office/powerpoint/2012/main" userId="151f42fa2643650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DAD3"/>
    <a:srgbClr val="F4B183"/>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20" autoAdjust="0"/>
    <p:restoredTop sz="94660"/>
  </p:normalViewPr>
  <p:slideViewPr>
    <p:cSldViewPr snapToGrid="0">
      <p:cViewPr>
        <p:scale>
          <a:sx n="184" d="100"/>
          <a:sy n="184" d="100"/>
        </p:scale>
        <p:origin x="3328" y="-60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TSU UEDA" userId="151f42fa26436505" providerId="LiveId" clId="{A3FE1677-3B14-4007-9ECC-1FC03C176CEB}"/>
    <pc:docChg chg="modSld">
      <pc:chgData name="TETSU UEDA" userId="151f42fa26436505" providerId="LiveId" clId="{A3FE1677-3B14-4007-9ECC-1FC03C176CEB}" dt="2023-10-11T18:06:05.778" v="24"/>
      <pc:docMkLst>
        <pc:docMk/>
      </pc:docMkLst>
      <pc:sldChg chg="modSp mod">
        <pc:chgData name="TETSU UEDA" userId="151f42fa26436505" providerId="LiveId" clId="{A3FE1677-3B14-4007-9ECC-1FC03C176CEB}" dt="2023-10-11T18:06:05.778" v="24"/>
        <pc:sldMkLst>
          <pc:docMk/>
          <pc:sldMk cId="2300061904" sldId="267"/>
        </pc:sldMkLst>
        <pc:spChg chg="mod">
          <ac:chgData name="TETSU UEDA" userId="151f42fa26436505" providerId="LiveId" clId="{A3FE1677-3B14-4007-9ECC-1FC03C176CEB}" dt="2023-10-11T18:06:05.778" v="24"/>
          <ac:spMkLst>
            <pc:docMk/>
            <pc:sldMk cId="2300061904" sldId="267"/>
            <ac:spMk id="46" creationId="{893A6BE9-3E68-5700-C3B0-782DB34BA41D}"/>
          </ac:spMkLst>
        </pc:spChg>
      </pc:sldChg>
    </pc:docChg>
  </pc:docChgLst>
</pc:chgInfo>
</file>

<file path=ppt/comments/modernComment_10B_891828D0.xml><?xml version="1.0" encoding="utf-8"?>
<p188:cmLst xmlns:a="http://schemas.openxmlformats.org/drawingml/2006/main" xmlns:r="http://schemas.openxmlformats.org/officeDocument/2006/relationships" xmlns:p188="http://schemas.microsoft.com/office/powerpoint/2018/8/main">
  <p188:cm id="{E17D727D-1AF5-6F4C-96B0-CA1BF4D1CC4B}" authorId="{684A6A63-1C9B-8BAE-52F8-A8AB99E829A8}" created="2023-10-10T07:11:36.455">
    <ac:deMkLst xmlns:ac="http://schemas.microsoft.com/office/drawing/2013/main/command">
      <pc:docMk xmlns:pc="http://schemas.microsoft.com/office/powerpoint/2013/main/command"/>
      <pc:sldMk xmlns:pc="http://schemas.microsoft.com/office/powerpoint/2013/main/command" cId="2300061904" sldId="267"/>
      <ac:spMk id="4" creationId="{AC2A916E-B70A-BD26-3092-16ADC9651B80}"/>
    </ac:deMkLst>
    <p188:txBody>
      <a:bodyPr/>
      <a:lstStyle/>
      <a:p>
        <a:r>
          <a:rPr lang="ja-JP" altLang="en-US"/>
          <a:t>原稿変更箇所</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6EFB7A-200B-43A4-B3B5-00444BB36F5D}" type="datetimeFigureOut">
              <a:rPr kumimoji="1" lang="ja-JP" altLang="en-US" smtClean="0"/>
              <a:t>2023/10/12</a:t>
            </a:fld>
            <a:endParaRPr kumimoji="1" lang="ja-JP" altLang="en-US"/>
          </a:p>
        </p:txBody>
      </p:sp>
      <p:sp>
        <p:nvSpPr>
          <p:cNvPr id="4" name="スライド イメージ プレースホルダー 3"/>
          <p:cNvSpPr>
            <a:spLocks noGrp="1" noRot="1" noChangeAspect="1"/>
          </p:cNvSpPr>
          <p:nvPr>
            <p:ph type="sldImg" idx="2"/>
          </p:nvPr>
        </p:nvSpPr>
        <p:spPr>
          <a:xfrm>
            <a:off x="3062288" y="1143000"/>
            <a:ext cx="73342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4412B9-3C9B-4442-AC5C-9A8359BEB4F5}" type="slidenum">
              <a:rPr kumimoji="1" lang="ja-JP" altLang="en-US" smtClean="0"/>
              <a:t>‹#›</a:t>
            </a:fld>
            <a:endParaRPr kumimoji="1" lang="ja-JP" altLang="en-US"/>
          </a:p>
        </p:txBody>
      </p:sp>
    </p:spTree>
    <p:extLst>
      <p:ext uri="{BB962C8B-B14F-4D97-AF65-F5344CB8AC3E}">
        <p14:creationId xmlns:p14="http://schemas.microsoft.com/office/powerpoint/2010/main" val="4842585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4713405"/>
            <a:ext cx="5829300" cy="10026815"/>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15126892"/>
            <a:ext cx="5143500" cy="6953434"/>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8D1BBF3-BB22-42E2-8FD9-D58468E427C5}"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52599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B2EB326-1D53-4702-A9DC-79D0AF51ECDE}"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072179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1533356"/>
            <a:ext cx="1478756" cy="2440702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1533356"/>
            <a:ext cx="4350544" cy="2440702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1D8D8C-2290-4A8A-B79B-DE3DCF92F159}"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664972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24D68E-D7A7-470B-8596-E6A8C264D614}"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61382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7180114"/>
            <a:ext cx="5915025" cy="11980175"/>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19273626"/>
            <a:ext cx="5915025" cy="6300091"/>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0554B2-A77C-4802-AC82-3EB055305F90}" type="datetime1">
              <a:rPr kumimoji="1" lang="ja-JP" altLang="en-US" smtClean="0"/>
              <a:t>2023/10/12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153875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7666780"/>
            <a:ext cx="2914650" cy="18273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7666780"/>
            <a:ext cx="2914650" cy="18273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3E234E-65AE-41D9-AA32-224D1C1183EF}" type="datetime1">
              <a:rPr kumimoji="1" lang="ja-JP" altLang="en-US" smtClean="0"/>
              <a:t>2023/10/12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734918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1533362"/>
            <a:ext cx="5915025" cy="556675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7060106"/>
            <a:ext cx="2901255" cy="34600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10520155"/>
            <a:ext cx="2901255" cy="154735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7060106"/>
            <a:ext cx="2915543" cy="34600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10520155"/>
            <a:ext cx="2915543" cy="154735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1B6CF01-4F54-4C7F-B961-5FC2E2ECC38C}" type="datetime1">
              <a:rPr kumimoji="1" lang="ja-JP" altLang="en-US" smtClean="0"/>
              <a:t>2023/10/12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012492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F053810-E4A9-4396-BC41-387438975885}" type="datetime1">
              <a:rPr kumimoji="1" lang="ja-JP" altLang="en-US" smtClean="0"/>
              <a:t>2023/10/12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610236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4B518-3F76-471B-8818-08E11A6FE45F}" type="datetime1">
              <a:rPr kumimoji="1" lang="ja-JP" altLang="en-US" smtClean="0"/>
              <a:t>2023/10/12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724439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1920028"/>
            <a:ext cx="2211884" cy="6720099"/>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4146734"/>
            <a:ext cx="3471863" cy="2046696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8640127"/>
            <a:ext cx="2211884" cy="1600690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00BF120-4133-4C08-8991-A3B1506647BD}" type="datetime1">
              <a:rPr kumimoji="1" lang="ja-JP" altLang="en-US" smtClean="0"/>
              <a:t>2023/10/12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286885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1920028"/>
            <a:ext cx="2211884" cy="6720099"/>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4146734"/>
            <a:ext cx="3471863" cy="2046696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8640127"/>
            <a:ext cx="2211884" cy="1600690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7B8673-1089-40AE-8B82-F9BD8CC882E0}" type="datetime1">
              <a:rPr kumimoji="1" lang="ja-JP" altLang="en-US" smtClean="0"/>
              <a:t>2023/10/12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313065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1533362"/>
            <a:ext cx="5915025" cy="556675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7666780"/>
            <a:ext cx="5915025" cy="1827360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26693734"/>
            <a:ext cx="1543050" cy="1533356"/>
          </a:xfrm>
          <a:prstGeom prst="rect">
            <a:avLst/>
          </a:prstGeom>
        </p:spPr>
        <p:txBody>
          <a:bodyPr vert="horz" lIns="91440" tIns="45720" rIns="91440" bIns="45720" rtlCol="0" anchor="ctr"/>
          <a:lstStyle>
            <a:lvl1pPr algn="l">
              <a:defRPr sz="900">
                <a:solidFill>
                  <a:schemeClr val="tx1">
                    <a:tint val="75000"/>
                  </a:schemeClr>
                </a:solidFill>
              </a:defRPr>
            </a:lvl1pPr>
          </a:lstStyle>
          <a:p>
            <a:fld id="{EF32F7CA-6FD6-4971-AB2D-7961C9B5B9C4}" type="datetime1">
              <a:rPr kumimoji="1" lang="ja-JP" altLang="en-US" smtClean="0"/>
              <a:t>2023/10/12</a:t>
            </a:fld>
            <a:endParaRPr kumimoji="1" lang="ja-JP" altLang="en-US"/>
          </a:p>
        </p:txBody>
      </p:sp>
      <p:sp>
        <p:nvSpPr>
          <p:cNvPr id="5" name="Footer Placeholder 4"/>
          <p:cNvSpPr>
            <a:spLocks noGrp="1"/>
          </p:cNvSpPr>
          <p:nvPr>
            <p:ph type="ftr" sz="quarter" idx="3"/>
          </p:nvPr>
        </p:nvSpPr>
        <p:spPr>
          <a:xfrm>
            <a:off x="2271713" y="26693734"/>
            <a:ext cx="2314575" cy="1533356"/>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26693734"/>
            <a:ext cx="1543050" cy="1533356"/>
          </a:xfrm>
          <a:prstGeom prst="rect">
            <a:avLst/>
          </a:prstGeom>
        </p:spPr>
        <p:txBody>
          <a:bodyPr vert="horz" lIns="91440" tIns="45720" rIns="91440" bIns="45720" rtlCol="0" anchor="ctr"/>
          <a:lstStyle>
            <a:lvl1pPr algn="r">
              <a:defRPr sz="900">
                <a:solidFill>
                  <a:schemeClr val="tx1">
                    <a:tint val="75000"/>
                  </a:schemeClr>
                </a:solidFill>
              </a:defRPr>
            </a:lvl1p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252852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microsoft.com/office/2018/10/relationships/comments" Target="../comments/modernComment_10B_891828D0.xml"/><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4" name="正方形/長方形 2113">
            <a:extLst>
              <a:ext uri="{FF2B5EF4-FFF2-40B4-BE49-F238E27FC236}">
                <a16:creationId xmlns:a16="http://schemas.microsoft.com/office/drawing/2014/main" id="{A521122C-FFB5-8F0A-4045-CA3245BCC17D}"/>
              </a:ext>
            </a:extLst>
          </p:cNvPr>
          <p:cNvSpPr/>
          <p:nvPr/>
        </p:nvSpPr>
        <p:spPr>
          <a:xfrm>
            <a:off x="251172" y="23514150"/>
            <a:ext cx="6365378" cy="1481168"/>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78" name="正方形/長方形 2077">
            <a:extLst>
              <a:ext uri="{FF2B5EF4-FFF2-40B4-BE49-F238E27FC236}">
                <a16:creationId xmlns:a16="http://schemas.microsoft.com/office/drawing/2014/main" id="{9704C5C4-0F6D-D777-B6EF-0DBF058999BC}"/>
              </a:ext>
            </a:extLst>
          </p:cNvPr>
          <p:cNvSpPr/>
          <p:nvPr/>
        </p:nvSpPr>
        <p:spPr>
          <a:xfrm>
            <a:off x="251172" y="11491934"/>
            <a:ext cx="6365378" cy="2477871"/>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3FFC3431-7EC2-204D-F5E0-A6B922038C92}"/>
              </a:ext>
            </a:extLst>
          </p:cNvPr>
          <p:cNvSpPr txBox="1"/>
          <p:nvPr/>
        </p:nvSpPr>
        <p:spPr>
          <a:xfrm>
            <a:off x="476486" y="11680024"/>
            <a:ext cx="4466054" cy="276999"/>
          </a:xfrm>
          <a:prstGeom prst="rect">
            <a:avLst/>
          </a:prstGeom>
          <a:noFill/>
        </p:spPr>
        <p:txBody>
          <a:bodyPr wrap="square">
            <a:spAutoFit/>
          </a:bodyPr>
          <a:lstStyle/>
          <a:p>
            <a:r>
              <a:rPr lang="ja-JP" altLang="en-US" sz="1200" b="1" dirty="0">
                <a:solidFill>
                  <a:srgbClr val="0070C0"/>
                </a:solidFill>
              </a:rPr>
              <a:t>●早期発見により生活の質が向上する可能性があります</a:t>
            </a:r>
          </a:p>
        </p:txBody>
      </p:sp>
      <p:sp>
        <p:nvSpPr>
          <p:cNvPr id="20" name="テキスト ボックス 19">
            <a:extLst>
              <a:ext uri="{FF2B5EF4-FFF2-40B4-BE49-F238E27FC236}">
                <a16:creationId xmlns:a16="http://schemas.microsoft.com/office/drawing/2014/main" id="{6FB07C0F-4F8B-548F-4849-1A55EC74CE8A}"/>
              </a:ext>
            </a:extLst>
          </p:cNvPr>
          <p:cNvSpPr txBox="1"/>
          <p:nvPr/>
        </p:nvSpPr>
        <p:spPr>
          <a:xfrm>
            <a:off x="486361" y="11879327"/>
            <a:ext cx="5793800" cy="461665"/>
          </a:xfrm>
          <a:prstGeom prst="rect">
            <a:avLst/>
          </a:prstGeom>
          <a:noFill/>
        </p:spPr>
        <p:txBody>
          <a:bodyPr wrap="square">
            <a:spAutoFit/>
          </a:bodyPr>
          <a:lstStyle/>
          <a:p>
            <a:pPr defTabSz="843952">
              <a:defRPr/>
            </a:pPr>
            <a:r>
              <a:rPr lang="ja-JP" altLang="en-US" sz="800" dirty="0">
                <a:latin typeface="+mn-ea"/>
              </a:rPr>
              <a:t>難聴の影響は、対処せずに放置すると時間の経過とともに増大する可能性があります。したがって、難聴の初期の兆候に気づいたらすぐにサポートを求めることが重要です。難聴を放置すると、生活の中で不便を感じたり、会話が聞きとりにくくなったりする場合もあります。聞こえにくさを感じたら、早めに耳鼻咽喉科を受診しましょう。</a:t>
            </a:r>
            <a:endParaRPr lang="en-US" altLang="ja-JP" sz="800" dirty="0">
              <a:latin typeface="+mn-ea"/>
            </a:endParaRPr>
          </a:p>
        </p:txBody>
      </p:sp>
      <p:sp>
        <p:nvSpPr>
          <p:cNvPr id="22" name="テキスト ボックス 21">
            <a:extLst>
              <a:ext uri="{FF2B5EF4-FFF2-40B4-BE49-F238E27FC236}">
                <a16:creationId xmlns:a16="http://schemas.microsoft.com/office/drawing/2014/main" id="{C77901BD-1A95-DCA9-F8DF-C6963ADF6D79}"/>
              </a:ext>
            </a:extLst>
          </p:cNvPr>
          <p:cNvSpPr txBox="1"/>
          <p:nvPr/>
        </p:nvSpPr>
        <p:spPr>
          <a:xfrm>
            <a:off x="2544521" y="12364579"/>
            <a:ext cx="3672189" cy="1077218"/>
          </a:xfrm>
          <a:prstGeom prst="rect">
            <a:avLst/>
          </a:prstGeom>
          <a:solidFill>
            <a:schemeClr val="accent1">
              <a:lumMod val="20000"/>
              <a:lumOff val="80000"/>
            </a:schemeClr>
          </a:solidFill>
          <a:ln>
            <a:solidFill>
              <a:schemeClr val="accent1"/>
            </a:solidFill>
          </a:ln>
        </p:spPr>
        <p:txBody>
          <a:bodyPr wrap="square">
            <a:spAutoFit/>
          </a:bodyPr>
          <a:lstStyle/>
          <a:p>
            <a:r>
              <a:rPr lang="ja-JP" altLang="en-US" sz="800" b="1" dirty="0"/>
              <a:t>難聴を放置した場合のリスク</a:t>
            </a:r>
            <a:endParaRPr lang="en-US" altLang="ja-JP" sz="800" b="1" dirty="0"/>
          </a:p>
          <a:p>
            <a:endParaRPr lang="en-US" altLang="ja-JP" sz="800" dirty="0"/>
          </a:p>
          <a:p>
            <a:r>
              <a:rPr lang="ja-JP" altLang="en-US" sz="800" dirty="0"/>
              <a:t>・コミュニケーションが取れない</a:t>
            </a:r>
            <a:endParaRPr lang="en-US" altLang="ja-JP" sz="800" dirty="0"/>
          </a:p>
          <a:p>
            <a:endParaRPr lang="en-US" altLang="ja-JP" sz="800" dirty="0"/>
          </a:p>
          <a:p>
            <a:r>
              <a:rPr lang="ja-JP" altLang="en-US" sz="800" dirty="0"/>
              <a:t>・社会的な疎外感や孤独感を感じる</a:t>
            </a:r>
            <a:endParaRPr lang="en-US" altLang="ja-JP" sz="800" dirty="0"/>
          </a:p>
          <a:p>
            <a:endParaRPr lang="en-US" altLang="ja-JP" sz="800" dirty="0"/>
          </a:p>
          <a:p>
            <a:r>
              <a:rPr lang="ja-JP" altLang="en-US" sz="800" dirty="0"/>
              <a:t>・認知症のリスクが増大する</a:t>
            </a:r>
            <a:endParaRPr lang="en-US" altLang="ja-JP" sz="800" dirty="0"/>
          </a:p>
          <a:p>
            <a:endParaRPr lang="en-US" altLang="ja-JP" sz="800" dirty="0"/>
          </a:p>
        </p:txBody>
      </p:sp>
      <p:sp>
        <p:nvSpPr>
          <p:cNvPr id="44" name="テキスト ボックス 43">
            <a:extLst>
              <a:ext uri="{FF2B5EF4-FFF2-40B4-BE49-F238E27FC236}">
                <a16:creationId xmlns:a16="http://schemas.microsoft.com/office/drawing/2014/main" id="{75F15000-CB10-6130-BBD6-DDEB40288C02}"/>
              </a:ext>
            </a:extLst>
          </p:cNvPr>
          <p:cNvSpPr txBox="1"/>
          <p:nvPr/>
        </p:nvSpPr>
        <p:spPr>
          <a:xfrm>
            <a:off x="5043299" y="13588595"/>
            <a:ext cx="1358064" cy="253916"/>
          </a:xfrm>
          <a:prstGeom prst="rect">
            <a:avLst/>
          </a:prstGeom>
          <a:noFill/>
        </p:spPr>
        <p:txBody>
          <a:bodyPr wrap="square" rtlCol="0">
            <a:spAutoFit/>
          </a:bodyPr>
          <a:lstStyle/>
          <a:p>
            <a:r>
              <a:rPr kumimoji="1" lang="ja-JP" altLang="en-US" sz="1050" b="1" dirty="0">
                <a:solidFill>
                  <a:schemeClr val="bg1"/>
                </a:solidFill>
                <a:highlight>
                  <a:srgbClr val="FF0000"/>
                </a:highlight>
              </a:rPr>
              <a:t>→予約画面へ移動</a:t>
            </a:r>
          </a:p>
        </p:txBody>
      </p:sp>
      <p:sp>
        <p:nvSpPr>
          <p:cNvPr id="24" name="正方形/長方形 23">
            <a:extLst>
              <a:ext uri="{FF2B5EF4-FFF2-40B4-BE49-F238E27FC236}">
                <a16:creationId xmlns:a16="http://schemas.microsoft.com/office/drawing/2014/main" id="{E4EA9899-EF2D-5C1D-DD13-76C8B83E3FC4}"/>
              </a:ext>
            </a:extLst>
          </p:cNvPr>
          <p:cNvSpPr/>
          <p:nvPr/>
        </p:nvSpPr>
        <p:spPr>
          <a:xfrm>
            <a:off x="522604" y="12364580"/>
            <a:ext cx="1895792" cy="1358085"/>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25" name="テキスト ボックス 24">
            <a:extLst>
              <a:ext uri="{FF2B5EF4-FFF2-40B4-BE49-F238E27FC236}">
                <a16:creationId xmlns:a16="http://schemas.microsoft.com/office/drawing/2014/main" id="{773C09B1-C583-E6B9-6B94-EDF78ACC5363}"/>
              </a:ext>
            </a:extLst>
          </p:cNvPr>
          <p:cNvSpPr txBox="1"/>
          <p:nvPr/>
        </p:nvSpPr>
        <p:spPr>
          <a:xfrm>
            <a:off x="797779" y="12859330"/>
            <a:ext cx="1252843" cy="246221"/>
          </a:xfrm>
          <a:prstGeom prst="rect">
            <a:avLst/>
          </a:prstGeom>
          <a:noFill/>
        </p:spPr>
        <p:txBody>
          <a:bodyPr wrap="square">
            <a:spAutoFit/>
          </a:bodyPr>
          <a:lstStyle/>
          <a:p>
            <a:pPr algn="ctr"/>
            <a:r>
              <a:rPr kumimoji="1" lang="ja-JP" altLang="en-US" sz="1000" b="1" dirty="0"/>
              <a:t>イメージ画像入る</a:t>
            </a:r>
          </a:p>
        </p:txBody>
      </p:sp>
      <p:sp>
        <p:nvSpPr>
          <p:cNvPr id="2076" name="正方形/長方形 2075">
            <a:extLst>
              <a:ext uri="{FF2B5EF4-FFF2-40B4-BE49-F238E27FC236}">
                <a16:creationId xmlns:a16="http://schemas.microsoft.com/office/drawing/2014/main" id="{EBF32C0E-9AB8-2167-6442-6605AF3A0C71}"/>
              </a:ext>
            </a:extLst>
          </p:cNvPr>
          <p:cNvSpPr/>
          <p:nvPr/>
        </p:nvSpPr>
        <p:spPr>
          <a:xfrm>
            <a:off x="242891" y="7176448"/>
            <a:ext cx="6365378" cy="2477871"/>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83243163-57EC-97BE-BAEB-100870AC5FD9}"/>
              </a:ext>
            </a:extLst>
          </p:cNvPr>
          <p:cNvSpPr txBox="1"/>
          <p:nvPr/>
        </p:nvSpPr>
        <p:spPr>
          <a:xfrm>
            <a:off x="447533" y="4220544"/>
            <a:ext cx="3946370"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① 難聴の</a:t>
            </a:r>
            <a:r>
              <a:rPr lang="en-US" altLang="ja-JP" sz="1200" b="1" dirty="0">
                <a:latin typeface="+mn-ea"/>
              </a:rPr>
              <a:t>6</a:t>
            </a:r>
            <a:r>
              <a:rPr lang="ja-JP" altLang="en-US" sz="1200" b="1" dirty="0">
                <a:latin typeface="+mn-ea"/>
              </a:rPr>
              <a:t>つの兆候と症状　</a:t>
            </a:r>
            <a:endParaRPr lang="en-US" altLang="ja-JP" sz="1200" b="1" dirty="0">
              <a:latin typeface="+mn-ea"/>
            </a:endParaRPr>
          </a:p>
        </p:txBody>
      </p:sp>
      <p:sp>
        <p:nvSpPr>
          <p:cNvPr id="9" name="テキスト ボックス 8">
            <a:extLst>
              <a:ext uri="{FF2B5EF4-FFF2-40B4-BE49-F238E27FC236}">
                <a16:creationId xmlns:a16="http://schemas.microsoft.com/office/drawing/2014/main" id="{2A4F9A89-C0CA-D17E-3FF2-3E5F1CEA6217}"/>
              </a:ext>
            </a:extLst>
          </p:cNvPr>
          <p:cNvSpPr txBox="1"/>
          <p:nvPr/>
        </p:nvSpPr>
        <p:spPr>
          <a:xfrm>
            <a:off x="407841" y="7287143"/>
            <a:ext cx="3429000" cy="276999"/>
          </a:xfrm>
          <a:prstGeom prst="rect">
            <a:avLst/>
          </a:prstGeom>
          <a:noFill/>
        </p:spPr>
        <p:txBody>
          <a:bodyPr wrap="square">
            <a:spAutoFit/>
          </a:bodyPr>
          <a:lstStyle/>
          <a:p>
            <a:pPr defTabSz="843952">
              <a:defRPr/>
            </a:pPr>
            <a:r>
              <a:rPr lang="ja-JP" altLang="en-US" sz="1200" b="1" dirty="0">
                <a:solidFill>
                  <a:srgbClr val="0070C0"/>
                </a:solidFill>
                <a:latin typeface="+mn-ea"/>
              </a:rPr>
              <a:t>●難聴があるか確認しましょう</a:t>
            </a:r>
            <a:endParaRPr lang="en-US" altLang="ja-JP" sz="1200" b="1" dirty="0">
              <a:solidFill>
                <a:srgbClr val="0070C0"/>
              </a:solidFill>
              <a:latin typeface="+mn-ea"/>
            </a:endParaRPr>
          </a:p>
        </p:txBody>
      </p:sp>
      <p:sp>
        <p:nvSpPr>
          <p:cNvPr id="13" name="テキスト ボックス 12">
            <a:extLst>
              <a:ext uri="{FF2B5EF4-FFF2-40B4-BE49-F238E27FC236}">
                <a16:creationId xmlns:a16="http://schemas.microsoft.com/office/drawing/2014/main" id="{C4B08F38-59A9-A28A-71E7-BA53368F69E5}"/>
              </a:ext>
            </a:extLst>
          </p:cNvPr>
          <p:cNvSpPr txBox="1"/>
          <p:nvPr/>
        </p:nvSpPr>
        <p:spPr>
          <a:xfrm>
            <a:off x="507019" y="9776058"/>
            <a:ext cx="2667717"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②難聴の初期症状に注意</a:t>
            </a:r>
            <a:endParaRPr lang="en-US" altLang="ja-JP" sz="1200" b="1" dirty="0">
              <a:latin typeface="+mn-ea"/>
            </a:endParaRPr>
          </a:p>
        </p:txBody>
      </p:sp>
      <p:sp>
        <p:nvSpPr>
          <p:cNvPr id="15" name="テキスト ボックス 14">
            <a:extLst>
              <a:ext uri="{FF2B5EF4-FFF2-40B4-BE49-F238E27FC236}">
                <a16:creationId xmlns:a16="http://schemas.microsoft.com/office/drawing/2014/main" id="{46E97A52-F8A5-A89E-085D-66A2276EAE25}"/>
              </a:ext>
            </a:extLst>
          </p:cNvPr>
          <p:cNvSpPr txBox="1"/>
          <p:nvPr/>
        </p:nvSpPr>
        <p:spPr>
          <a:xfrm>
            <a:off x="507018" y="9996417"/>
            <a:ext cx="3429000" cy="1446550"/>
          </a:xfrm>
          <a:prstGeom prst="rect">
            <a:avLst/>
          </a:prstGeom>
          <a:noFill/>
        </p:spPr>
        <p:txBody>
          <a:bodyPr wrap="square">
            <a:spAutoFit/>
          </a:bodyPr>
          <a:lstStyle/>
          <a:p>
            <a:pPr defTabSz="843952">
              <a:defRPr/>
            </a:pPr>
            <a:r>
              <a:rPr lang="ja-JP" altLang="en-US" sz="800" dirty="0">
                <a:latin typeface="+mn-ea"/>
              </a:rPr>
              <a:t>難聴は徐々に進行することが多いため、</a:t>
            </a:r>
            <a:r>
              <a:rPr lang="ja-JP" altLang="en-US" sz="800" dirty="0">
                <a:solidFill>
                  <a:srgbClr val="FF0000"/>
                </a:solidFill>
                <a:latin typeface="+mn-ea"/>
              </a:rPr>
              <a:t>ご自身の聞こえが悪くなり始めても気づかないまま過ごしている</a:t>
            </a:r>
            <a:r>
              <a:rPr lang="ja-JP" altLang="en-US" sz="800" dirty="0">
                <a:latin typeface="+mn-ea"/>
              </a:rPr>
              <a:t>場合があります。ご自身が気づく前に友人や家族が気づくかもしれません。難聴の兆候や症状について知識を深めておくことで、ご自身の症状に対してどのような解決策があるかアドバイスを求められるように備えておくことをおすすめします。</a:t>
            </a:r>
            <a:endParaRPr lang="en-US" altLang="ja-JP" sz="800" dirty="0">
              <a:latin typeface="+mn-ea"/>
            </a:endParaRPr>
          </a:p>
          <a:p>
            <a:pPr defTabSz="843952">
              <a:defRPr/>
            </a:pPr>
            <a:r>
              <a:rPr lang="ja-JP" altLang="en-US" sz="800" dirty="0">
                <a:latin typeface="+mn-ea"/>
              </a:rPr>
              <a:t>聴こえにくさを感じたり、ご家族や周囲の方から指摘されたら、耳鼻咽喉科を受診しましょう。専門医から補聴器が必要だと診断されたら新日本補聴器グループの販売店にご相談ください。聴覚ケアの専門家があなたの聴力やニーズに応えて、補聴器選びのサポートをいたします。</a:t>
            </a:r>
            <a:endParaRPr lang="en-US" altLang="ja-JP" sz="800" dirty="0">
              <a:latin typeface="+mn-ea"/>
            </a:endParaRPr>
          </a:p>
        </p:txBody>
      </p:sp>
      <p:pic>
        <p:nvPicPr>
          <p:cNvPr id="2050" name="Picture 2" descr="Image shows woman during hearing test">
            <a:extLst>
              <a:ext uri="{FF2B5EF4-FFF2-40B4-BE49-F238E27FC236}">
                <a16:creationId xmlns:a16="http://schemas.microsoft.com/office/drawing/2014/main" id="{6E060D0B-AFC2-EB24-9205-9548430DEE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1465" y="10030433"/>
            <a:ext cx="2304535" cy="1152268"/>
          </a:xfrm>
          <a:prstGeom prst="rect">
            <a:avLst/>
          </a:prstGeom>
          <a:noFill/>
          <a:extLst>
            <a:ext uri="{909E8E84-426E-40DD-AFC4-6F175D3DCCD1}">
              <a14:hiddenFill xmlns:a14="http://schemas.microsoft.com/office/drawing/2010/main">
                <a:solidFill>
                  <a:srgbClr val="FFFFFF"/>
                </a:solidFill>
              </a14:hiddenFill>
            </a:ext>
          </a:extLst>
        </p:spPr>
      </p:pic>
      <p:sp>
        <p:nvSpPr>
          <p:cNvPr id="46" name="テキスト ボックス 45">
            <a:extLst>
              <a:ext uri="{FF2B5EF4-FFF2-40B4-BE49-F238E27FC236}">
                <a16:creationId xmlns:a16="http://schemas.microsoft.com/office/drawing/2014/main" id="{893A6BE9-3E68-5700-C3B0-782DB34BA41D}"/>
              </a:ext>
            </a:extLst>
          </p:cNvPr>
          <p:cNvSpPr txBox="1"/>
          <p:nvPr/>
        </p:nvSpPr>
        <p:spPr>
          <a:xfrm>
            <a:off x="2549380" y="7526973"/>
            <a:ext cx="3604355" cy="1323439"/>
          </a:xfrm>
          <a:prstGeom prst="rect">
            <a:avLst/>
          </a:prstGeom>
          <a:solidFill>
            <a:srgbClr val="FFFF00">
              <a:alpha val="0"/>
            </a:srgbClr>
          </a:solidFill>
        </p:spPr>
        <p:txBody>
          <a:bodyPr wrap="square" rtlCol="0">
            <a:spAutoFit/>
          </a:bodyPr>
          <a:lstStyle/>
          <a:p>
            <a:r>
              <a:rPr kumimoji="1" lang="ja-JP" altLang="en-US" sz="800" dirty="0"/>
              <a:t>次の質問のうち、当てはまる項目が１つでもがある場合は、お近くの新日本補聴器グループの販売店で聴力測定を受けることをおすすめします。下記のボタンより、ご来店の予約を承っております。</a:t>
            </a:r>
            <a:endParaRPr kumimoji="1" lang="en-US" altLang="ja-JP" sz="800" dirty="0"/>
          </a:p>
          <a:p>
            <a:endParaRPr kumimoji="1" lang="en-US" altLang="ja-JP" sz="800" dirty="0"/>
          </a:p>
          <a:p>
            <a:r>
              <a:rPr kumimoji="1" lang="ja-JP" altLang="en-US" sz="800" dirty="0"/>
              <a:t>質問①　</a:t>
            </a:r>
            <a:r>
              <a:rPr kumimoji="1" lang="en-US" altLang="ja-JP" sz="800" dirty="0"/>
              <a:t>4</a:t>
            </a:r>
            <a:r>
              <a:rPr kumimoji="1" lang="ja-JP" altLang="en-US" sz="800" dirty="0"/>
              <a:t>人以上いる場合の会話についていくのが難しく感じますか</a:t>
            </a:r>
            <a:r>
              <a:rPr kumimoji="1" lang="en-US" altLang="ja-JP" sz="800" dirty="0"/>
              <a:t>?</a:t>
            </a:r>
          </a:p>
          <a:p>
            <a:r>
              <a:rPr kumimoji="1" lang="ja-JP" altLang="en-US" sz="800" dirty="0"/>
              <a:t>質問②　家族や友人から聴力検査を受けるようアドバイスを受けましたか</a:t>
            </a:r>
            <a:r>
              <a:rPr kumimoji="1" lang="en-US" altLang="ja-JP" sz="800" dirty="0"/>
              <a:t>?</a:t>
            </a:r>
          </a:p>
          <a:p>
            <a:r>
              <a:rPr kumimoji="1" lang="ja-JP" altLang="en-US" sz="800" dirty="0"/>
              <a:t>質問③　よく聞こえないために、会話の相手が言っていることが理解できなくて苦労したことがありますか</a:t>
            </a:r>
            <a:r>
              <a:rPr kumimoji="1" lang="en-US" altLang="ja-JP" sz="800" dirty="0"/>
              <a:t>?</a:t>
            </a:r>
          </a:p>
          <a:p>
            <a:r>
              <a:rPr kumimoji="1" lang="ja-JP" altLang="en-US" sz="800" dirty="0"/>
              <a:t>質問④　テレビやラジオの音量を過剰に大きくして</a:t>
            </a:r>
            <a:r>
              <a:rPr kumimoji="1" lang="ja-JP" altLang="en-US" sz="800" dirty="0">
                <a:solidFill>
                  <a:srgbClr val="FF0000"/>
                </a:solidFill>
              </a:rPr>
              <a:t>周囲の人が迷惑に感じてしまう</a:t>
            </a:r>
            <a:r>
              <a:rPr kumimoji="1" lang="ja-JP" altLang="en-US" sz="800" dirty="0"/>
              <a:t>ことはありませんか</a:t>
            </a:r>
            <a:r>
              <a:rPr kumimoji="1" lang="en-US" altLang="ja-JP" sz="800" dirty="0"/>
              <a:t>?</a:t>
            </a:r>
          </a:p>
        </p:txBody>
      </p:sp>
      <p:sp>
        <p:nvSpPr>
          <p:cNvPr id="47" name="テキスト ボックス 46">
            <a:extLst>
              <a:ext uri="{FF2B5EF4-FFF2-40B4-BE49-F238E27FC236}">
                <a16:creationId xmlns:a16="http://schemas.microsoft.com/office/drawing/2014/main" id="{D117C41C-39BF-C413-7845-3F827688E4A7}"/>
              </a:ext>
            </a:extLst>
          </p:cNvPr>
          <p:cNvSpPr txBox="1"/>
          <p:nvPr/>
        </p:nvSpPr>
        <p:spPr>
          <a:xfrm>
            <a:off x="5083115" y="9102121"/>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12" name="テキスト ボックス 11">
            <a:extLst>
              <a:ext uri="{FF2B5EF4-FFF2-40B4-BE49-F238E27FC236}">
                <a16:creationId xmlns:a16="http://schemas.microsoft.com/office/drawing/2014/main" id="{B1B1D0BA-B06B-59BA-6A17-D3B079F85AF9}"/>
              </a:ext>
            </a:extLst>
          </p:cNvPr>
          <p:cNvSpPr txBox="1"/>
          <p:nvPr/>
        </p:nvSpPr>
        <p:spPr>
          <a:xfrm>
            <a:off x="4732671" y="10341722"/>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7" name="正方形/長方形 16">
            <a:extLst>
              <a:ext uri="{FF2B5EF4-FFF2-40B4-BE49-F238E27FC236}">
                <a16:creationId xmlns:a16="http://schemas.microsoft.com/office/drawing/2014/main" id="{221B6D72-7BD9-230A-2088-83C2098EFADC}"/>
              </a:ext>
            </a:extLst>
          </p:cNvPr>
          <p:cNvSpPr/>
          <p:nvPr/>
        </p:nvSpPr>
        <p:spPr>
          <a:xfrm>
            <a:off x="496091" y="7535821"/>
            <a:ext cx="1924627" cy="1842342"/>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18" name="テキスト ボックス 17">
            <a:extLst>
              <a:ext uri="{FF2B5EF4-FFF2-40B4-BE49-F238E27FC236}">
                <a16:creationId xmlns:a16="http://schemas.microsoft.com/office/drawing/2014/main" id="{4E987DD9-DC89-3801-8380-6342513949A4}"/>
              </a:ext>
            </a:extLst>
          </p:cNvPr>
          <p:cNvSpPr txBox="1"/>
          <p:nvPr/>
        </p:nvSpPr>
        <p:spPr>
          <a:xfrm>
            <a:off x="800101" y="8307950"/>
            <a:ext cx="1252843" cy="246221"/>
          </a:xfrm>
          <a:prstGeom prst="rect">
            <a:avLst/>
          </a:prstGeom>
          <a:noFill/>
        </p:spPr>
        <p:txBody>
          <a:bodyPr wrap="square">
            <a:spAutoFit/>
          </a:bodyPr>
          <a:lstStyle/>
          <a:p>
            <a:pPr algn="ctr"/>
            <a:r>
              <a:rPr kumimoji="1" lang="ja-JP" altLang="en-US" sz="1000" b="1" dirty="0"/>
              <a:t>イメージ画像入る</a:t>
            </a:r>
          </a:p>
        </p:txBody>
      </p:sp>
      <p:pic>
        <p:nvPicPr>
          <p:cNvPr id="23" name="Picture 2" descr="画像はグループで話している人々を示しています">
            <a:extLst>
              <a:ext uri="{FF2B5EF4-FFF2-40B4-BE49-F238E27FC236}">
                <a16:creationId xmlns:a16="http://schemas.microsoft.com/office/drawing/2014/main" id="{B0CF5144-0B51-E1F5-731F-406282E8D1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019" y="4848267"/>
            <a:ext cx="887730" cy="887730"/>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4" descr="画像は携帯電話を見ている男性を示しています">
            <a:extLst>
              <a:ext uri="{FF2B5EF4-FFF2-40B4-BE49-F238E27FC236}">
                <a16:creationId xmlns:a16="http://schemas.microsoft.com/office/drawing/2014/main" id="{8AA3E0E1-E000-01F2-4C31-2F3D22015CE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54079" y="4820894"/>
            <a:ext cx="916114" cy="916114"/>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6" descr="画像は女性が耳で手を握っていることを示しています">
            <a:extLst>
              <a:ext uri="{FF2B5EF4-FFF2-40B4-BE49-F238E27FC236}">
                <a16:creationId xmlns:a16="http://schemas.microsoft.com/office/drawing/2014/main" id="{18D1368A-8830-96DD-A964-11321A44CF2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13876" y="4803953"/>
            <a:ext cx="1010155" cy="1010155"/>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8" descr="画像は音を見つけようと奮闘している女性を示している">
            <a:extLst>
              <a:ext uri="{FF2B5EF4-FFF2-40B4-BE49-F238E27FC236}">
                <a16:creationId xmlns:a16="http://schemas.microsoft.com/office/drawing/2014/main" id="{D529B626-6617-3FE2-E66A-3F6D679F759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1215" y="5814107"/>
            <a:ext cx="954786" cy="954786"/>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10" descr="画像は耳鳴りに苦しむ女性を示しています">
            <a:extLst>
              <a:ext uri="{FF2B5EF4-FFF2-40B4-BE49-F238E27FC236}">
                <a16:creationId xmlns:a16="http://schemas.microsoft.com/office/drawing/2014/main" id="{E9031143-E02E-F0F4-0CEB-7B13DA832E4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45051" y="5814107"/>
            <a:ext cx="954786" cy="954786"/>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12" descr="画像はテレビを見ているカップルを示しています">
            <a:extLst>
              <a:ext uri="{FF2B5EF4-FFF2-40B4-BE49-F238E27FC236}">
                <a16:creationId xmlns:a16="http://schemas.microsoft.com/office/drawing/2014/main" id="{C5E80784-9BC1-71D2-5905-F0DA0BB29E9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96247" y="5873131"/>
            <a:ext cx="954786" cy="954786"/>
          </a:xfrm>
          <a:prstGeom prst="rect">
            <a:avLst/>
          </a:prstGeom>
          <a:noFill/>
          <a:extLst>
            <a:ext uri="{909E8E84-426E-40DD-AFC4-6F175D3DCCD1}">
              <a14:hiddenFill xmlns:a14="http://schemas.microsoft.com/office/drawing/2010/main">
                <a:solidFill>
                  <a:srgbClr val="FFFFFF"/>
                </a:solidFill>
              </a14:hiddenFill>
            </a:ext>
          </a:extLst>
        </p:spPr>
      </p:pic>
      <p:sp>
        <p:nvSpPr>
          <p:cNvPr id="33" name="テキスト ボックス 32">
            <a:extLst>
              <a:ext uri="{FF2B5EF4-FFF2-40B4-BE49-F238E27FC236}">
                <a16:creationId xmlns:a16="http://schemas.microsoft.com/office/drawing/2014/main" id="{4086EDAB-3102-F352-C1B7-D1A0291EF9DE}"/>
              </a:ext>
            </a:extLst>
          </p:cNvPr>
          <p:cNvSpPr txBox="1"/>
          <p:nvPr/>
        </p:nvSpPr>
        <p:spPr>
          <a:xfrm>
            <a:off x="1352077" y="4818349"/>
            <a:ext cx="1095906" cy="338554"/>
          </a:xfrm>
          <a:prstGeom prst="rect">
            <a:avLst/>
          </a:prstGeom>
          <a:noFill/>
        </p:spPr>
        <p:txBody>
          <a:bodyPr wrap="square">
            <a:spAutoFit/>
          </a:bodyPr>
          <a:lstStyle/>
          <a:p>
            <a:r>
              <a:rPr lang="en-US" altLang="ja-JP" sz="800" b="1" dirty="0">
                <a:solidFill>
                  <a:srgbClr val="49443D"/>
                </a:solidFill>
                <a:latin typeface="Proxima Nova"/>
              </a:rPr>
              <a:t>1. </a:t>
            </a:r>
            <a:r>
              <a:rPr lang="ja-JP" altLang="en-US" sz="800" b="1" dirty="0">
                <a:solidFill>
                  <a:srgbClr val="49443D"/>
                </a:solidFill>
                <a:latin typeface="Proxima Nova"/>
              </a:rPr>
              <a:t>会話についていくのが難しい</a:t>
            </a:r>
            <a:endParaRPr lang="ja-JP" altLang="en-US" sz="800" dirty="0"/>
          </a:p>
        </p:txBody>
      </p:sp>
      <p:sp>
        <p:nvSpPr>
          <p:cNvPr id="34" name="テキスト ボックス 33">
            <a:extLst>
              <a:ext uri="{FF2B5EF4-FFF2-40B4-BE49-F238E27FC236}">
                <a16:creationId xmlns:a16="http://schemas.microsoft.com/office/drawing/2014/main" id="{4BBE82AA-73A5-82C8-3273-07CBBA9A48D5}"/>
              </a:ext>
            </a:extLst>
          </p:cNvPr>
          <p:cNvSpPr txBox="1"/>
          <p:nvPr/>
        </p:nvSpPr>
        <p:spPr>
          <a:xfrm>
            <a:off x="3288415" y="4818349"/>
            <a:ext cx="1083449" cy="338554"/>
          </a:xfrm>
          <a:prstGeom prst="rect">
            <a:avLst/>
          </a:prstGeom>
          <a:noFill/>
        </p:spPr>
        <p:txBody>
          <a:bodyPr wrap="square">
            <a:spAutoFit/>
          </a:bodyPr>
          <a:lstStyle/>
          <a:p>
            <a:r>
              <a:rPr lang="ja-JP" altLang="en-US" sz="800" b="1" dirty="0"/>
              <a:t>2. 電話での会話が不明瞭</a:t>
            </a:r>
          </a:p>
        </p:txBody>
      </p:sp>
      <p:sp>
        <p:nvSpPr>
          <p:cNvPr id="35" name="テキスト ボックス 34">
            <a:extLst>
              <a:ext uri="{FF2B5EF4-FFF2-40B4-BE49-F238E27FC236}">
                <a16:creationId xmlns:a16="http://schemas.microsoft.com/office/drawing/2014/main" id="{5EE6733A-98FC-C945-54A8-7666995D568C}"/>
              </a:ext>
            </a:extLst>
          </p:cNvPr>
          <p:cNvSpPr txBox="1"/>
          <p:nvPr/>
        </p:nvSpPr>
        <p:spPr>
          <a:xfrm>
            <a:off x="5161425" y="4788944"/>
            <a:ext cx="1278636" cy="338554"/>
          </a:xfrm>
          <a:prstGeom prst="rect">
            <a:avLst/>
          </a:prstGeom>
          <a:noFill/>
        </p:spPr>
        <p:txBody>
          <a:bodyPr wrap="square">
            <a:spAutoFit/>
          </a:bodyPr>
          <a:lstStyle/>
          <a:p>
            <a:r>
              <a:rPr lang="ja-JP" altLang="en-US" sz="800" b="1" dirty="0"/>
              <a:t>3. 人々がぶつぶつ言っているように見える</a:t>
            </a:r>
          </a:p>
        </p:txBody>
      </p:sp>
      <p:sp>
        <p:nvSpPr>
          <p:cNvPr id="36" name="テキスト ボックス 35">
            <a:extLst>
              <a:ext uri="{FF2B5EF4-FFF2-40B4-BE49-F238E27FC236}">
                <a16:creationId xmlns:a16="http://schemas.microsoft.com/office/drawing/2014/main" id="{16F252B9-3648-4D99-5831-D3983786D633}"/>
              </a:ext>
            </a:extLst>
          </p:cNvPr>
          <p:cNvSpPr txBox="1"/>
          <p:nvPr/>
        </p:nvSpPr>
        <p:spPr>
          <a:xfrm>
            <a:off x="1363330" y="5839818"/>
            <a:ext cx="1181191" cy="338554"/>
          </a:xfrm>
          <a:prstGeom prst="rect">
            <a:avLst/>
          </a:prstGeom>
          <a:noFill/>
        </p:spPr>
        <p:txBody>
          <a:bodyPr wrap="square">
            <a:spAutoFit/>
          </a:bodyPr>
          <a:lstStyle/>
          <a:p>
            <a:r>
              <a:rPr lang="en-US" altLang="ja-JP" sz="800" b="1" dirty="0">
                <a:solidFill>
                  <a:srgbClr val="FF0000"/>
                </a:solidFill>
                <a:latin typeface="Proxima Nova"/>
              </a:rPr>
              <a:t>4.</a:t>
            </a:r>
            <a:r>
              <a:rPr lang="ja-JP" altLang="en-US" sz="800" b="1" dirty="0">
                <a:solidFill>
                  <a:srgbClr val="FF0000"/>
                </a:solidFill>
                <a:latin typeface="Proxima Nova"/>
              </a:rPr>
              <a:t>音のする方向が分からない</a:t>
            </a:r>
            <a:endParaRPr lang="ja-JP" altLang="en-US" sz="800" dirty="0">
              <a:solidFill>
                <a:srgbClr val="FF0000"/>
              </a:solidFill>
            </a:endParaRPr>
          </a:p>
        </p:txBody>
      </p:sp>
      <p:sp>
        <p:nvSpPr>
          <p:cNvPr id="37" name="テキスト ボックス 36">
            <a:extLst>
              <a:ext uri="{FF2B5EF4-FFF2-40B4-BE49-F238E27FC236}">
                <a16:creationId xmlns:a16="http://schemas.microsoft.com/office/drawing/2014/main" id="{A729A100-E6E3-CADF-16C6-E331CC4E12CF}"/>
              </a:ext>
            </a:extLst>
          </p:cNvPr>
          <p:cNvSpPr txBox="1"/>
          <p:nvPr/>
        </p:nvSpPr>
        <p:spPr>
          <a:xfrm>
            <a:off x="3300080" y="5843754"/>
            <a:ext cx="998220" cy="215444"/>
          </a:xfrm>
          <a:prstGeom prst="rect">
            <a:avLst/>
          </a:prstGeom>
          <a:noFill/>
        </p:spPr>
        <p:txBody>
          <a:bodyPr wrap="square">
            <a:spAutoFit/>
          </a:bodyPr>
          <a:lstStyle/>
          <a:p>
            <a:r>
              <a:rPr lang="en-US" altLang="ja-JP" sz="800" b="1" dirty="0">
                <a:solidFill>
                  <a:srgbClr val="49443D"/>
                </a:solidFill>
                <a:latin typeface="Proxima Nova"/>
              </a:rPr>
              <a:t>5. </a:t>
            </a:r>
            <a:r>
              <a:rPr lang="ja-JP" altLang="en-US" sz="800" b="1" dirty="0">
                <a:solidFill>
                  <a:srgbClr val="49443D"/>
                </a:solidFill>
                <a:latin typeface="Proxima Nova"/>
              </a:rPr>
              <a:t>耳鳴りがする</a:t>
            </a:r>
            <a:endParaRPr lang="ja-JP" altLang="en-US" sz="800" dirty="0"/>
          </a:p>
        </p:txBody>
      </p:sp>
      <p:sp>
        <p:nvSpPr>
          <p:cNvPr id="38" name="テキスト ボックス 37">
            <a:extLst>
              <a:ext uri="{FF2B5EF4-FFF2-40B4-BE49-F238E27FC236}">
                <a16:creationId xmlns:a16="http://schemas.microsoft.com/office/drawing/2014/main" id="{2863A486-B5EB-3830-F191-2C670071012A}"/>
              </a:ext>
            </a:extLst>
          </p:cNvPr>
          <p:cNvSpPr txBox="1"/>
          <p:nvPr/>
        </p:nvSpPr>
        <p:spPr>
          <a:xfrm>
            <a:off x="5238503" y="5825137"/>
            <a:ext cx="1032379" cy="338554"/>
          </a:xfrm>
          <a:prstGeom prst="rect">
            <a:avLst/>
          </a:prstGeom>
          <a:noFill/>
        </p:spPr>
        <p:txBody>
          <a:bodyPr wrap="square">
            <a:spAutoFit/>
          </a:bodyPr>
          <a:lstStyle/>
          <a:p>
            <a:r>
              <a:rPr lang="en-US" altLang="ja-JP" sz="800" b="1" dirty="0">
                <a:solidFill>
                  <a:srgbClr val="49443D"/>
                </a:solidFill>
                <a:latin typeface="Proxima Nova"/>
              </a:rPr>
              <a:t>6. </a:t>
            </a:r>
            <a:r>
              <a:rPr lang="ja-JP" altLang="en-US" sz="800" b="1" dirty="0">
                <a:solidFill>
                  <a:srgbClr val="49443D"/>
                </a:solidFill>
                <a:latin typeface="Proxima Nova"/>
              </a:rPr>
              <a:t>テレビの音量を上げすぎる</a:t>
            </a:r>
            <a:endParaRPr lang="ja-JP" altLang="en-US" sz="800" dirty="0"/>
          </a:p>
        </p:txBody>
      </p:sp>
      <p:sp>
        <p:nvSpPr>
          <p:cNvPr id="39" name="テキスト ボックス 38">
            <a:extLst>
              <a:ext uri="{FF2B5EF4-FFF2-40B4-BE49-F238E27FC236}">
                <a16:creationId xmlns:a16="http://schemas.microsoft.com/office/drawing/2014/main" id="{78EA19D9-6BA5-C242-E9C1-853548A65A84}"/>
              </a:ext>
            </a:extLst>
          </p:cNvPr>
          <p:cNvSpPr txBox="1"/>
          <p:nvPr/>
        </p:nvSpPr>
        <p:spPr>
          <a:xfrm>
            <a:off x="1332808" y="5123095"/>
            <a:ext cx="1147757" cy="584775"/>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人以上の会話、または周囲に騒音がある状況での会話についていけない。</a:t>
            </a:r>
            <a:endParaRPr kumimoji="1" lang="ja-JP" altLang="en-US" sz="800" dirty="0"/>
          </a:p>
        </p:txBody>
      </p:sp>
      <p:sp>
        <p:nvSpPr>
          <p:cNvPr id="40" name="テキスト ボックス 39">
            <a:extLst>
              <a:ext uri="{FF2B5EF4-FFF2-40B4-BE49-F238E27FC236}">
                <a16:creationId xmlns:a16="http://schemas.microsoft.com/office/drawing/2014/main" id="{E4296DE0-A194-FC7C-45CD-FE01A11C2477}"/>
              </a:ext>
            </a:extLst>
          </p:cNvPr>
          <p:cNvSpPr txBox="1"/>
          <p:nvPr/>
        </p:nvSpPr>
        <p:spPr>
          <a:xfrm>
            <a:off x="1351648" y="6244906"/>
            <a:ext cx="1147757" cy="461665"/>
          </a:xfrm>
          <a:prstGeom prst="rect">
            <a:avLst/>
          </a:prstGeom>
          <a:noFill/>
        </p:spPr>
        <p:txBody>
          <a:bodyPr wrap="square" rtlCol="0">
            <a:spAutoFit/>
          </a:bodyPr>
          <a:lstStyle/>
          <a:p>
            <a:r>
              <a:rPr lang="ja-JP" altLang="en-US" sz="800" dirty="0">
                <a:solidFill>
                  <a:srgbClr val="49443D"/>
                </a:solidFill>
                <a:latin typeface="Proxima Nova"/>
              </a:rPr>
              <a:t>音が</a:t>
            </a:r>
            <a:r>
              <a:rPr lang="ja-JP" altLang="en-US" sz="800" dirty="0">
                <a:latin typeface="Proxima Nova"/>
              </a:rPr>
              <a:t>どの方向から届いている</a:t>
            </a:r>
            <a:r>
              <a:rPr lang="ja-JP" altLang="en-US" sz="800" dirty="0">
                <a:solidFill>
                  <a:srgbClr val="49443D"/>
                </a:solidFill>
                <a:latin typeface="Proxima Nova"/>
              </a:rPr>
              <a:t>かを特定するのが難しい。</a:t>
            </a:r>
            <a:endParaRPr kumimoji="1" lang="ja-JP" altLang="en-US" sz="800" dirty="0"/>
          </a:p>
        </p:txBody>
      </p:sp>
      <p:sp>
        <p:nvSpPr>
          <p:cNvPr id="41" name="テキスト ボックス 40">
            <a:extLst>
              <a:ext uri="{FF2B5EF4-FFF2-40B4-BE49-F238E27FC236}">
                <a16:creationId xmlns:a16="http://schemas.microsoft.com/office/drawing/2014/main" id="{AC8E2E12-8300-9408-8558-BDCD98D4723F}"/>
              </a:ext>
            </a:extLst>
          </p:cNvPr>
          <p:cNvSpPr txBox="1"/>
          <p:nvPr/>
        </p:nvSpPr>
        <p:spPr>
          <a:xfrm>
            <a:off x="3304111" y="5080274"/>
            <a:ext cx="1147757" cy="584775"/>
          </a:xfrm>
          <a:prstGeom prst="rect">
            <a:avLst/>
          </a:prstGeom>
          <a:noFill/>
        </p:spPr>
        <p:txBody>
          <a:bodyPr wrap="square" rtlCol="0">
            <a:spAutoFit/>
          </a:bodyPr>
          <a:lstStyle/>
          <a:p>
            <a:r>
              <a:rPr lang="ja-JP" altLang="en-US" sz="800" dirty="0">
                <a:solidFill>
                  <a:srgbClr val="49443D"/>
                </a:solidFill>
                <a:latin typeface="Proxima Nova"/>
              </a:rPr>
              <a:t>静かな環境でも、騒がしい環境でも、電話の会話についていくのが難しい。</a:t>
            </a:r>
          </a:p>
        </p:txBody>
      </p:sp>
      <p:sp>
        <p:nvSpPr>
          <p:cNvPr id="42" name="テキスト ボックス 41">
            <a:extLst>
              <a:ext uri="{FF2B5EF4-FFF2-40B4-BE49-F238E27FC236}">
                <a16:creationId xmlns:a16="http://schemas.microsoft.com/office/drawing/2014/main" id="{5C13EEF9-AF67-081F-D207-95F59F27EB44}"/>
              </a:ext>
            </a:extLst>
          </p:cNvPr>
          <p:cNvSpPr txBox="1"/>
          <p:nvPr/>
        </p:nvSpPr>
        <p:spPr>
          <a:xfrm>
            <a:off x="3343681" y="6064727"/>
            <a:ext cx="1147757" cy="584775"/>
          </a:xfrm>
          <a:prstGeom prst="rect">
            <a:avLst/>
          </a:prstGeom>
          <a:noFill/>
        </p:spPr>
        <p:txBody>
          <a:bodyPr wrap="square" rtlCol="0">
            <a:spAutoFit/>
          </a:bodyPr>
          <a:lstStyle/>
          <a:p>
            <a:r>
              <a:rPr lang="ja-JP" altLang="en-US" sz="800" dirty="0">
                <a:solidFill>
                  <a:srgbClr val="49443D"/>
                </a:solidFill>
                <a:latin typeface="Proxima Nova"/>
              </a:rPr>
              <a:t>耳の中で呼び出しベルのような音、ブザーのような音が聞こえる。</a:t>
            </a:r>
            <a:endParaRPr kumimoji="1" lang="ja-JP" altLang="en-US" sz="800" dirty="0"/>
          </a:p>
        </p:txBody>
      </p:sp>
      <p:sp>
        <p:nvSpPr>
          <p:cNvPr id="43" name="テキスト ボックス 42">
            <a:extLst>
              <a:ext uri="{FF2B5EF4-FFF2-40B4-BE49-F238E27FC236}">
                <a16:creationId xmlns:a16="http://schemas.microsoft.com/office/drawing/2014/main" id="{17F84A03-6381-6DE1-9181-8C2B3356AF70}"/>
              </a:ext>
            </a:extLst>
          </p:cNvPr>
          <p:cNvSpPr txBox="1"/>
          <p:nvPr/>
        </p:nvSpPr>
        <p:spPr>
          <a:xfrm>
            <a:off x="5274173" y="5032813"/>
            <a:ext cx="1147757" cy="707886"/>
          </a:xfrm>
          <a:prstGeom prst="rect">
            <a:avLst/>
          </a:prstGeom>
          <a:noFill/>
        </p:spPr>
        <p:txBody>
          <a:bodyPr wrap="square" rtlCol="0">
            <a:spAutoFit/>
          </a:bodyPr>
          <a:lstStyle/>
          <a:p>
            <a:r>
              <a:rPr lang="ja-JP" altLang="en-US" sz="800" dirty="0">
                <a:solidFill>
                  <a:srgbClr val="49443D"/>
                </a:solidFill>
                <a:latin typeface="Proxima Nova"/>
              </a:rPr>
              <a:t>話をしている相手がぶつぶつ言っているように聞こえ、同じ言葉を繰り返してもらうことが多い。</a:t>
            </a:r>
            <a:endParaRPr kumimoji="1" lang="ja-JP" altLang="en-US" sz="800" dirty="0"/>
          </a:p>
        </p:txBody>
      </p:sp>
      <p:sp>
        <p:nvSpPr>
          <p:cNvPr id="48" name="テキスト ボックス 47">
            <a:extLst>
              <a:ext uri="{FF2B5EF4-FFF2-40B4-BE49-F238E27FC236}">
                <a16:creationId xmlns:a16="http://schemas.microsoft.com/office/drawing/2014/main" id="{A0F8A6B1-6641-9F71-C044-99DBE6650E5F}"/>
              </a:ext>
            </a:extLst>
          </p:cNvPr>
          <p:cNvSpPr txBox="1"/>
          <p:nvPr/>
        </p:nvSpPr>
        <p:spPr>
          <a:xfrm>
            <a:off x="5324031" y="6117909"/>
            <a:ext cx="1147757" cy="584775"/>
          </a:xfrm>
          <a:prstGeom prst="rect">
            <a:avLst/>
          </a:prstGeom>
          <a:noFill/>
        </p:spPr>
        <p:txBody>
          <a:bodyPr wrap="square" rtlCol="0">
            <a:spAutoFit/>
          </a:bodyPr>
          <a:lstStyle/>
          <a:p>
            <a:r>
              <a:rPr lang="ja-JP" altLang="en-US" sz="800" dirty="0">
                <a:solidFill>
                  <a:srgbClr val="FF0000"/>
                </a:solidFill>
                <a:latin typeface="Proxima Nova"/>
              </a:rPr>
              <a:t>テレビやラジオの音量が大きいと周囲の人に指摘されることがありませんか？</a:t>
            </a:r>
            <a:endParaRPr kumimoji="1" lang="ja-JP" altLang="en-US" sz="800" dirty="0">
              <a:solidFill>
                <a:srgbClr val="FF0000"/>
              </a:solidFill>
            </a:endParaRPr>
          </a:p>
        </p:txBody>
      </p:sp>
      <p:sp>
        <p:nvSpPr>
          <p:cNvPr id="49" name="テキスト ボックス 48">
            <a:extLst>
              <a:ext uri="{FF2B5EF4-FFF2-40B4-BE49-F238E27FC236}">
                <a16:creationId xmlns:a16="http://schemas.microsoft.com/office/drawing/2014/main" id="{A1899861-9CE7-0211-25BD-4F16807CF5E6}"/>
              </a:ext>
            </a:extLst>
          </p:cNvPr>
          <p:cNvSpPr txBox="1"/>
          <p:nvPr/>
        </p:nvSpPr>
        <p:spPr>
          <a:xfrm>
            <a:off x="471577" y="4458945"/>
            <a:ext cx="5809246" cy="338554"/>
          </a:xfrm>
          <a:prstGeom prst="rect">
            <a:avLst/>
          </a:prstGeom>
          <a:noFill/>
        </p:spPr>
        <p:txBody>
          <a:bodyPr wrap="square" rtlCol="0">
            <a:spAutoFit/>
          </a:bodyPr>
          <a:lstStyle/>
          <a:p>
            <a:r>
              <a:rPr kumimoji="1" lang="ja-JP" altLang="en-US" sz="800" dirty="0"/>
              <a:t>難聴の症状は、難聴の種類、程度、原因によって異なります。 以下の症状のいずれかに気づいた場合は、 お近くの</a:t>
            </a:r>
            <a:r>
              <a:rPr kumimoji="1" lang="ja-JP" altLang="en-US" sz="800" dirty="0">
                <a:solidFill>
                  <a:srgbClr val="FF0000"/>
                </a:solidFill>
              </a:rPr>
              <a:t>新日本補聴器グループの販売店</a:t>
            </a:r>
            <a:r>
              <a:rPr kumimoji="1" lang="ja-JP" altLang="en-US" sz="800" dirty="0"/>
              <a:t>で聴力測定を受けることをおすすめします。</a:t>
            </a:r>
          </a:p>
        </p:txBody>
      </p:sp>
      <p:sp>
        <p:nvSpPr>
          <p:cNvPr id="50" name="テキスト ボックス 49">
            <a:extLst>
              <a:ext uri="{FF2B5EF4-FFF2-40B4-BE49-F238E27FC236}">
                <a16:creationId xmlns:a16="http://schemas.microsoft.com/office/drawing/2014/main" id="{F1691AA5-F955-437A-B601-4E1F2D1023F0}"/>
              </a:ext>
            </a:extLst>
          </p:cNvPr>
          <p:cNvSpPr txBox="1"/>
          <p:nvPr/>
        </p:nvSpPr>
        <p:spPr>
          <a:xfrm>
            <a:off x="592634" y="5094966"/>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1" name="テキスト ボックス 50">
            <a:extLst>
              <a:ext uri="{FF2B5EF4-FFF2-40B4-BE49-F238E27FC236}">
                <a16:creationId xmlns:a16="http://schemas.microsoft.com/office/drawing/2014/main" id="{36E545CA-28F7-80DB-A813-DFFA5332B053}"/>
              </a:ext>
            </a:extLst>
          </p:cNvPr>
          <p:cNvSpPr txBox="1"/>
          <p:nvPr/>
        </p:nvSpPr>
        <p:spPr>
          <a:xfrm>
            <a:off x="2550272" y="5107322"/>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2" name="テキスト ボックス 51">
            <a:extLst>
              <a:ext uri="{FF2B5EF4-FFF2-40B4-BE49-F238E27FC236}">
                <a16:creationId xmlns:a16="http://schemas.microsoft.com/office/drawing/2014/main" id="{69CDF806-96E9-4DAA-DE77-3DBA36392217}"/>
              </a:ext>
            </a:extLst>
          </p:cNvPr>
          <p:cNvSpPr txBox="1"/>
          <p:nvPr/>
        </p:nvSpPr>
        <p:spPr>
          <a:xfrm>
            <a:off x="4463788" y="5155254"/>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3" name="テキスト ボックス 52">
            <a:extLst>
              <a:ext uri="{FF2B5EF4-FFF2-40B4-BE49-F238E27FC236}">
                <a16:creationId xmlns:a16="http://schemas.microsoft.com/office/drawing/2014/main" id="{F9F4408E-F351-9EEE-B38E-AE455F8C73F8}"/>
              </a:ext>
            </a:extLst>
          </p:cNvPr>
          <p:cNvSpPr txBox="1"/>
          <p:nvPr/>
        </p:nvSpPr>
        <p:spPr>
          <a:xfrm>
            <a:off x="552829" y="6135688"/>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4" name="テキスト ボックス 53">
            <a:extLst>
              <a:ext uri="{FF2B5EF4-FFF2-40B4-BE49-F238E27FC236}">
                <a16:creationId xmlns:a16="http://schemas.microsoft.com/office/drawing/2014/main" id="{26D8C756-7D82-F673-CCD1-5D546548EE8E}"/>
              </a:ext>
            </a:extLst>
          </p:cNvPr>
          <p:cNvSpPr txBox="1"/>
          <p:nvPr/>
        </p:nvSpPr>
        <p:spPr>
          <a:xfrm>
            <a:off x="2573809" y="6130933"/>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5" name="テキスト ボックス 54">
            <a:extLst>
              <a:ext uri="{FF2B5EF4-FFF2-40B4-BE49-F238E27FC236}">
                <a16:creationId xmlns:a16="http://schemas.microsoft.com/office/drawing/2014/main" id="{DA064C49-4A1E-E461-FCB0-8AF1E65585E4}"/>
              </a:ext>
            </a:extLst>
          </p:cNvPr>
          <p:cNvSpPr txBox="1"/>
          <p:nvPr/>
        </p:nvSpPr>
        <p:spPr>
          <a:xfrm>
            <a:off x="4498736" y="6141691"/>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56" name="テキスト ボックス 55">
            <a:extLst>
              <a:ext uri="{FF2B5EF4-FFF2-40B4-BE49-F238E27FC236}">
                <a16:creationId xmlns:a16="http://schemas.microsoft.com/office/drawing/2014/main" id="{4A3A20F5-6C09-004D-29CA-49227369416B}"/>
              </a:ext>
            </a:extLst>
          </p:cNvPr>
          <p:cNvSpPr txBox="1"/>
          <p:nvPr/>
        </p:nvSpPr>
        <p:spPr>
          <a:xfrm>
            <a:off x="5171969" y="6757802"/>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2" name="正方形/長方形 1">
            <a:extLst>
              <a:ext uri="{FF2B5EF4-FFF2-40B4-BE49-F238E27FC236}">
                <a16:creationId xmlns:a16="http://schemas.microsoft.com/office/drawing/2014/main" id="{37184E22-3511-BA96-E784-72A94FC0EBFA}"/>
              </a:ext>
            </a:extLst>
          </p:cNvPr>
          <p:cNvSpPr/>
          <p:nvPr/>
        </p:nvSpPr>
        <p:spPr>
          <a:xfrm>
            <a:off x="249120" y="933752"/>
            <a:ext cx="6359149" cy="2619531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63" name="正方形/長方形 2062">
            <a:extLst>
              <a:ext uri="{FF2B5EF4-FFF2-40B4-BE49-F238E27FC236}">
                <a16:creationId xmlns:a16="http://schemas.microsoft.com/office/drawing/2014/main" id="{177E7B3C-355D-77F0-C6F8-2FB77D87C466}"/>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064" name="テキスト ボックス 2063">
            <a:extLst>
              <a:ext uri="{FF2B5EF4-FFF2-40B4-BE49-F238E27FC236}">
                <a16:creationId xmlns:a16="http://schemas.microsoft.com/office/drawing/2014/main" id="{A2CEF5A9-367A-9CE0-C8FE-A81F6817D6BD}"/>
              </a:ext>
            </a:extLst>
          </p:cNvPr>
          <p:cNvSpPr txBox="1"/>
          <p:nvPr/>
        </p:nvSpPr>
        <p:spPr>
          <a:xfrm>
            <a:off x="830522" y="1767858"/>
            <a:ext cx="5064862" cy="400110"/>
          </a:xfrm>
          <a:prstGeom prst="rect">
            <a:avLst/>
          </a:prstGeom>
          <a:noFill/>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2000" b="1" kern="100">
                <a:effectLst/>
                <a:latin typeface="+mn-ea"/>
                <a:ea typeface="+mn-ea"/>
              </a:rPr>
              <a:t>難聴に気づくには</a:t>
            </a:r>
            <a:endParaRPr lang="en-US" altLang="ja-JP" sz="2000" b="1" kern="100" dirty="0">
              <a:effectLst/>
              <a:latin typeface="+mn-ea"/>
              <a:ea typeface="+mn-ea"/>
            </a:endParaRPr>
          </a:p>
        </p:txBody>
      </p:sp>
      <p:sp>
        <p:nvSpPr>
          <p:cNvPr id="2065" name="テキスト ボックス 2064">
            <a:extLst>
              <a:ext uri="{FF2B5EF4-FFF2-40B4-BE49-F238E27FC236}">
                <a16:creationId xmlns:a16="http://schemas.microsoft.com/office/drawing/2014/main" id="{655F8346-2F5F-E0F1-2139-CB2CC06527D2}"/>
              </a:ext>
            </a:extLst>
          </p:cNvPr>
          <p:cNvSpPr txBox="1"/>
          <p:nvPr/>
        </p:nvSpPr>
        <p:spPr>
          <a:xfrm>
            <a:off x="242890" y="306425"/>
            <a:ext cx="6365379" cy="338554"/>
          </a:xfrm>
          <a:prstGeom prst="rect">
            <a:avLst/>
          </a:prstGeom>
          <a:noFill/>
          <a:ln>
            <a:solidFill>
              <a:schemeClr val="tx1"/>
            </a:solidFill>
          </a:ln>
        </p:spPr>
        <p:txBody>
          <a:bodyPr wrap="square" rtlCol="0">
            <a:spAutoFit/>
          </a:bodyPr>
          <a:lstStyle/>
          <a:p>
            <a:r>
              <a:rPr lang="ja-JP" altLang="en-US" sz="1600"/>
              <a:t>１－１　難聴→</a:t>
            </a:r>
            <a:r>
              <a:rPr lang="ja-JP" altLang="en-US" sz="1600" kern="100">
                <a:effectLst/>
                <a:latin typeface="+mn-ea"/>
                <a:ea typeface="+mn-ea"/>
              </a:rPr>
              <a:t>難聴に気づくには</a:t>
            </a:r>
            <a:endParaRPr lang="en-US" altLang="ja-JP" sz="1600" kern="100" dirty="0">
              <a:effectLst/>
              <a:latin typeface="+mn-ea"/>
              <a:ea typeface="+mn-ea"/>
            </a:endParaRPr>
          </a:p>
        </p:txBody>
      </p:sp>
      <p:sp>
        <p:nvSpPr>
          <p:cNvPr id="2067" name="テキスト ボックス 2066">
            <a:extLst>
              <a:ext uri="{FF2B5EF4-FFF2-40B4-BE49-F238E27FC236}">
                <a16:creationId xmlns:a16="http://schemas.microsoft.com/office/drawing/2014/main" id="{8D3FFD78-D11E-2660-D00A-F451D98BD344}"/>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2068" name="テキスト ボックス 2067">
            <a:extLst>
              <a:ext uri="{FF2B5EF4-FFF2-40B4-BE49-F238E27FC236}">
                <a16:creationId xmlns:a16="http://schemas.microsoft.com/office/drawing/2014/main" id="{73907035-F4E7-EFED-7E9A-B90D83C4BD01}"/>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2069" name="テキスト ボックス 2068">
            <a:extLst>
              <a:ext uri="{FF2B5EF4-FFF2-40B4-BE49-F238E27FC236}">
                <a16:creationId xmlns:a16="http://schemas.microsoft.com/office/drawing/2014/main" id="{56A5B943-9B16-8B6E-A6A3-D2DDF0885799}"/>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2070" name="テキスト ボックス 2069">
            <a:extLst>
              <a:ext uri="{FF2B5EF4-FFF2-40B4-BE49-F238E27FC236}">
                <a16:creationId xmlns:a16="http://schemas.microsoft.com/office/drawing/2014/main" id="{0804AC5B-DBA8-A72D-F15C-9C6D4BCED51A}"/>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2071" name="正方形/長方形 2070">
            <a:extLst>
              <a:ext uri="{FF2B5EF4-FFF2-40B4-BE49-F238E27FC236}">
                <a16:creationId xmlns:a16="http://schemas.microsoft.com/office/drawing/2014/main" id="{39B85022-9D58-F5B7-7201-6C5591D8C76D}"/>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072" name="テキスト ボックス 2071">
            <a:extLst>
              <a:ext uri="{FF2B5EF4-FFF2-40B4-BE49-F238E27FC236}">
                <a16:creationId xmlns:a16="http://schemas.microsoft.com/office/drawing/2014/main" id="{7A4F0775-E7DD-9E30-E6AD-2236FEBCD601}"/>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2081" name="テキスト ボックス 2080">
            <a:extLst>
              <a:ext uri="{FF2B5EF4-FFF2-40B4-BE49-F238E27FC236}">
                <a16:creationId xmlns:a16="http://schemas.microsoft.com/office/drawing/2014/main" id="{F70D244A-C180-96AE-BB6B-78AD6A9106ED}"/>
              </a:ext>
            </a:extLst>
          </p:cNvPr>
          <p:cNvSpPr txBox="1"/>
          <p:nvPr/>
        </p:nvSpPr>
        <p:spPr>
          <a:xfrm>
            <a:off x="498862" y="17023477"/>
            <a:ext cx="4814494"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④難聴の程度について知る</a:t>
            </a:r>
            <a:endParaRPr lang="en-US" altLang="ja-JP" sz="1200" b="1" dirty="0">
              <a:latin typeface="+mn-ea"/>
            </a:endParaRPr>
          </a:p>
        </p:txBody>
      </p:sp>
      <p:sp>
        <p:nvSpPr>
          <p:cNvPr id="2082" name="テキスト ボックス 2081">
            <a:extLst>
              <a:ext uri="{FF2B5EF4-FFF2-40B4-BE49-F238E27FC236}">
                <a16:creationId xmlns:a16="http://schemas.microsoft.com/office/drawing/2014/main" id="{F82B541E-0353-6A36-4749-8A84CE1E6EF0}"/>
              </a:ext>
            </a:extLst>
          </p:cNvPr>
          <p:cNvSpPr txBox="1"/>
          <p:nvPr/>
        </p:nvSpPr>
        <p:spPr>
          <a:xfrm>
            <a:off x="498862" y="20064446"/>
            <a:ext cx="4814494"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⑤難聴への対処オプション</a:t>
            </a:r>
            <a:endParaRPr lang="en-US" altLang="ja-JP" sz="1200" b="1" dirty="0">
              <a:latin typeface="+mn-ea"/>
            </a:endParaRPr>
          </a:p>
        </p:txBody>
      </p:sp>
      <p:sp>
        <p:nvSpPr>
          <p:cNvPr id="2083" name="テキスト ボックス 2082">
            <a:extLst>
              <a:ext uri="{FF2B5EF4-FFF2-40B4-BE49-F238E27FC236}">
                <a16:creationId xmlns:a16="http://schemas.microsoft.com/office/drawing/2014/main" id="{0145C6BB-C0FD-F151-29B5-9033CDD0BE4C}"/>
              </a:ext>
            </a:extLst>
          </p:cNvPr>
          <p:cNvSpPr txBox="1"/>
          <p:nvPr/>
        </p:nvSpPr>
        <p:spPr>
          <a:xfrm>
            <a:off x="2009673" y="20309765"/>
            <a:ext cx="4503450" cy="1061829"/>
          </a:xfrm>
          <a:prstGeom prst="rect">
            <a:avLst/>
          </a:prstGeom>
          <a:noFill/>
        </p:spPr>
        <p:txBody>
          <a:bodyPr wrap="square">
            <a:spAutoFit/>
          </a:bodyPr>
          <a:lstStyle/>
          <a:p>
            <a:r>
              <a:rPr lang="ja-JP" altLang="en-US" sz="900" dirty="0"/>
              <a:t>現代の聴覚ケアでは幸いなことに、あらゆる種類の難聴のニーズに合わせて、</a:t>
            </a:r>
            <a:r>
              <a:rPr lang="ja-JP" altLang="en-US" sz="900" dirty="0">
                <a:solidFill>
                  <a:srgbClr val="FF0000"/>
                </a:solidFill>
              </a:rPr>
              <a:t>豊富な対処方法が用意されています</a:t>
            </a:r>
            <a:r>
              <a:rPr lang="ja-JP" altLang="en-US" sz="900" dirty="0"/>
              <a:t>。 その中でも難聴に対する最も可能性が高く一般的な対処法は補聴器の装着です。また、症状によっては、人工内耳 </a:t>
            </a:r>
            <a:r>
              <a:rPr lang="en-US" altLang="ja-JP" sz="900" dirty="0"/>
              <a:t>(CI) </a:t>
            </a:r>
            <a:r>
              <a:rPr lang="ja-JP" altLang="en-US" sz="900" dirty="0"/>
              <a:t>や</a:t>
            </a:r>
            <a:r>
              <a:rPr lang="ja-JP" altLang="en-US" sz="900" dirty="0">
                <a:solidFill>
                  <a:srgbClr val="222222"/>
                </a:solidFill>
                <a:latin typeface="Arial" panose="020B0604020202020204" pitchFamily="34" charset="0"/>
              </a:rPr>
              <a:t>骨導式補聴システム</a:t>
            </a:r>
            <a:r>
              <a:rPr lang="en-US" altLang="ja-JP" sz="900" dirty="0"/>
              <a:t>(BAHA) </a:t>
            </a:r>
            <a:r>
              <a:rPr lang="ja-JP" altLang="en-US" sz="900" dirty="0"/>
              <a:t>が推奨される場合、手術やその他の医学的解決策が推奨される場合など、</a:t>
            </a:r>
            <a:r>
              <a:rPr lang="ja-JP" altLang="en-US" sz="900" dirty="0">
                <a:solidFill>
                  <a:srgbClr val="000000"/>
                </a:solidFill>
                <a:latin typeface="游ゴシック" panose="020B0400000000000000" pitchFamily="50" charset="-128"/>
                <a:ea typeface="游ゴシック" panose="020B0400000000000000" pitchFamily="50" charset="-128"/>
              </a:rPr>
              <a:t>耳鼻科専門医の関与が必要なのものが含まれるため、かならず医療機関での診療と相談を受けてください。</a:t>
            </a:r>
            <a:r>
              <a:rPr lang="ja-JP" altLang="en-US" sz="900" dirty="0"/>
              <a:t>どの対処法にとっても対応が早ければ早いほど、より良い結果が得られるでしょう。</a:t>
            </a:r>
            <a:endParaRPr kumimoji="1" lang="ja-JP" altLang="en-US" sz="900" dirty="0"/>
          </a:p>
        </p:txBody>
      </p:sp>
      <p:pic>
        <p:nvPicPr>
          <p:cNvPr id="2084" name="Picture 4">
            <a:extLst>
              <a:ext uri="{FF2B5EF4-FFF2-40B4-BE49-F238E27FC236}">
                <a16:creationId xmlns:a16="http://schemas.microsoft.com/office/drawing/2014/main" id="{C1444C95-87CD-B922-9BB1-3595512AB27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5450" y="20317469"/>
            <a:ext cx="1359123" cy="1059390"/>
          </a:xfrm>
          <a:prstGeom prst="rect">
            <a:avLst/>
          </a:prstGeom>
          <a:noFill/>
          <a:extLst>
            <a:ext uri="{909E8E84-426E-40DD-AFC4-6F175D3DCCD1}">
              <a14:hiddenFill xmlns:a14="http://schemas.microsoft.com/office/drawing/2010/main">
                <a:solidFill>
                  <a:srgbClr val="FFFFFF"/>
                </a:solidFill>
              </a14:hiddenFill>
            </a:ext>
          </a:extLst>
        </p:spPr>
      </p:pic>
      <p:sp>
        <p:nvSpPr>
          <p:cNvPr id="2085" name="テキスト ボックス 2084">
            <a:extLst>
              <a:ext uri="{FF2B5EF4-FFF2-40B4-BE49-F238E27FC236}">
                <a16:creationId xmlns:a16="http://schemas.microsoft.com/office/drawing/2014/main" id="{09959935-FEF2-FA5C-BD18-79C190880B20}"/>
              </a:ext>
            </a:extLst>
          </p:cNvPr>
          <p:cNvSpPr txBox="1"/>
          <p:nvPr/>
        </p:nvSpPr>
        <p:spPr>
          <a:xfrm>
            <a:off x="867096" y="20789921"/>
            <a:ext cx="749808" cy="215444"/>
          </a:xfrm>
          <a:prstGeom prst="rect">
            <a:avLst/>
          </a:prstGeom>
          <a:solidFill>
            <a:schemeClr val="bg1"/>
          </a:solidFill>
        </p:spPr>
        <p:txBody>
          <a:bodyPr wrap="square" rtlCol="0">
            <a:spAutoFit/>
          </a:bodyPr>
          <a:lstStyle/>
          <a:p>
            <a:r>
              <a:rPr kumimoji="1" lang="ja-JP" altLang="en-US" sz="800" dirty="0"/>
              <a:t>ダミー写真</a:t>
            </a:r>
          </a:p>
        </p:txBody>
      </p:sp>
      <p:pic>
        <p:nvPicPr>
          <p:cNvPr id="2087" name="Picture 2">
            <a:extLst>
              <a:ext uri="{FF2B5EF4-FFF2-40B4-BE49-F238E27FC236}">
                <a16:creationId xmlns:a16="http://schemas.microsoft.com/office/drawing/2014/main" id="{D8BC3921-6DFA-9FE6-0814-3F378DB9A897}"/>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7804" y="23934235"/>
            <a:ext cx="1031918" cy="895731"/>
          </a:xfrm>
          <a:prstGeom prst="rect">
            <a:avLst/>
          </a:prstGeom>
          <a:noFill/>
          <a:extLst>
            <a:ext uri="{909E8E84-426E-40DD-AFC4-6F175D3DCCD1}">
              <a14:hiddenFill xmlns:a14="http://schemas.microsoft.com/office/drawing/2010/main">
                <a:solidFill>
                  <a:srgbClr val="FFFFFF"/>
                </a:solidFill>
              </a14:hiddenFill>
            </a:ext>
          </a:extLst>
        </p:spPr>
      </p:pic>
      <p:sp>
        <p:nvSpPr>
          <p:cNvPr id="2088" name="テキスト ボックス 2087">
            <a:extLst>
              <a:ext uri="{FF2B5EF4-FFF2-40B4-BE49-F238E27FC236}">
                <a16:creationId xmlns:a16="http://schemas.microsoft.com/office/drawing/2014/main" id="{E25E3A77-2895-8616-BAC8-175CA2AC19BA}"/>
              </a:ext>
            </a:extLst>
          </p:cNvPr>
          <p:cNvSpPr txBox="1"/>
          <p:nvPr/>
        </p:nvSpPr>
        <p:spPr>
          <a:xfrm>
            <a:off x="510885" y="23677330"/>
            <a:ext cx="3429000" cy="276999"/>
          </a:xfrm>
          <a:prstGeom prst="rect">
            <a:avLst/>
          </a:prstGeom>
          <a:noFill/>
        </p:spPr>
        <p:txBody>
          <a:bodyPr wrap="square">
            <a:spAutoFit/>
          </a:bodyPr>
          <a:lstStyle/>
          <a:p>
            <a:r>
              <a:rPr lang="ja-JP" altLang="en-US" sz="1200" b="1">
                <a:solidFill>
                  <a:srgbClr val="0070C0"/>
                </a:solidFill>
                <a:latin typeface="+mn-ea"/>
              </a:rPr>
              <a:t>●ご存じでしたか？</a:t>
            </a:r>
            <a:endParaRPr lang="ja-JP" altLang="en-US" sz="1200" b="1" dirty="0">
              <a:solidFill>
                <a:srgbClr val="0070C0"/>
              </a:solidFill>
            </a:endParaRPr>
          </a:p>
        </p:txBody>
      </p:sp>
      <p:sp>
        <p:nvSpPr>
          <p:cNvPr id="2089" name="テキスト ボックス 2088">
            <a:extLst>
              <a:ext uri="{FF2B5EF4-FFF2-40B4-BE49-F238E27FC236}">
                <a16:creationId xmlns:a16="http://schemas.microsoft.com/office/drawing/2014/main" id="{2941950D-AA1F-5109-42C7-62E904731F31}"/>
              </a:ext>
            </a:extLst>
          </p:cNvPr>
          <p:cNvSpPr txBox="1"/>
          <p:nvPr/>
        </p:nvSpPr>
        <p:spPr>
          <a:xfrm>
            <a:off x="1725639" y="23947055"/>
            <a:ext cx="4554522" cy="507831"/>
          </a:xfrm>
          <a:prstGeom prst="rect">
            <a:avLst/>
          </a:prstGeom>
          <a:noFill/>
        </p:spPr>
        <p:txBody>
          <a:bodyPr wrap="square" rtlCol="0">
            <a:spAutoFit/>
          </a:bodyPr>
          <a:lstStyle/>
          <a:p>
            <a:r>
              <a:rPr lang="ja-JP" altLang="en-US" sz="900" dirty="0">
                <a:solidFill>
                  <a:srgbClr val="49443D"/>
                </a:solidFill>
                <a:latin typeface="Proxima Nova"/>
              </a:rPr>
              <a:t>今日の補聴器は技術的に進歩しており、かつてないほど小型化が進んでいます。補聴器の中には、外側からはほとんど気づかれることがなく、小さいサイズながらも、リスニングが困難な状況で優れた音質を提供可能なモデルもあります。</a:t>
            </a:r>
            <a:endParaRPr kumimoji="1" lang="ja-JP" altLang="en-US" sz="900" dirty="0"/>
          </a:p>
        </p:txBody>
      </p:sp>
      <p:sp>
        <p:nvSpPr>
          <p:cNvPr id="2090" name="テキスト ボックス 2089">
            <a:extLst>
              <a:ext uri="{FF2B5EF4-FFF2-40B4-BE49-F238E27FC236}">
                <a16:creationId xmlns:a16="http://schemas.microsoft.com/office/drawing/2014/main" id="{B23F0B5B-C33E-D182-575B-984A1C510615}"/>
              </a:ext>
            </a:extLst>
          </p:cNvPr>
          <p:cNvSpPr txBox="1"/>
          <p:nvPr/>
        </p:nvSpPr>
        <p:spPr>
          <a:xfrm>
            <a:off x="594632" y="14201093"/>
            <a:ext cx="2680967"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③難聴の種類別の兆候と症状</a:t>
            </a:r>
            <a:endParaRPr lang="en-US" altLang="ja-JP" sz="1200" b="1" dirty="0">
              <a:latin typeface="+mn-ea"/>
            </a:endParaRPr>
          </a:p>
        </p:txBody>
      </p:sp>
      <p:sp>
        <p:nvSpPr>
          <p:cNvPr id="2091" name="テキスト ボックス 2090">
            <a:extLst>
              <a:ext uri="{FF2B5EF4-FFF2-40B4-BE49-F238E27FC236}">
                <a16:creationId xmlns:a16="http://schemas.microsoft.com/office/drawing/2014/main" id="{4F6AB131-D6D1-485D-2430-1EC06404635F}"/>
              </a:ext>
            </a:extLst>
          </p:cNvPr>
          <p:cNvSpPr txBox="1"/>
          <p:nvPr/>
        </p:nvSpPr>
        <p:spPr>
          <a:xfrm>
            <a:off x="602869" y="14377583"/>
            <a:ext cx="5799295" cy="338554"/>
          </a:xfrm>
          <a:prstGeom prst="rect">
            <a:avLst/>
          </a:prstGeom>
          <a:noFill/>
        </p:spPr>
        <p:txBody>
          <a:bodyPr wrap="square">
            <a:spAutoFit/>
          </a:bodyPr>
          <a:lstStyle/>
          <a:p>
            <a:r>
              <a:rPr lang="ja-JP" altLang="en-US" sz="800" dirty="0"/>
              <a:t>一般的なタイプの難聴は「感音性難聴」と呼ばれ、主に加齢や大きな音への長時間の曝露によって引き起こされます。ご自身の難聴の症状に最適な治療方法を理解するには「感音性難聴」とその他のタイプの難聴の違いを理解することが重要です。</a:t>
            </a:r>
          </a:p>
        </p:txBody>
      </p:sp>
      <p:graphicFrame>
        <p:nvGraphicFramePr>
          <p:cNvPr id="2092" name="表 2091">
            <a:extLst>
              <a:ext uri="{FF2B5EF4-FFF2-40B4-BE49-F238E27FC236}">
                <a16:creationId xmlns:a16="http://schemas.microsoft.com/office/drawing/2014/main" id="{055588B3-CF80-A9A0-FF0E-92A01829B9D0}"/>
              </a:ext>
            </a:extLst>
          </p:cNvPr>
          <p:cNvGraphicFramePr>
            <a:graphicFrameLocks noGrp="1"/>
          </p:cNvGraphicFramePr>
          <p:nvPr>
            <p:extLst>
              <p:ext uri="{D42A27DB-BD31-4B8C-83A1-F6EECF244321}">
                <p14:modId xmlns:p14="http://schemas.microsoft.com/office/powerpoint/2010/main" val="4257737711"/>
              </p:ext>
            </p:extLst>
          </p:nvPr>
        </p:nvGraphicFramePr>
        <p:xfrm>
          <a:off x="654168" y="14726626"/>
          <a:ext cx="5636865" cy="1718922"/>
        </p:xfrm>
        <a:graphic>
          <a:graphicData uri="http://schemas.openxmlformats.org/drawingml/2006/table">
            <a:tbl>
              <a:tblPr/>
              <a:tblGrid>
                <a:gridCol w="1878955">
                  <a:extLst>
                    <a:ext uri="{9D8B030D-6E8A-4147-A177-3AD203B41FA5}">
                      <a16:colId xmlns:a16="http://schemas.microsoft.com/office/drawing/2014/main" val="96304040"/>
                    </a:ext>
                  </a:extLst>
                </a:gridCol>
                <a:gridCol w="1878955">
                  <a:extLst>
                    <a:ext uri="{9D8B030D-6E8A-4147-A177-3AD203B41FA5}">
                      <a16:colId xmlns:a16="http://schemas.microsoft.com/office/drawing/2014/main" val="588237853"/>
                    </a:ext>
                  </a:extLst>
                </a:gridCol>
                <a:gridCol w="1878955">
                  <a:extLst>
                    <a:ext uri="{9D8B030D-6E8A-4147-A177-3AD203B41FA5}">
                      <a16:colId xmlns:a16="http://schemas.microsoft.com/office/drawing/2014/main" val="3984283712"/>
                    </a:ext>
                  </a:extLst>
                </a:gridCol>
              </a:tblGrid>
              <a:tr h="221729">
                <a:tc>
                  <a:txBody>
                    <a:bodyPr/>
                    <a:lstStyle/>
                    <a:p>
                      <a:pPr algn="l" fontAlgn="t"/>
                      <a:r>
                        <a:rPr lang="ja-JP" altLang="en-US" sz="600" b="1" dirty="0">
                          <a:solidFill>
                            <a:srgbClr val="27251F"/>
                          </a:solidFill>
                          <a:effectLst/>
                        </a:rPr>
                        <a:t>感音性難聴の兆候</a:t>
                      </a:r>
                      <a:endParaRPr lang="ja-JP" altLang="en-US" sz="600" dirty="0">
                        <a:solidFill>
                          <a:srgbClr val="27251F"/>
                        </a:solidFill>
                        <a:effectLst/>
                      </a:endParaRP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b="1" dirty="0">
                          <a:solidFill>
                            <a:srgbClr val="27251F"/>
                          </a:solidFill>
                          <a:effectLst/>
                        </a:rPr>
                        <a:t>伝音性難聴の兆候</a:t>
                      </a:r>
                      <a:endParaRPr lang="ja-JP" altLang="en-US" sz="600" dirty="0">
                        <a:solidFill>
                          <a:srgbClr val="27251F"/>
                        </a:solidFill>
                        <a:effectLst/>
                      </a:endParaRP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b="1" dirty="0">
                          <a:solidFill>
                            <a:srgbClr val="27251F"/>
                          </a:solidFill>
                          <a:effectLst/>
                        </a:rPr>
                        <a:t>突発性難聴の兆候</a:t>
                      </a:r>
                      <a:endParaRPr lang="ja-JP" altLang="en-US" sz="600" dirty="0">
                        <a:solidFill>
                          <a:srgbClr val="27251F"/>
                        </a:solidFill>
                        <a:effectLst/>
                      </a:endParaRP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4273110439"/>
                  </a:ext>
                </a:extLst>
              </a:tr>
              <a:tr h="252562">
                <a:tc>
                  <a:txBody>
                    <a:bodyPr/>
                    <a:lstStyle/>
                    <a:p>
                      <a:pPr algn="l" fontAlgn="t"/>
                      <a:r>
                        <a:rPr lang="ja-JP" altLang="en-US" sz="600" strike="noStrike" dirty="0">
                          <a:solidFill>
                            <a:srgbClr val="FF0000"/>
                          </a:solidFill>
                          <a:effectLst/>
                        </a:rPr>
                        <a:t>複数の人と</a:t>
                      </a:r>
                      <a:r>
                        <a:rPr lang="ja-JP" altLang="en-US" sz="600" dirty="0">
                          <a:solidFill>
                            <a:srgbClr val="27251F"/>
                          </a:solidFill>
                          <a:effectLst/>
                        </a:rPr>
                        <a:t>の会話についていくのが難しい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話し声やその他の音が遠くに聴こえる、または、こもったように聴こえる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原因不明の突発的な難聴</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732971482"/>
                  </a:ext>
                </a:extLst>
              </a:tr>
              <a:tr h="229857">
                <a:tc>
                  <a:txBody>
                    <a:bodyPr/>
                    <a:lstStyle/>
                    <a:p>
                      <a:pPr algn="l" fontAlgn="t"/>
                      <a:r>
                        <a:rPr lang="ja-JP" altLang="en-US" sz="600" strike="noStrike" dirty="0">
                          <a:solidFill>
                            <a:srgbClr val="FF0000"/>
                          </a:solidFill>
                          <a:effectLst/>
                        </a:rPr>
                        <a:t>騒がしい場所での</a:t>
                      </a:r>
                      <a:r>
                        <a:rPr lang="ja-JP" altLang="en-US" sz="600" dirty="0">
                          <a:solidFill>
                            <a:srgbClr val="27251F"/>
                          </a:solidFill>
                          <a:effectLst/>
                        </a:rPr>
                        <a:t>会話についていくのが難しい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痛み、耳の圧迫感、耳だれ</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一度に、または、数日にわたって</a:t>
                      </a:r>
                      <a:r>
                        <a:rPr lang="ja-JP" altLang="en-US" sz="600" dirty="0">
                          <a:solidFill>
                            <a:srgbClr val="FF0000"/>
                          </a:solidFill>
                          <a:effectLst/>
                        </a:rPr>
                        <a:t>聴力が失われる</a:t>
                      </a:r>
                      <a:endParaRPr lang="ja-JP" altLang="en-US" sz="600" strike="sngStrike" dirty="0">
                        <a:solidFill>
                          <a:srgbClr val="FF0000"/>
                        </a:solidFill>
                        <a:effectLst/>
                      </a:endParaRP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7121747"/>
                  </a:ext>
                </a:extLst>
              </a:tr>
              <a:tr h="221729">
                <a:tc>
                  <a:txBody>
                    <a:bodyPr/>
                    <a:lstStyle/>
                    <a:p>
                      <a:pPr algn="l" fontAlgn="t"/>
                      <a:r>
                        <a:rPr lang="ja-JP" altLang="en-US" sz="600" dirty="0">
                          <a:solidFill>
                            <a:srgbClr val="27251F"/>
                          </a:solidFill>
                          <a:effectLst/>
                        </a:rPr>
                        <a:t>電話での会話が聴き取りにくい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耳がつまった感じがする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ほとんどの場合、片耳のみに症状がある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384210953"/>
                  </a:ext>
                </a:extLst>
              </a:tr>
              <a:tr h="291169">
                <a:tc>
                  <a:txBody>
                    <a:bodyPr/>
                    <a:lstStyle/>
                    <a:p>
                      <a:pPr algn="l" fontAlgn="t"/>
                      <a:r>
                        <a:rPr lang="ja-JP" altLang="en-US" sz="600" dirty="0">
                          <a:solidFill>
                            <a:srgbClr val="27251F"/>
                          </a:solidFill>
                          <a:effectLst/>
                        </a:rPr>
                        <a:t>音が不明瞭であるか、人がぶつぶつ言っているように聞こえる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聴きとれる音量が小さくなる（ただし音は歪みません）</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自然に消えることもありますが、迅速な対処によって回復または改善する場合もある</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2674781512"/>
                  </a:ext>
                </a:extLst>
              </a:tr>
              <a:tr h="168375">
                <a:tc>
                  <a:txBody>
                    <a:bodyPr/>
                    <a:lstStyle/>
                    <a:p>
                      <a:pPr algn="l" fontAlgn="t"/>
                      <a:r>
                        <a:rPr lang="ja-JP" altLang="en-US" sz="600" dirty="0">
                          <a:solidFill>
                            <a:srgbClr val="27251F"/>
                          </a:solidFill>
                          <a:effectLst/>
                        </a:rPr>
                        <a:t>高音が聴き取りにくい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 </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めまい</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4285229856"/>
                  </a:ext>
                </a:extLst>
              </a:tr>
              <a:tr h="297238">
                <a:tc>
                  <a:txBody>
                    <a:bodyPr/>
                    <a:lstStyle/>
                    <a:p>
                      <a:pPr algn="l" fontAlgn="t"/>
                      <a:r>
                        <a:rPr lang="ja-JP" altLang="en-US" sz="500" dirty="0">
                          <a:solidFill>
                            <a:srgbClr val="27251F"/>
                          </a:solidFill>
                          <a:effectLst/>
                        </a:rPr>
                        <a:t>耳鳴りと呼ばれる耳の中で鳴る音やブンブンいう音</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 </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tc>
                  <a:txBody>
                    <a:bodyPr/>
                    <a:lstStyle/>
                    <a:p>
                      <a:pPr algn="l" fontAlgn="t"/>
                      <a:r>
                        <a:rPr lang="ja-JP" altLang="en-US" sz="600" dirty="0">
                          <a:solidFill>
                            <a:srgbClr val="27251F"/>
                          </a:solidFill>
                          <a:effectLst/>
                        </a:rPr>
                        <a:t> </a:t>
                      </a:r>
                    </a:p>
                  </a:txBody>
                  <a:tcPr>
                    <a:lnL w="7620" cap="flat" cmpd="sng" algn="ctr">
                      <a:solidFill>
                        <a:srgbClr val="B0B0B0"/>
                      </a:solidFill>
                      <a:prstDash val="solid"/>
                      <a:round/>
                      <a:headEnd type="none" w="med" len="med"/>
                      <a:tailEnd type="none" w="med" len="med"/>
                    </a:lnL>
                    <a:lnR w="7620" cap="flat" cmpd="sng" algn="ctr">
                      <a:solidFill>
                        <a:srgbClr val="B0B0B0"/>
                      </a:solidFill>
                      <a:prstDash val="solid"/>
                      <a:round/>
                      <a:headEnd type="none" w="med" len="med"/>
                      <a:tailEnd type="none" w="med" len="med"/>
                    </a:lnR>
                    <a:lnT w="7620" cap="flat" cmpd="sng" algn="ctr">
                      <a:solidFill>
                        <a:srgbClr val="B0B0B0"/>
                      </a:solidFill>
                      <a:prstDash val="solid"/>
                      <a:round/>
                      <a:headEnd type="none" w="med" len="med"/>
                      <a:tailEnd type="none" w="med" len="med"/>
                    </a:lnT>
                    <a:lnB w="7620" cap="flat" cmpd="sng" algn="ctr">
                      <a:solidFill>
                        <a:srgbClr val="B0B0B0"/>
                      </a:solidFill>
                      <a:prstDash val="solid"/>
                      <a:round/>
                      <a:headEnd type="none" w="med" len="med"/>
                      <a:tailEnd type="none" w="med" len="med"/>
                    </a:lnB>
                    <a:solidFill>
                      <a:srgbClr val="FFFFFF"/>
                    </a:solidFill>
                  </a:tcPr>
                </a:tc>
                <a:extLst>
                  <a:ext uri="{0D108BD9-81ED-4DB2-BD59-A6C34878D82A}">
                    <a16:rowId xmlns:a16="http://schemas.microsoft.com/office/drawing/2014/main" val="451453533"/>
                  </a:ext>
                </a:extLst>
              </a:tr>
            </a:tbl>
          </a:graphicData>
        </a:graphic>
      </p:graphicFrame>
      <p:sp>
        <p:nvSpPr>
          <p:cNvPr id="2093" name="テキスト ボックス 2092">
            <a:extLst>
              <a:ext uri="{FF2B5EF4-FFF2-40B4-BE49-F238E27FC236}">
                <a16:creationId xmlns:a16="http://schemas.microsoft.com/office/drawing/2014/main" id="{3E4AB918-F8C9-4D1E-4318-FB333C59C8C8}"/>
              </a:ext>
            </a:extLst>
          </p:cNvPr>
          <p:cNvSpPr txBox="1"/>
          <p:nvPr/>
        </p:nvSpPr>
        <p:spPr>
          <a:xfrm>
            <a:off x="619180" y="16467125"/>
            <a:ext cx="5652450" cy="461665"/>
          </a:xfrm>
          <a:prstGeom prst="rect">
            <a:avLst/>
          </a:prstGeom>
          <a:solidFill>
            <a:srgbClr val="FFFF00"/>
          </a:solidFill>
        </p:spPr>
        <p:txBody>
          <a:bodyPr wrap="square" rtlCol="0">
            <a:spAutoFit/>
          </a:bodyPr>
          <a:lstStyle/>
          <a:p>
            <a:r>
              <a:rPr lang="ja-JP" altLang="en-US" sz="800" b="1" dirty="0">
                <a:solidFill>
                  <a:srgbClr val="27251F"/>
                </a:solidFill>
                <a:latin typeface="Proxima Nova"/>
              </a:rPr>
              <a:t>突発性難聴</a:t>
            </a:r>
            <a:r>
              <a:rPr lang="en-US" altLang="ja-JP" sz="800" b="1" dirty="0">
                <a:solidFill>
                  <a:srgbClr val="27251F"/>
                </a:solidFill>
                <a:latin typeface="Proxima Nova"/>
              </a:rPr>
              <a:t>: </a:t>
            </a:r>
            <a:r>
              <a:rPr lang="ja-JP" altLang="en-US" sz="800" b="1" dirty="0">
                <a:solidFill>
                  <a:srgbClr val="27251F"/>
                </a:solidFill>
                <a:latin typeface="Proxima Nova"/>
              </a:rPr>
              <a:t>すぐに医師の診療を受けてください！</a:t>
            </a:r>
            <a:br>
              <a:rPr lang="ja-JP" altLang="en-US" sz="800" dirty="0"/>
            </a:br>
            <a:r>
              <a:rPr lang="ja-JP" altLang="en-US" sz="800" dirty="0">
                <a:solidFill>
                  <a:srgbClr val="27251F"/>
                </a:solidFill>
                <a:latin typeface="Proxima Nova"/>
              </a:rPr>
              <a:t>突発性難聴が発生した場合は、すぐに医師の診察を受ける必要があります。このタイプの難聴は発症から </a:t>
            </a:r>
            <a:r>
              <a:rPr lang="en-US" altLang="ja-JP" sz="800" dirty="0">
                <a:solidFill>
                  <a:srgbClr val="27251F"/>
                </a:solidFill>
                <a:latin typeface="Proxima Nova"/>
              </a:rPr>
              <a:t>72 </a:t>
            </a:r>
            <a:r>
              <a:rPr lang="ja-JP" altLang="en-US" sz="800" dirty="0">
                <a:solidFill>
                  <a:srgbClr val="27251F"/>
                </a:solidFill>
                <a:latin typeface="Proxima Nova"/>
              </a:rPr>
              <a:t>時間以内に治療すると、聴力がある程度回復する可能性が高くなります。 </a:t>
            </a:r>
            <a:endParaRPr kumimoji="1" lang="ja-JP" altLang="en-US" sz="800" dirty="0"/>
          </a:p>
        </p:txBody>
      </p:sp>
      <p:pic>
        <p:nvPicPr>
          <p:cNvPr id="2094" name="図 2093">
            <a:extLst>
              <a:ext uri="{FF2B5EF4-FFF2-40B4-BE49-F238E27FC236}">
                <a16:creationId xmlns:a16="http://schemas.microsoft.com/office/drawing/2014/main" id="{0A6E4790-6072-D7C2-E565-779F5A21D27D}"/>
              </a:ext>
            </a:extLst>
          </p:cNvPr>
          <p:cNvPicPr>
            <a:picLocks noChangeAspect="1"/>
          </p:cNvPicPr>
          <p:nvPr/>
        </p:nvPicPr>
        <p:blipFill rotWithShape="1">
          <a:blip r:embed="rId11">
            <a:extLst>
              <a:ext uri="{28A0092B-C50C-407E-A947-70E740481C1C}">
                <a14:useLocalDpi xmlns:a14="http://schemas.microsoft.com/office/drawing/2010/main" val="0"/>
              </a:ext>
            </a:extLst>
          </a:blip>
          <a:srcRect l="17557" t="22617" b="47565"/>
          <a:stretch/>
        </p:blipFill>
        <p:spPr>
          <a:xfrm>
            <a:off x="1003564" y="21766726"/>
            <a:ext cx="4617637" cy="544862"/>
          </a:xfrm>
          <a:prstGeom prst="rect">
            <a:avLst/>
          </a:prstGeom>
          <a:ln>
            <a:noFill/>
          </a:ln>
        </p:spPr>
      </p:pic>
      <p:sp>
        <p:nvSpPr>
          <p:cNvPr id="2095" name="テキスト ボックス 2094">
            <a:extLst>
              <a:ext uri="{FF2B5EF4-FFF2-40B4-BE49-F238E27FC236}">
                <a16:creationId xmlns:a16="http://schemas.microsoft.com/office/drawing/2014/main" id="{7F3AB29A-632E-7324-3026-AB867EE14B4E}"/>
              </a:ext>
            </a:extLst>
          </p:cNvPr>
          <p:cNvSpPr txBox="1"/>
          <p:nvPr/>
        </p:nvSpPr>
        <p:spPr>
          <a:xfrm>
            <a:off x="521770" y="21627052"/>
            <a:ext cx="3623311" cy="276999"/>
          </a:xfrm>
          <a:prstGeom prst="rect">
            <a:avLst/>
          </a:prstGeom>
          <a:noFill/>
        </p:spPr>
        <p:txBody>
          <a:bodyPr wrap="square">
            <a:spAutoFit/>
          </a:bodyPr>
          <a:lstStyle/>
          <a:p>
            <a:pPr defTabSz="843952">
              <a:defRPr/>
            </a:pPr>
            <a:r>
              <a:rPr lang="en-US" altLang="ja-JP" sz="1200" b="1" dirty="0">
                <a:latin typeface="+mn-ea"/>
              </a:rPr>
              <a:t>1-1-</a:t>
            </a:r>
            <a:r>
              <a:rPr lang="ja-JP" altLang="en-US" sz="1200" b="1" dirty="0">
                <a:latin typeface="+mn-ea"/>
              </a:rPr>
              <a:t>⑥ 聴力を改善するための</a:t>
            </a:r>
            <a:r>
              <a:rPr lang="en-US" altLang="ja-JP" sz="1200" b="1" dirty="0">
                <a:latin typeface="+mn-ea"/>
              </a:rPr>
              <a:t>4</a:t>
            </a:r>
            <a:r>
              <a:rPr lang="ja-JP" altLang="en-US" sz="1200" b="1" dirty="0">
                <a:latin typeface="+mn-ea"/>
              </a:rPr>
              <a:t>つのステップ</a:t>
            </a:r>
            <a:endParaRPr lang="ja-JP" altLang="en-US" sz="1200" b="1" dirty="0"/>
          </a:p>
        </p:txBody>
      </p:sp>
      <p:sp>
        <p:nvSpPr>
          <p:cNvPr id="2096" name="テキスト ボックス 2095">
            <a:extLst>
              <a:ext uri="{FF2B5EF4-FFF2-40B4-BE49-F238E27FC236}">
                <a16:creationId xmlns:a16="http://schemas.microsoft.com/office/drawing/2014/main" id="{FBC6E008-C36D-0F8F-BC90-30CC9D6E8C23}"/>
              </a:ext>
            </a:extLst>
          </p:cNvPr>
          <p:cNvSpPr txBox="1"/>
          <p:nvPr/>
        </p:nvSpPr>
        <p:spPr>
          <a:xfrm>
            <a:off x="1060805" y="22280680"/>
            <a:ext cx="1215221" cy="830997"/>
          </a:xfrm>
          <a:prstGeom prst="rect">
            <a:avLst/>
          </a:prstGeom>
          <a:noFill/>
        </p:spPr>
        <p:txBody>
          <a:bodyPr wrap="square" rtlCol="0">
            <a:spAutoFit/>
          </a:bodyPr>
          <a:lstStyle/>
          <a:p>
            <a:r>
              <a:rPr lang="en-US" altLang="ja-JP" sz="800" dirty="0">
                <a:solidFill>
                  <a:srgbClr val="49443D"/>
                </a:solidFill>
                <a:latin typeface="Proxima Nova"/>
              </a:rPr>
              <a:t>1. </a:t>
            </a:r>
            <a:r>
              <a:rPr lang="ja-JP" altLang="en-US" sz="800" dirty="0">
                <a:solidFill>
                  <a:srgbClr val="49443D"/>
                </a:solidFill>
                <a:latin typeface="Proxima Nova"/>
              </a:rPr>
              <a:t>お近くの</a:t>
            </a:r>
            <a:r>
              <a:rPr lang="ja-JP" altLang="en-US" sz="800" dirty="0">
                <a:solidFill>
                  <a:srgbClr val="FF0000"/>
                </a:solidFill>
                <a:latin typeface="Proxima Nova"/>
              </a:rPr>
              <a:t>新日本補聴器グループの</a:t>
            </a:r>
            <a:r>
              <a:rPr lang="ja-JP" altLang="en-US" sz="800" dirty="0">
                <a:solidFill>
                  <a:srgbClr val="49443D"/>
                </a:solidFill>
                <a:latin typeface="Proxima Nova"/>
              </a:rPr>
              <a:t>販売店で無料の聴力測定を予約してください。</a:t>
            </a:r>
          </a:p>
          <a:p>
            <a:br>
              <a:rPr lang="ja-JP" altLang="en-US" sz="800" dirty="0"/>
            </a:br>
            <a:endParaRPr lang="ja-JP" altLang="en-US" sz="800" dirty="0">
              <a:solidFill>
                <a:srgbClr val="49443D"/>
              </a:solidFill>
              <a:latin typeface="Proxima Nova"/>
            </a:endParaRPr>
          </a:p>
        </p:txBody>
      </p:sp>
      <p:sp>
        <p:nvSpPr>
          <p:cNvPr id="2097" name="テキスト ボックス 2096">
            <a:extLst>
              <a:ext uri="{FF2B5EF4-FFF2-40B4-BE49-F238E27FC236}">
                <a16:creationId xmlns:a16="http://schemas.microsoft.com/office/drawing/2014/main" id="{9644FD8B-2AC5-9909-B3A8-578479F5E230}"/>
              </a:ext>
            </a:extLst>
          </p:cNvPr>
          <p:cNvSpPr txBox="1"/>
          <p:nvPr/>
        </p:nvSpPr>
        <p:spPr>
          <a:xfrm>
            <a:off x="2236295" y="22278098"/>
            <a:ext cx="1177474" cy="707886"/>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最新の補聴器技術の機能と利点について学びましょう。</a:t>
            </a:r>
          </a:p>
          <a:p>
            <a:br>
              <a:rPr lang="ja-JP" altLang="en-US" sz="800" dirty="0"/>
            </a:br>
            <a:endParaRPr lang="ja-JP" altLang="en-US" sz="800" dirty="0">
              <a:solidFill>
                <a:srgbClr val="49443D"/>
              </a:solidFill>
              <a:latin typeface="Proxima Nova"/>
            </a:endParaRPr>
          </a:p>
        </p:txBody>
      </p:sp>
      <p:sp>
        <p:nvSpPr>
          <p:cNvPr id="2098" name="テキスト ボックス 2097">
            <a:extLst>
              <a:ext uri="{FF2B5EF4-FFF2-40B4-BE49-F238E27FC236}">
                <a16:creationId xmlns:a16="http://schemas.microsoft.com/office/drawing/2014/main" id="{C8A07392-45A8-B3D9-5907-E0C6F5C030F9}"/>
              </a:ext>
            </a:extLst>
          </p:cNvPr>
          <p:cNvSpPr txBox="1"/>
          <p:nvPr/>
        </p:nvSpPr>
        <p:spPr>
          <a:xfrm>
            <a:off x="3362081" y="22283314"/>
            <a:ext cx="1201726" cy="707886"/>
          </a:xfrm>
          <a:prstGeom prst="rect">
            <a:avLst/>
          </a:prstGeom>
          <a:noFill/>
        </p:spPr>
        <p:txBody>
          <a:bodyPr wrap="square" rtlCol="0">
            <a:spAutoFit/>
          </a:bodyPr>
          <a:lstStyle/>
          <a:p>
            <a:r>
              <a:rPr lang="en-US" altLang="ja-JP" sz="800" dirty="0">
                <a:solidFill>
                  <a:srgbClr val="49443D"/>
                </a:solidFill>
                <a:latin typeface="Proxima Nova"/>
              </a:rPr>
              <a:t>3. </a:t>
            </a:r>
            <a:r>
              <a:rPr lang="ja-JP" altLang="en-US" sz="800" dirty="0">
                <a:solidFill>
                  <a:srgbClr val="49443D"/>
                </a:solidFill>
                <a:latin typeface="Proxima Nova"/>
              </a:rPr>
              <a:t>資金調達のオプションと補助金制度について学びましょう。</a:t>
            </a:r>
          </a:p>
          <a:p>
            <a:br>
              <a:rPr lang="ja-JP" altLang="en-US" sz="800" dirty="0"/>
            </a:br>
            <a:endParaRPr lang="ja-JP" altLang="en-US" sz="800" dirty="0">
              <a:solidFill>
                <a:srgbClr val="49443D"/>
              </a:solidFill>
              <a:latin typeface="Proxima Nova"/>
            </a:endParaRPr>
          </a:p>
        </p:txBody>
      </p:sp>
      <p:sp>
        <p:nvSpPr>
          <p:cNvPr id="2099" name="テキスト ボックス 2098">
            <a:extLst>
              <a:ext uri="{FF2B5EF4-FFF2-40B4-BE49-F238E27FC236}">
                <a16:creationId xmlns:a16="http://schemas.microsoft.com/office/drawing/2014/main" id="{1EE460E8-C1C7-353A-B48A-7319B6B29C0F}"/>
              </a:ext>
            </a:extLst>
          </p:cNvPr>
          <p:cNvSpPr txBox="1"/>
          <p:nvPr/>
        </p:nvSpPr>
        <p:spPr>
          <a:xfrm>
            <a:off x="4563808" y="22278098"/>
            <a:ext cx="1299597" cy="338554"/>
          </a:xfrm>
          <a:prstGeom prst="rect">
            <a:avLst/>
          </a:prstGeom>
          <a:noFill/>
        </p:spPr>
        <p:txBody>
          <a:bodyPr wrap="square" rtlCol="0">
            <a:spAutoFit/>
          </a:bodyPr>
          <a:lstStyle/>
          <a:p>
            <a:r>
              <a:rPr lang="en-US" altLang="ja-JP" sz="800" dirty="0">
                <a:solidFill>
                  <a:srgbClr val="FF0000"/>
                </a:solidFill>
                <a:latin typeface="Proxima Nova"/>
              </a:rPr>
              <a:t>4.</a:t>
            </a:r>
            <a:r>
              <a:rPr lang="ja-JP" altLang="en-US" sz="800" dirty="0">
                <a:solidFill>
                  <a:srgbClr val="FF0000"/>
                </a:solidFill>
                <a:effectLst/>
                <a:latin typeface="Meiryo UI" panose="020B0604030504040204" pitchFamily="50" charset="-128"/>
                <a:ea typeface="Meiryo UI" panose="020B0604030504040204" pitchFamily="50" charset="-128"/>
              </a:rPr>
              <a:t>無料で最新の補聴器を</a:t>
            </a:r>
            <a:r>
              <a:rPr lang="en-US" altLang="ja-JP" sz="800" dirty="0">
                <a:solidFill>
                  <a:srgbClr val="FF0000"/>
                </a:solidFill>
                <a:effectLst/>
                <a:latin typeface="Meiryo UI" panose="020B0604030504040204" pitchFamily="50" charset="-128"/>
                <a:ea typeface="Meiryo UI" panose="020B0604030504040204" pitchFamily="50" charset="-128"/>
              </a:rPr>
              <a:t>2</a:t>
            </a:r>
            <a:r>
              <a:rPr lang="ja-JP" altLang="en-US" sz="800" dirty="0">
                <a:solidFill>
                  <a:srgbClr val="FF0000"/>
                </a:solidFill>
                <a:effectLst/>
                <a:latin typeface="Meiryo UI" panose="020B0604030504040204" pitchFamily="50" charset="-128"/>
                <a:ea typeface="Meiryo UI" panose="020B0604030504040204" pitchFamily="50" charset="-128"/>
              </a:rPr>
              <a:t>週間お試しいただけます</a:t>
            </a:r>
            <a:endParaRPr lang="ja-JP" altLang="en-US" sz="800" dirty="0">
              <a:solidFill>
                <a:srgbClr val="FF0000"/>
              </a:solidFill>
              <a:latin typeface="Proxima Nova"/>
            </a:endParaRPr>
          </a:p>
        </p:txBody>
      </p:sp>
      <p:sp>
        <p:nvSpPr>
          <p:cNvPr id="2100" name="テキスト ボックス 2099">
            <a:extLst>
              <a:ext uri="{FF2B5EF4-FFF2-40B4-BE49-F238E27FC236}">
                <a16:creationId xmlns:a16="http://schemas.microsoft.com/office/drawing/2014/main" id="{244D3A6E-5649-A8F6-0C3C-4664289BCC9C}"/>
              </a:ext>
            </a:extLst>
          </p:cNvPr>
          <p:cNvSpPr txBox="1"/>
          <p:nvPr/>
        </p:nvSpPr>
        <p:spPr>
          <a:xfrm>
            <a:off x="1170642" y="22867645"/>
            <a:ext cx="978935"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予約する</a:t>
            </a:r>
            <a:endParaRPr lang="en-US" altLang="ja-JP" sz="800" dirty="0">
              <a:solidFill>
                <a:srgbClr val="49443D"/>
              </a:solidFill>
              <a:latin typeface="Proxima Nova"/>
            </a:endParaRPr>
          </a:p>
          <a:p>
            <a:endParaRPr lang="ja-JP" altLang="en-US" sz="800" dirty="0">
              <a:solidFill>
                <a:srgbClr val="49443D"/>
              </a:solidFill>
              <a:latin typeface="Proxima Nova"/>
            </a:endParaRPr>
          </a:p>
        </p:txBody>
      </p:sp>
      <p:sp>
        <p:nvSpPr>
          <p:cNvPr id="2101" name="テキスト ボックス 2100">
            <a:extLst>
              <a:ext uri="{FF2B5EF4-FFF2-40B4-BE49-F238E27FC236}">
                <a16:creationId xmlns:a16="http://schemas.microsoft.com/office/drawing/2014/main" id="{39BC2253-ED93-4394-4F91-982ED9407953}"/>
              </a:ext>
            </a:extLst>
          </p:cNvPr>
          <p:cNvSpPr txBox="1"/>
          <p:nvPr/>
        </p:nvSpPr>
        <p:spPr>
          <a:xfrm>
            <a:off x="2270500" y="22869843"/>
            <a:ext cx="1054016"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補聴器について調べる</a:t>
            </a:r>
          </a:p>
        </p:txBody>
      </p:sp>
      <p:sp>
        <p:nvSpPr>
          <p:cNvPr id="2102" name="テキスト ボックス 2101">
            <a:extLst>
              <a:ext uri="{FF2B5EF4-FFF2-40B4-BE49-F238E27FC236}">
                <a16:creationId xmlns:a16="http://schemas.microsoft.com/office/drawing/2014/main" id="{CA82D15A-BA06-033F-B38C-795E86DC8DB4}"/>
              </a:ext>
            </a:extLst>
          </p:cNvPr>
          <p:cNvSpPr txBox="1"/>
          <p:nvPr/>
        </p:nvSpPr>
        <p:spPr>
          <a:xfrm>
            <a:off x="3434353" y="22862872"/>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資金調達オプション</a:t>
            </a:r>
          </a:p>
        </p:txBody>
      </p:sp>
      <p:sp>
        <p:nvSpPr>
          <p:cNvPr id="2103" name="テキスト ボックス 2102">
            <a:extLst>
              <a:ext uri="{FF2B5EF4-FFF2-40B4-BE49-F238E27FC236}">
                <a16:creationId xmlns:a16="http://schemas.microsoft.com/office/drawing/2014/main" id="{EEF836B7-2776-B3A2-1BD7-96585C85AE7E}"/>
              </a:ext>
            </a:extLst>
          </p:cNvPr>
          <p:cNvSpPr txBox="1"/>
          <p:nvPr/>
        </p:nvSpPr>
        <p:spPr>
          <a:xfrm>
            <a:off x="4611225" y="22862872"/>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新日本補聴器のメリット</a:t>
            </a:r>
          </a:p>
        </p:txBody>
      </p:sp>
      <p:sp>
        <p:nvSpPr>
          <p:cNvPr id="2104" name="テキスト ボックス 2103">
            <a:extLst>
              <a:ext uri="{FF2B5EF4-FFF2-40B4-BE49-F238E27FC236}">
                <a16:creationId xmlns:a16="http://schemas.microsoft.com/office/drawing/2014/main" id="{F445D817-A1E8-A737-56A3-2A9BCEE0B40D}"/>
              </a:ext>
            </a:extLst>
          </p:cNvPr>
          <p:cNvSpPr txBox="1"/>
          <p:nvPr/>
        </p:nvSpPr>
        <p:spPr>
          <a:xfrm>
            <a:off x="3679463" y="24554796"/>
            <a:ext cx="2581522" cy="246221"/>
          </a:xfrm>
          <a:prstGeom prst="rect">
            <a:avLst/>
          </a:prstGeom>
          <a:noFill/>
        </p:spPr>
        <p:txBody>
          <a:bodyPr wrap="square" rtlCol="0">
            <a:spAutoFit/>
          </a:bodyPr>
          <a:lstStyle/>
          <a:p>
            <a:pPr algn="r"/>
            <a:r>
              <a:rPr kumimoji="1" lang="ja-JP" altLang="en-US" sz="1000" b="1" dirty="0">
                <a:solidFill>
                  <a:schemeClr val="bg1"/>
                </a:solidFill>
                <a:highlight>
                  <a:srgbClr val="FF0000"/>
                </a:highlight>
              </a:rPr>
              <a:t>→オーティコンリアル紹介ページへ移動</a:t>
            </a:r>
          </a:p>
        </p:txBody>
      </p:sp>
      <p:sp>
        <p:nvSpPr>
          <p:cNvPr id="2105" name="テキスト ボックス 2104">
            <a:extLst>
              <a:ext uri="{FF2B5EF4-FFF2-40B4-BE49-F238E27FC236}">
                <a16:creationId xmlns:a16="http://schemas.microsoft.com/office/drawing/2014/main" id="{739EAFBB-9366-BDFF-A1FB-4BB6C61D7C0E}"/>
              </a:ext>
            </a:extLst>
          </p:cNvPr>
          <p:cNvSpPr txBox="1"/>
          <p:nvPr/>
        </p:nvSpPr>
        <p:spPr>
          <a:xfrm>
            <a:off x="616279" y="17269802"/>
            <a:ext cx="5644706" cy="707886"/>
          </a:xfrm>
          <a:prstGeom prst="rect">
            <a:avLst/>
          </a:prstGeom>
          <a:noFill/>
        </p:spPr>
        <p:txBody>
          <a:bodyPr wrap="square" rtlCol="0">
            <a:spAutoFit/>
          </a:bodyPr>
          <a:lstStyle/>
          <a:p>
            <a:r>
              <a:rPr kumimoji="1" lang="ja-JP" altLang="en-US" sz="800" dirty="0"/>
              <a:t>難聴の重症度は通常、次の </a:t>
            </a:r>
            <a:r>
              <a:rPr kumimoji="1" lang="en-US" altLang="ja-JP" sz="800" dirty="0"/>
              <a:t>2 </a:t>
            </a:r>
            <a:r>
              <a:rPr kumimoji="1" lang="ja-JP" altLang="en-US" sz="800" dirty="0"/>
              <a:t>つの方法で測定されます。</a:t>
            </a:r>
            <a:endParaRPr kumimoji="1" lang="en-US" altLang="ja-JP" sz="800" dirty="0"/>
          </a:p>
          <a:p>
            <a:r>
              <a:rPr kumimoji="1" lang="en-US" altLang="ja-JP" sz="800" b="1" dirty="0"/>
              <a:t>1.</a:t>
            </a:r>
            <a:r>
              <a:rPr kumimoji="1" lang="ja-JP" altLang="en-US" sz="800" b="1" dirty="0"/>
              <a:t>ラウドネス</a:t>
            </a:r>
            <a:r>
              <a:rPr kumimoji="1" lang="en-US" altLang="ja-JP" sz="800" b="1" dirty="0"/>
              <a:t>: </a:t>
            </a:r>
            <a:r>
              <a:rPr kumimoji="1" lang="ja-JP" altLang="en-US" sz="800" b="1" dirty="0"/>
              <a:t>音が聞こえるためにはどのくらいの大きさが必要か</a:t>
            </a:r>
            <a:r>
              <a:rPr kumimoji="1" lang="en-US" altLang="ja-JP" sz="800" b="1" dirty="0"/>
              <a:t>? </a:t>
            </a:r>
          </a:p>
          <a:p>
            <a:r>
              <a:rPr kumimoji="1" lang="en-US" altLang="ja-JP" sz="800" b="1" dirty="0"/>
              <a:t>2.</a:t>
            </a:r>
            <a:r>
              <a:rPr kumimoji="1" lang="ja-JP" altLang="en-US" sz="800" b="1" dirty="0"/>
              <a:t>ピッチ</a:t>
            </a:r>
            <a:r>
              <a:rPr kumimoji="1" lang="en-US" altLang="ja-JP" sz="800" b="1" dirty="0"/>
              <a:t>: </a:t>
            </a:r>
            <a:r>
              <a:rPr kumimoji="1" lang="ja-JP" altLang="en-US" sz="800" b="1" dirty="0"/>
              <a:t>どの周波数が聞き取りにくいか</a:t>
            </a:r>
            <a:r>
              <a:rPr kumimoji="1" lang="en-US" altLang="ja-JP" sz="800" b="1" dirty="0"/>
              <a:t>? </a:t>
            </a:r>
          </a:p>
          <a:p>
            <a:r>
              <a:rPr kumimoji="1" lang="ja-JP" altLang="en-US" sz="800" dirty="0"/>
              <a:t>以下は、一般的に使用される難聴レベルの主なカテゴリと、特定のレベルで聞こえなくなる可能性がある音の例です </a:t>
            </a:r>
            <a:r>
              <a:rPr kumimoji="1" lang="en-US" altLang="ja-JP" sz="800" dirty="0"/>
              <a:t>(</a:t>
            </a:r>
            <a:r>
              <a:rPr kumimoji="1" lang="ja-JP" altLang="en-US" sz="800" dirty="0"/>
              <a:t>音量とピッチに基づく</a:t>
            </a:r>
            <a:r>
              <a:rPr kumimoji="1" lang="en-US" altLang="ja-JP" sz="800" dirty="0"/>
              <a:t>)</a:t>
            </a:r>
            <a:r>
              <a:rPr kumimoji="1" lang="ja-JP" altLang="en-US" sz="800" dirty="0"/>
              <a:t>。</a:t>
            </a:r>
            <a:endParaRPr kumimoji="1" lang="ja-JP" altLang="en-US" sz="800" dirty="0">
              <a:highlight>
                <a:srgbClr val="FF0000"/>
              </a:highlight>
            </a:endParaRPr>
          </a:p>
        </p:txBody>
      </p:sp>
      <p:sp>
        <p:nvSpPr>
          <p:cNvPr id="2107" name="正方形/長方形 2106">
            <a:extLst>
              <a:ext uri="{FF2B5EF4-FFF2-40B4-BE49-F238E27FC236}">
                <a16:creationId xmlns:a16="http://schemas.microsoft.com/office/drawing/2014/main" id="{0309BEFA-DD16-8563-3F7D-3E29197CA029}"/>
              </a:ext>
            </a:extLst>
          </p:cNvPr>
          <p:cNvSpPr/>
          <p:nvPr/>
        </p:nvSpPr>
        <p:spPr>
          <a:xfrm>
            <a:off x="590108" y="25395360"/>
            <a:ext cx="5809245" cy="142240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8" name="テキスト ボックス 2107">
            <a:extLst>
              <a:ext uri="{FF2B5EF4-FFF2-40B4-BE49-F238E27FC236}">
                <a16:creationId xmlns:a16="http://schemas.microsoft.com/office/drawing/2014/main" id="{5DEC3B4E-F0BA-7836-A67E-151EE9E53827}"/>
              </a:ext>
            </a:extLst>
          </p:cNvPr>
          <p:cNvSpPr txBox="1"/>
          <p:nvPr/>
        </p:nvSpPr>
        <p:spPr>
          <a:xfrm>
            <a:off x="552612" y="25118882"/>
            <a:ext cx="3429000" cy="276999"/>
          </a:xfrm>
          <a:prstGeom prst="rect">
            <a:avLst/>
          </a:prstGeom>
          <a:noFill/>
        </p:spPr>
        <p:txBody>
          <a:bodyPr wrap="square">
            <a:spAutoFit/>
          </a:bodyPr>
          <a:lstStyle/>
          <a:p>
            <a:r>
              <a:rPr lang="en-US" altLang="ja-JP" sz="1200" b="1" dirty="0">
                <a:latin typeface="+mn-ea"/>
              </a:rPr>
              <a:t>1-1-</a:t>
            </a:r>
            <a:r>
              <a:rPr lang="ja-JP" altLang="en-US" sz="1200" b="1" dirty="0">
                <a:latin typeface="+mn-ea"/>
              </a:rPr>
              <a:t>⑦難聴の兆候と症状に関するよくある質問</a:t>
            </a:r>
            <a:endParaRPr lang="ja-JP" altLang="en-US" sz="1200" b="1" dirty="0"/>
          </a:p>
        </p:txBody>
      </p:sp>
      <p:sp>
        <p:nvSpPr>
          <p:cNvPr id="2109" name="Rectangle 1">
            <a:extLst>
              <a:ext uri="{FF2B5EF4-FFF2-40B4-BE49-F238E27FC236}">
                <a16:creationId xmlns:a16="http://schemas.microsoft.com/office/drawing/2014/main" id="{5AE1CBC7-25CE-4DD2-1338-FE2CFA52619B}"/>
              </a:ext>
            </a:extLst>
          </p:cNvPr>
          <p:cNvSpPr>
            <a:spLocks noChangeArrowheads="1"/>
          </p:cNvSpPr>
          <p:nvPr/>
        </p:nvSpPr>
        <p:spPr bwMode="auto">
          <a:xfrm>
            <a:off x="595450" y="25956031"/>
            <a:ext cx="5809244" cy="46166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耳鳴りは難聴の兆候ですか</a:t>
            </a:r>
            <a:r>
              <a:rPr lang="en-US" altLang="ja-JP" sz="800" b="1" dirty="0">
                <a:solidFill>
                  <a:srgbClr val="49443D"/>
                </a:solidFill>
                <a:latin typeface="Arial" panose="020B0604020202020204" pitchFamily="34" charset="0"/>
                <a:ea typeface="Proxima Nova"/>
              </a:rPr>
              <a:t>?</a:t>
            </a:r>
          </a:p>
          <a:p>
            <a:pPr defTabSz="914400" eaLnBrk="0" fontAlgn="base" hangingPunct="0">
              <a:spcBef>
                <a:spcPct val="0"/>
              </a:spcBef>
              <a:spcAft>
                <a:spcPct val="0"/>
              </a:spcAft>
            </a:pPr>
            <a:r>
              <a:rPr lang="en-US" altLang="ja-JP" sz="800" dirty="0">
                <a:solidFill>
                  <a:srgbClr val="49443D"/>
                </a:solidFill>
                <a:latin typeface="Arial" panose="020B0604020202020204" pitchFamily="34" charset="0"/>
                <a:ea typeface="Proxima Nova"/>
              </a:rPr>
              <a:t>A:</a:t>
            </a:r>
            <a:r>
              <a:rPr lang="ja-JP" altLang="en-US" sz="800" dirty="0">
                <a:solidFill>
                  <a:srgbClr val="49443D"/>
                </a:solidFill>
                <a:latin typeface="Arial" panose="020B0604020202020204" pitchFamily="34" charset="0"/>
                <a:ea typeface="Proxima Nova"/>
              </a:rPr>
              <a:t>耳鳴りと難聴は両方とも内耳の有毛細胞の損傷によって引き起こされる可能性が</a:t>
            </a:r>
            <a:r>
              <a:rPr lang="ja-JP" altLang="en-US" sz="800" dirty="0">
                <a:solidFill>
                  <a:srgbClr val="FF0000"/>
                </a:solidFill>
                <a:latin typeface="Arial" panose="020B0604020202020204" pitchFamily="34" charset="0"/>
                <a:ea typeface="Proxima Nova"/>
              </a:rPr>
              <a:t>あ</a:t>
            </a:r>
            <a:r>
              <a:rPr lang="ja-JP" altLang="en-US" sz="800" dirty="0">
                <a:solidFill>
                  <a:srgbClr val="49443D"/>
                </a:solidFill>
                <a:latin typeface="Arial" panose="020B0604020202020204" pitchFamily="34" charset="0"/>
                <a:ea typeface="Proxima Nova"/>
              </a:rPr>
              <a:t>ります。脳は有毛細胞の損失を補おうとし、その結果として音を知覚すると考えられているため、耳鳴りと難聴は大きく関係していると言えます。耳鳴りについて詳しくは</a:t>
            </a:r>
            <a:r>
              <a:rPr lang="ja-JP" altLang="en-US" sz="800" dirty="0">
                <a:solidFill>
                  <a:srgbClr val="FF0000"/>
                </a:solidFill>
                <a:latin typeface="Arial" panose="020B0604020202020204" pitchFamily="34" charset="0"/>
                <a:ea typeface="Proxima Nova"/>
              </a:rPr>
              <a:t>こちら</a:t>
            </a:r>
            <a:r>
              <a:rPr lang="ja-JP" altLang="en-US" sz="800" dirty="0">
                <a:solidFill>
                  <a:srgbClr val="49443D"/>
                </a:solidFill>
                <a:latin typeface="Arial" panose="020B0604020202020204" pitchFamily="34" charset="0"/>
                <a:ea typeface="Proxima Nova"/>
              </a:rPr>
              <a:t>をご覧ください。</a:t>
            </a:r>
            <a:endParaRPr lang="ja-JP" altLang="ja-JP" sz="800" dirty="0">
              <a:latin typeface="Arial" panose="020B0604020202020204" pitchFamily="34" charset="0"/>
            </a:endParaRPr>
          </a:p>
        </p:txBody>
      </p:sp>
      <p:sp>
        <p:nvSpPr>
          <p:cNvPr id="2110" name="Rectangle 1">
            <a:extLst>
              <a:ext uri="{FF2B5EF4-FFF2-40B4-BE49-F238E27FC236}">
                <a16:creationId xmlns:a16="http://schemas.microsoft.com/office/drawing/2014/main" id="{4ACA5483-18DF-E83D-6E4B-B05EE449FEEF}"/>
              </a:ext>
            </a:extLst>
          </p:cNvPr>
          <p:cNvSpPr>
            <a:spLocks noChangeArrowheads="1"/>
          </p:cNvSpPr>
          <p:nvPr/>
        </p:nvSpPr>
        <p:spPr bwMode="auto">
          <a:xfrm>
            <a:off x="588994" y="26354951"/>
            <a:ext cx="5679758" cy="46166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難聴の兆候があったらどうしたらよいですか？</a:t>
            </a:r>
            <a:endParaRPr lang="en-US" altLang="ja-JP" sz="800" b="1" dirty="0">
              <a:solidFill>
                <a:srgbClr val="49443D"/>
              </a:solidFill>
              <a:latin typeface="Arial" panose="020B0604020202020204" pitchFamily="34" charset="0"/>
              <a:ea typeface="Proxima Nova"/>
            </a:endParaRPr>
          </a:p>
          <a:p>
            <a:pPr defTabSz="914400" eaLnBrk="0" fontAlgn="base" hangingPunct="0">
              <a:spcBef>
                <a:spcPct val="0"/>
              </a:spcBef>
              <a:spcAft>
                <a:spcPct val="0"/>
              </a:spcAft>
            </a:pPr>
            <a:r>
              <a:rPr lang="en-US" altLang="ja-JP" sz="800" dirty="0">
                <a:solidFill>
                  <a:srgbClr val="49443D"/>
                </a:solidFill>
                <a:latin typeface="Arial" panose="020B0604020202020204" pitchFamily="34" charset="0"/>
                <a:ea typeface="Proxima Nova"/>
              </a:rPr>
              <a:t>A:</a:t>
            </a:r>
            <a:r>
              <a:rPr lang="ja-JP" altLang="en-US" sz="800" dirty="0">
                <a:solidFill>
                  <a:srgbClr val="49443D"/>
                </a:solidFill>
                <a:latin typeface="Arial" panose="020B0604020202020204" pitchFamily="34" charset="0"/>
                <a:ea typeface="Proxima Nova"/>
              </a:rPr>
              <a:t>難聴の症状に気づいたら、すぐに聴覚ケアの専門家にアドバイスを求める必要があります。お近くの耳鼻咽喉科を受診してください。</a:t>
            </a:r>
            <a:endParaRPr lang="ja-JP" altLang="ja-JP" sz="800" dirty="0">
              <a:latin typeface="Arial" panose="020B0604020202020204" pitchFamily="34" charset="0"/>
            </a:endParaRPr>
          </a:p>
        </p:txBody>
      </p:sp>
      <p:sp>
        <p:nvSpPr>
          <p:cNvPr id="2111" name="Rectangle 1">
            <a:extLst>
              <a:ext uri="{FF2B5EF4-FFF2-40B4-BE49-F238E27FC236}">
                <a16:creationId xmlns:a16="http://schemas.microsoft.com/office/drawing/2014/main" id="{DEBAE666-3210-AB6F-F06B-AF96D31DDA9E}"/>
              </a:ext>
            </a:extLst>
          </p:cNvPr>
          <p:cNvSpPr>
            <a:spLocks noChangeArrowheads="1"/>
          </p:cNvSpPr>
          <p:nvPr/>
        </p:nvSpPr>
        <p:spPr bwMode="auto">
          <a:xfrm>
            <a:off x="605212" y="25479274"/>
            <a:ext cx="5809244" cy="461665"/>
          </a:xfrm>
          <a:prstGeom prst="rect">
            <a:avLst/>
          </a:prstGeom>
          <a:noFill/>
          <a:ln>
            <a:noFill/>
          </a:ln>
          <a:effectLst/>
        </p:spPr>
        <p:txBody>
          <a:bodyPr vert="horz" wrap="square" lIns="91440" tIns="45720" rIns="91440" bIns="45720" numCol="1" anchor="ctr" anchorCtr="0" compatLnSpc="1">
            <a:prstTxWarp prst="textNoShape">
              <a:avLst/>
            </a:prstTxWarp>
            <a:spAutoFit/>
          </a:bodyPr>
          <a:lstStyle/>
          <a:p>
            <a:pPr defTabSz="914400" eaLnBrk="0" fontAlgn="base" hangingPunct="0">
              <a:spcBef>
                <a:spcPct val="0"/>
              </a:spcBef>
              <a:spcAft>
                <a:spcPct val="0"/>
              </a:spcAft>
            </a:pPr>
            <a:r>
              <a:rPr lang="en-US" altLang="ja-JP" sz="800" b="1" dirty="0">
                <a:solidFill>
                  <a:srgbClr val="49443D"/>
                </a:solidFill>
                <a:latin typeface="Arial" panose="020B0604020202020204" pitchFamily="34" charset="0"/>
                <a:ea typeface="Proxima Nova"/>
              </a:rPr>
              <a:t>Q:</a:t>
            </a:r>
            <a:r>
              <a:rPr lang="ja-JP" altLang="en-US" sz="800" b="1" dirty="0">
                <a:solidFill>
                  <a:srgbClr val="49443D"/>
                </a:solidFill>
                <a:latin typeface="Arial" panose="020B0604020202020204" pitchFamily="34" charset="0"/>
                <a:ea typeface="Proxima Nova"/>
              </a:rPr>
              <a:t>難聴の最初の兆候は何ですか？</a:t>
            </a:r>
            <a:endParaRPr lang="en-US" altLang="ja-JP" sz="800" b="1" dirty="0">
              <a:solidFill>
                <a:srgbClr val="49443D"/>
              </a:solidFill>
              <a:latin typeface="Arial" panose="020B0604020202020204" pitchFamily="34" charset="0"/>
              <a:ea typeface="Proxima Nova"/>
            </a:endParaRPr>
          </a:p>
          <a:p>
            <a:pPr defTabSz="914400" eaLnBrk="0" fontAlgn="base" hangingPunct="0">
              <a:spcBef>
                <a:spcPct val="0"/>
              </a:spcBef>
              <a:spcAft>
                <a:spcPct val="0"/>
              </a:spcAft>
            </a:pPr>
            <a:r>
              <a:rPr lang="en-US" altLang="ja-JP" sz="800" dirty="0">
                <a:solidFill>
                  <a:srgbClr val="49443D"/>
                </a:solidFill>
                <a:latin typeface="Arial" panose="020B0604020202020204" pitchFamily="34" charset="0"/>
                <a:ea typeface="Proxima Nova"/>
              </a:rPr>
              <a:t>A:</a:t>
            </a:r>
            <a:r>
              <a:rPr lang="ja-JP" altLang="ja-JP" sz="800" dirty="0">
                <a:solidFill>
                  <a:srgbClr val="49443D"/>
                </a:solidFill>
                <a:latin typeface="Arial" panose="020B0604020202020204" pitchFamily="34" charset="0"/>
                <a:ea typeface="Proxima Nova"/>
              </a:rPr>
              <a:t>難聴の最も一般的な兆候の 1 つは、会話についていく</a:t>
            </a:r>
            <a:r>
              <a:rPr lang="ja-JP" altLang="en-US" sz="800" dirty="0">
                <a:solidFill>
                  <a:srgbClr val="49443D"/>
                </a:solidFill>
                <a:latin typeface="Arial" panose="020B0604020202020204" pitchFamily="34" charset="0"/>
                <a:ea typeface="Proxima Nova"/>
              </a:rPr>
              <a:t>こと、</a:t>
            </a:r>
            <a:r>
              <a:rPr lang="ja-JP" altLang="ja-JP" sz="800" dirty="0">
                <a:solidFill>
                  <a:srgbClr val="49443D"/>
                </a:solidFill>
                <a:latin typeface="Arial" panose="020B0604020202020204" pitchFamily="34" charset="0"/>
                <a:ea typeface="Proxima Nova"/>
              </a:rPr>
              <a:t>他人の言っていることを理解することが困難</a:t>
            </a:r>
            <a:r>
              <a:rPr lang="ja-JP" altLang="en-US" sz="800" dirty="0">
                <a:solidFill>
                  <a:srgbClr val="49443D"/>
                </a:solidFill>
                <a:latin typeface="Arial" panose="020B0604020202020204" pitchFamily="34" charset="0"/>
                <a:ea typeface="Proxima Nova"/>
              </a:rPr>
              <a:t>になることです</a:t>
            </a:r>
            <a:r>
              <a:rPr lang="ja-JP" altLang="ja-JP" sz="800" dirty="0">
                <a:solidFill>
                  <a:srgbClr val="49443D"/>
                </a:solidFill>
                <a:latin typeface="Arial" panose="020B0604020202020204" pitchFamily="34" charset="0"/>
                <a:ea typeface="Proxima Nova"/>
              </a:rPr>
              <a:t>。難聴の可能性があると思われる場合は、</a:t>
            </a:r>
            <a:r>
              <a:rPr lang="ja-JP" altLang="en-US" sz="800" dirty="0">
                <a:solidFill>
                  <a:srgbClr val="49443D"/>
                </a:solidFill>
                <a:latin typeface="Arial" panose="020B0604020202020204" pitchFamily="34" charset="0"/>
                <a:ea typeface="Proxima Nova"/>
              </a:rPr>
              <a:t>お近くの耳鼻咽喉科を受診してください</a:t>
            </a:r>
            <a:endParaRPr lang="ja-JP" altLang="ja-JP" sz="800" dirty="0">
              <a:latin typeface="Arial" panose="020B0604020202020204" pitchFamily="34" charset="0"/>
            </a:endParaRPr>
          </a:p>
        </p:txBody>
      </p:sp>
      <p:sp>
        <p:nvSpPr>
          <p:cNvPr id="2113" name="テキスト ボックス 2112">
            <a:extLst>
              <a:ext uri="{FF2B5EF4-FFF2-40B4-BE49-F238E27FC236}">
                <a16:creationId xmlns:a16="http://schemas.microsoft.com/office/drawing/2014/main" id="{817C2598-932B-8130-4F0C-8D87E01092F8}"/>
              </a:ext>
            </a:extLst>
          </p:cNvPr>
          <p:cNvSpPr txBox="1"/>
          <p:nvPr/>
        </p:nvSpPr>
        <p:spPr>
          <a:xfrm>
            <a:off x="878859" y="24296990"/>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2115" name="テキスト ボックス 2114">
            <a:extLst>
              <a:ext uri="{FF2B5EF4-FFF2-40B4-BE49-F238E27FC236}">
                <a16:creationId xmlns:a16="http://schemas.microsoft.com/office/drawing/2014/main" id="{2C8C3228-2E1D-4850-A416-2DE3ADE10B6F}"/>
              </a:ext>
            </a:extLst>
          </p:cNvPr>
          <p:cNvSpPr txBox="1"/>
          <p:nvPr/>
        </p:nvSpPr>
        <p:spPr>
          <a:xfrm>
            <a:off x="5043299" y="21284892"/>
            <a:ext cx="1358064" cy="253916"/>
          </a:xfrm>
          <a:prstGeom prst="rect">
            <a:avLst/>
          </a:prstGeom>
          <a:noFill/>
        </p:spPr>
        <p:txBody>
          <a:bodyPr wrap="square" rtlCol="0">
            <a:spAutoFit/>
          </a:bodyPr>
          <a:lstStyle/>
          <a:p>
            <a:r>
              <a:rPr kumimoji="1" lang="ja-JP" altLang="en-US" sz="1050" b="1" dirty="0">
                <a:solidFill>
                  <a:schemeClr val="bg1"/>
                </a:solidFill>
                <a:highlight>
                  <a:srgbClr val="FF0000"/>
                </a:highlight>
              </a:rPr>
              <a:t>→予約画面へ移動</a:t>
            </a:r>
          </a:p>
        </p:txBody>
      </p:sp>
      <p:sp>
        <p:nvSpPr>
          <p:cNvPr id="2117" name="テキスト ボックス 2116">
            <a:extLst>
              <a:ext uri="{FF2B5EF4-FFF2-40B4-BE49-F238E27FC236}">
                <a16:creationId xmlns:a16="http://schemas.microsoft.com/office/drawing/2014/main" id="{E7BB6038-B802-EC88-DAFA-B7E76914EE43}"/>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6" name="テキスト ボックス 5">
            <a:extLst>
              <a:ext uri="{FF2B5EF4-FFF2-40B4-BE49-F238E27FC236}">
                <a16:creationId xmlns:a16="http://schemas.microsoft.com/office/drawing/2014/main" id="{F2CFDA83-B6A6-8E72-FE3C-08D0FF31E7AA}"/>
              </a:ext>
            </a:extLst>
          </p:cNvPr>
          <p:cNvSpPr txBox="1"/>
          <p:nvPr/>
        </p:nvSpPr>
        <p:spPr>
          <a:xfrm>
            <a:off x="5699202" y="19207292"/>
            <a:ext cx="909067" cy="184666"/>
          </a:xfrm>
          <a:prstGeom prst="rect">
            <a:avLst/>
          </a:prstGeom>
          <a:noFill/>
        </p:spPr>
        <p:txBody>
          <a:bodyPr wrap="square" rtlCol="0">
            <a:spAutoFit/>
          </a:bodyPr>
          <a:lstStyle/>
          <a:p>
            <a:r>
              <a:rPr kumimoji="1" lang="ja-JP" altLang="en-US" sz="600" dirty="0">
                <a:solidFill>
                  <a:srgbClr val="FF0000"/>
                </a:solidFill>
              </a:rPr>
              <a:t>赤ちゃんの泣き声</a:t>
            </a:r>
          </a:p>
        </p:txBody>
      </p:sp>
      <p:graphicFrame>
        <p:nvGraphicFramePr>
          <p:cNvPr id="10" name="表 9">
            <a:extLst>
              <a:ext uri="{FF2B5EF4-FFF2-40B4-BE49-F238E27FC236}">
                <a16:creationId xmlns:a16="http://schemas.microsoft.com/office/drawing/2014/main" id="{1691CF76-462D-EDA7-B094-D90FA168AB70}"/>
              </a:ext>
            </a:extLst>
          </p:cNvPr>
          <p:cNvGraphicFramePr>
            <a:graphicFrameLocks noGrp="1"/>
          </p:cNvGraphicFramePr>
          <p:nvPr>
            <p:extLst>
              <p:ext uri="{D42A27DB-BD31-4B8C-83A1-F6EECF244321}">
                <p14:modId xmlns:p14="http://schemas.microsoft.com/office/powerpoint/2010/main" val="1265706549"/>
              </p:ext>
            </p:extLst>
          </p:nvPr>
        </p:nvGraphicFramePr>
        <p:xfrm>
          <a:off x="392365" y="17955633"/>
          <a:ext cx="6105023" cy="2085261"/>
        </p:xfrm>
        <a:graphic>
          <a:graphicData uri="http://schemas.openxmlformats.org/drawingml/2006/table">
            <a:tbl>
              <a:tblPr firstRow="1" bandRow="1">
                <a:tableStyleId>{5C22544A-7EE6-4342-B048-85BDC9FD1C3A}</a:tableStyleId>
              </a:tblPr>
              <a:tblGrid>
                <a:gridCol w="1000056">
                  <a:extLst>
                    <a:ext uri="{9D8B030D-6E8A-4147-A177-3AD203B41FA5}">
                      <a16:colId xmlns:a16="http://schemas.microsoft.com/office/drawing/2014/main" val="2875155948"/>
                    </a:ext>
                  </a:extLst>
                </a:gridCol>
                <a:gridCol w="822705">
                  <a:extLst>
                    <a:ext uri="{9D8B030D-6E8A-4147-A177-3AD203B41FA5}">
                      <a16:colId xmlns:a16="http://schemas.microsoft.com/office/drawing/2014/main" val="1971238914"/>
                    </a:ext>
                  </a:extLst>
                </a:gridCol>
                <a:gridCol w="2687228">
                  <a:extLst>
                    <a:ext uri="{9D8B030D-6E8A-4147-A177-3AD203B41FA5}">
                      <a16:colId xmlns:a16="http://schemas.microsoft.com/office/drawing/2014/main" val="2862532462"/>
                    </a:ext>
                  </a:extLst>
                </a:gridCol>
                <a:gridCol w="1595034">
                  <a:extLst>
                    <a:ext uri="{9D8B030D-6E8A-4147-A177-3AD203B41FA5}">
                      <a16:colId xmlns:a16="http://schemas.microsoft.com/office/drawing/2014/main" val="2418437320"/>
                    </a:ext>
                  </a:extLst>
                </a:gridCol>
              </a:tblGrid>
              <a:tr h="212075">
                <a:tc>
                  <a:txBody>
                    <a:bodyPr/>
                    <a:lstStyle/>
                    <a:p>
                      <a:r>
                        <a:rPr kumimoji="1" lang="ja-JP" altLang="en-US" sz="800" dirty="0"/>
                        <a:t>難聴のレベル</a:t>
                      </a:r>
                    </a:p>
                  </a:txBody>
                  <a:tcPr>
                    <a:solidFill>
                      <a:schemeClr val="bg2">
                        <a:lumMod val="50000"/>
                      </a:schemeClr>
                    </a:solidFill>
                  </a:tcPr>
                </a:tc>
                <a:tc>
                  <a:txBody>
                    <a:bodyPr/>
                    <a:lstStyle/>
                    <a:p>
                      <a:r>
                        <a:rPr kumimoji="1" lang="ja-JP" altLang="en-US" sz="800" dirty="0"/>
                        <a:t>デシベル</a:t>
                      </a:r>
                    </a:p>
                  </a:txBody>
                  <a:tcPr>
                    <a:solidFill>
                      <a:schemeClr val="bg2">
                        <a:lumMod val="50000"/>
                      </a:schemeClr>
                    </a:solidFill>
                  </a:tcPr>
                </a:tc>
                <a:tc>
                  <a:txBody>
                    <a:bodyPr/>
                    <a:lstStyle/>
                    <a:p>
                      <a:r>
                        <a:rPr kumimoji="1" lang="ja-JP" altLang="en-US" sz="800" dirty="0"/>
                        <a:t>症状</a:t>
                      </a:r>
                    </a:p>
                  </a:txBody>
                  <a:tcPr>
                    <a:solidFill>
                      <a:schemeClr val="bg2">
                        <a:lumMod val="50000"/>
                      </a:schemeClr>
                    </a:solidFill>
                  </a:tcPr>
                </a:tc>
                <a:tc>
                  <a:txBody>
                    <a:bodyPr/>
                    <a:lstStyle/>
                    <a:p>
                      <a:r>
                        <a:rPr kumimoji="1" lang="ja-JP" altLang="en-US" sz="800" dirty="0"/>
                        <a:t>聴き逃しそうな音</a:t>
                      </a:r>
                    </a:p>
                  </a:txBody>
                  <a:tcPr>
                    <a:solidFill>
                      <a:schemeClr val="bg2">
                        <a:lumMod val="50000"/>
                      </a:schemeClr>
                    </a:solidFill>
                  </a:tcPr>
                </a:tc>
                <a:extLst>
                  <a:ext uri="{0D108BD9-81ED-4DB2-BD59-A6C34878D82A}">
                    <a16:rowId xmlns:a16="http://schemas.microsoft.com/office/drawing/2014/main" val="75904513"/>
                  </a:ext>
                </a:extLst>
              </a:tr>
              <a:tr h="286941">
                <a:tc>
                  <a:txBody>
                    <a:bodyPr/>
                    <a:lstStyle/>
                    <a:p>
                      <a:r>
                        <a:rPr kumimoji="1" lang="ja-JP" altLang="en-US" sz="800" dirty="0"/>
                        <a:t>正常な聴覚</a:t>
                      </a:r>
                    </a:p>
                  </a:txBody>
                  <a:tcPr>
                    <a:solidFill>
                      <a:schemeClr val="bg1">
                        <a:lumMod val="85000"/>
                      </a:schemeClr>
                    </a:solidFill>
                  </a:tcPr>
                </a:tc>
                <a:tc>
                  <a:txBody>
                    <a:bodyPr/>
                    <a:lstStyle/>
                    <a:p>
                      <a:r>
                        <a:rPr lang="en-US" altLang="ja-JP" sz="800" b="1" dirty="0">
                          <a:solidFill>
                            <a:srgbClr val="FF0000"/>
                          </a:solidFill>
                          <a:latin typeface="+mn-ea"/>
                          <a:ea typeface="+mn-ea"/>
                        </a:rPr>
                        <a:t>≤24dB~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t>自覚的難聴の症状がない</a:t>
                      </a:r>
                    </a:p>
                  </a:txBody>
                  <a:tcPr>
                    <a:solidFill>
                      <a:schemeClr val="bg1">
                        <a:lumMod val="85000"/>
                      </a:schemeClr>
                    </a:solidFill>
                  </a:tcPr>
                </a:tc>
                <a:tc>
                  <a:txBody>
                    <a:bodyPr/>
                    <a:lstStyle/>
                    <a:p>
                      <a:r>
                        <a:rPr kumimoji="1" lang="ja-JP" altLang="en-US" sz="800" dirty="0"/>
                        <a:t>音が欠けることはありません</a:t>
                      </a:r>
                    </a:p>
                  </a:txBody>
                  <a:tcPr>
                    <a:solidFill>
                      <a:schemeClr val="bg1">
                        <a:lumMod val="85000"/>
                      </a:schemeClr>
                    </a:solidFill>
                  </a:tcPr>
                </a:tc>
                <a:extLst>
                  <a:ext uri="{0D108BD9-81ED-4DB2-BD59-A6C34878D82A}">
                    <a16:rowId xmlns:a16="http://schemas.microsoft.com/office/drawing/2014/main" val="2308078094"/>
                  </a:ext>
                </a:extLst>
              </a:tr>
              <a:tr h="309880">
                <a:tc>
                  <a:txBody>
                    <a:bodyPr/>
                    <a:lstStyle/>
                    <a:p>
                      <a:r>
                        <a:rPr kumimoji="1" lang="ja-JP" altLang="en-US" sz="800" dirty="0"/>
                        <a:t>軽度の難聴</a:t>
                      </a:r>
                    </a:p>
                  </a:txBody>
                  <a:tcPr>
                    <a:solidFill>
                      <a:schemeClr val="bg1">
                        <a:lumMod val="85000"/>
                      </a:schemeClr>
                    </a:solidFill>
                  </a:tcPr>
                </a:tc>
                <a:tc>
                  <a:txBody>
                    <a:bodyPr/>
                    <a:lstStyle/>
                    <a:p>
                      <a:r>
                        <a:rPr lang="en-US" altLang="ja-JP" sz="800" b="1" dirty="0">
                          <a:solidFill>
                            <a:srgbClr val="FF0000"/>
                          </a:solidFill>
                          <a:latin typeface="+mn-ea"/>
                          <a:ea typeface="+mn-ea"/>
                        </a:rPr>
                        <a:t>25</a:t>
                      </a:r>
                      <a:r>
                        <a:rPr lang="ja-JP" altLang="en-US" sz="800" b="1" dirty="0">
                          <a:solidFill>
                            <a:srgbClr val="FF0000"/>
                          </a:solidFill>
                          <a:latin typeface="+mn-ea"/>
                          <a:ea typeface="+mn-ea"/>
                        </a:rPr>
                        <a:t>～</a:t>
                      </a:r>
                      <a:r>
                        <a:rPr lang="en-US" altLang="ja-JP" sz="800" b="1" dirty="0">
                          <a:solidFill>
                            <a:srgbClr val="FF0000"/>
                          </a:solidFill>
                          <a:latin typeface="+mn-ea"/>
                          <a:ea typeface="+mn-ea"/>
                        </a:rPr>
                        <a:t>39 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t>静かで穏やかな会話や周囲の騒音がある状況は理解しにくい</a:t>
                      </a:r>
                    </a:p>
                  </a:txBody>
                  <a:tcPr>
                    <a:solidFill>
                      <a:schemeClr val="bg1">
                        <a:lumMod val="85000"/>
                      </a:schemeClr>
                    </a:solidFill>
                  </a:tcPr>
                </a:tc>
                <a:tc>
                  <a:txBody>
                    <a:bodyPr/>
                    <a:lstStyle/>
                    <a:p>
                      <a:r>
                        <a:rPr kumimoji="1" lang="ja-JP" altLang="en-US" sz="800" dirty="0">
                          <a:solidFill>
                            <a:srgbClr val="FF0000"/>
                          </a:solidFill>
                        </a:rPr>
                        <a:t>時計のカチカチ音</a:t>
                      </a:r>
                    </a:p>
                  </a:txBody>
                  <a:tcPr>
                    <a:solidFill>
                      <a:schemeClr val="bg1">
                        <a:lumMod val="85000"/>
                      </a:schemeClr>
                    </a:solidFill>
                  </a:tcPr>
                </a:tc>
                <a:extLst>
                  <a:ext uri="{0D108BD9-81ED-4DB2-BD59-A6C34878D82A}">
                    <a16:rowId xmlns:a16="http://schemas.microsoft.com/office/drawing/2014/main" val="3000367826"/>
                  </a:ext>
                </a:extLst>
              </a:tr>
              <a:tr h="370840">
                <a:tc>
                  <a:txBody>
                    <a:bodyPr/>
                    <a:lstStyle/>
                    <a:p>
                      <a:r>
                        <a:rPr kumimoji="1" lang="ja-JP" altLang="en-US" sz="800" dirty="0"/>
                        <a:t>中等度の難聴</a:t>
                      </a:r>
                    </a:p>
                  </a:txBody>
                  <a:tcPr>
                    <a:solidFill>
                      <a:schemeClr val="bg1">
                        <a:lumMod val="85000"/>
                      </a:schemeClr>
                    </a:solidFill>
                  </a:tcPr>
                </a:tc>
                <a:tc>
                  <a:txBody>
                    <a:bodyPr/>
                    <a:lstStyle/>
                    <a:p>
                      <a:r>
                        <a:rPr lang="en-US" altLang="ja-JP" sz="800" b="1" dirty="0">
                          <a:solidFill>
                            <a:srgbClr val="FF0000"/>
                          </a:solidFill>
                          <a:latin typeface="+mn-ea"/>
                          <a:ea typeface="+mn-ea"/>
                        </a:rPr>
                        <a:t>40</a:t>
                      </a:r>
                      <a:r>
                        <a:rPr lang="ja-JP" altLang="en-US" sz="800" b="1" dirty="0">
                          <a:solidFill>
                            <a:srgbClr val="FF0000"/>
                          </a:solidFill>
                          <a:latin typeface="+mn-ea"/>
                          <a:ea typeface="+mn-ea"/>
                        </a:rPr>
                        <a:t>～</a:t>
                      </a:r>
                      <a:r>
                        <a:rPr lang="en-US" altLang="ja-JP" sz="800" b="1" dirty="0">
                          <a:solidFill>
                            <a:srgbClr val="FF0000"/>
                          </a:solidFill>
                          <a:latin typeface="+mn-ea"/>
                          <a:ea typeface="+mn-ea"/>
                        </a:rPr>
                        <a:t>69 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solidFill>
                            <a:srgbClr val="FF0000"/>
                          </a:solidFill>
                        </a:rPr>
                        <a:t>中等度</a:t>
                      </a:r>
                      <a:r>
                        <a:rPr kumimoji="1" lang="ja-JP" altLang="en-US" sz="800" dirty="0"/>
                        <a:t>の難聴がある場合、よりよい耳で聞こえる最も静かな音は</a:t>
                      </a:r>
                      <a:r>
                        <a:rPr kumimoji="1" lang="en-US" altLang="ja-JP" sz="800" dirty="0">
                          <a:solidFill>
                            <a:srgbClr val="FF0000"/>
                          </a:solidFill>
                        </a:rPr>
                        <a:t>40</a:t>
                      </a:r>
                      <a:r>
                        <a:rPr kumimoji="1" lang="ja-JP" altLang="en-US" sz="800" dirty="0">
                          <a:solidFill>
                            <a:srgbClr val="FF0000"/>
                          </a:solidFill>
                        </a:rPr>
                        <a:t>～</a:t>
                      </a:r>
                      <a:r>
                        <a:rPr kumimoji="1" lang="en-US" altLang="ja-JP" sz="800" dirty="0">
                          <a:solidFill>
                            <a:srgbClr val="FF0000"/>
                          </a:solidFill>
                        </a:rPr>
                        <a:t>69dB</a:t>
                      </a:r>
                      <a:r>
                        <a:rPr kumimoji="1" lang="ja-JP" altLang="en-US" sz="800" dirty="0"/>
                        <a:t>です。ラジオやテレビでは、より大きな音量レベルが必要です。</a:t>
                      </a:r>
                    </a:p>
                  </a:txBody>
                  <a:tcPr>
                    <a:solidFill>
                      <a:schemeClr val="bg1">
                        <a:lumMod val="85000"/>
                      </a:schemeClr>
                    </a:solidFill>
                  </a:tcPr>
                </a:tc>
                <a:tc>
                  <a:txBody>
                    <a:bodyPr/>
                    <a:lstStyle/>
                    <a:p>
                      <a:r>
                        <a:rPr kumimoji="1" lang="ja-JP" altLang="en-US" sz="800" dirty="0"/>
                        <a:t>掃除機</a:t>
                      </a:r>
                    </a:p>
                  </a:txBody>
                  <a:tcPr>
                    <a:solidFill>
                      <a:schemeClr val="bg1">
                        <a:lumMod val="85000"/>
                      </a:schemeClr>
                    </a:solidFill>
                  </a:tcPr>
                </a:tc>
                <a:extLst>
                  <a:ext uri="{0D108BD9-81ED-4DB2-BD59-A6C34878D82A}">
                    <a16:rowId xmlns:a16="http://schemas.microsoft.com/office/drawing/2014/main" val="1176149520"/>
                  </a:ext>
                </a:extLst>
              </a:tr>
              <a:tr h="309880">
                <a:tc>
                  <a:txBody>
                    <a:bodyPr/>
                    <a:lstStyle/>
                    <a:p>
                      <a:r>
                        <a:rPr kumimoji="1" lang="ja-JP" altLang="en-US" sz="800" dirty="0">
                          <a:solidFill>
                            <a:srgbClr val="FF0000"/>
                          </a:solidFill>
                        </a:rPr>
                        <a:t>高度の難聴</a:t>
                      </a:r>
                    </a:p>
                  </a:txBody>
                  <a:tcPr>
                    <a:solidFill>
                      <a:schemeClr val="bg1">
                        <a:lumMod val="85000"/>
                      </a:schemeClr>
                    </a:solidFill>
                  </a:tcPr>
                </a:tc>
                <a:tc>
                  <a:txBody>
                    <a:bodyPr/>
                    <a:lstStyle/>
                    <a:p>
                      <a:r>
                        <a:rPr lang="en-US" altLang="ja-JP" sz="800" b="1" dirty="0">
                          <a:solidFill>
                            <a:srgbClr val="FF0000"/>
                          </a:solidFill>
                          <a:latin typeface="+mn-ea"/>
                          <a:ea typeface="+mn-ea"/>
                        </a:rPr>
                        <a:t>70</a:t>
                      </a:r>
                      <a:r>
                        <a:rPr lang="ja-JP" altLang="en-US" sz="800" b="1" dirty="0">
                          <a:solidFill>
                            <a:srgbClr val="FF0000"/>
                          </a:solidFill>
                          <a:latin typeface="+mn-ea"/>
                          <a:ea typeface="+mn-ea"/>
                        </a:rPr>
                        <a:t>～</a:t>
                      </a:r>
                      <a:r>
                        <a:rPr lang="en-US" altLang="ja-JP" sz="800" b="1" dirty="0">
                          <a:solidFill>
                            <a:srgbClr val="FF0000"/>
                          </a:solidFill>
                          <a:latin typeface="+mn-ea"/>
                          <a:ea typeface="+mn-ea"/>
                        </a:rPr>
                        <a:t>89 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strike="sngStrike" dirty="0">
                          <a:solidFill>
                            <a:srgbClr val="FF0000"/>
                          </a:solidFill>
                        </a:rPr>
                        <a:t>重度</a:t>
                      </a:r>
                      <a:r>
                        <a:rPr kumimoji="1" lang="ja-JP" altLang="en-US" sz="800" strike="noStrike" dirty="0">
                          <a:solidFill>
                            <a:srgbClr val="FF0000"/>
                          </a:solidFill>
                        </a:rPr>
                        <a:t>高度</a:t>
                      </a:r>
                      <a:r>
                        <a:rPr kumimoji="1" lang="ja-JP" altLang="en-US" sz="800" dirty="0"/>
                        <a:t>の難聴がある場合、より良い耳で聞こえる最も静かな音は</a:t>
                      </a:r>
                      <a:r>
                        <a:rPr kumimoji="1" lang="en-US" altLang="ja-JP" sz="800" dirty="0">
                          <a:solidFill>
                            <a:srgbClr val="FF0000"/>
                          </a:solidFill>
                        </a:rPr>
                        <a:t>70-89dB</a:t>
                      </a:r>
                      <a:r>
                        <a:rPr kumimoji="1" lang="ja-JP" altLang="en-US" sz="800" dirty="0"/>
                        <a:t>です。</a:t>
                      </a:r>
                    </a:p>
                  </a:txBody>
                  <a:tcPr>
                    <a:solidFill>
                      <a:schemeClr val="bg1">
                        <a:lumMod val="85000"/>
                      </a:schemeClr>
                    </a:solidFill>
                  </a:tcPr>
                </a:tc>
                <a:tc>
                  <a:txBody>
                    <a:bodyPr/>
                    <a:lstStyle/>
                    <a:p>
                      <a:r>
                        <a:rPr kumimoji="1" lang="ja-JP" altLang="en-US" sz="800" dirty="0">
                          <a:solidFill>
                            <a:srgbClr val="FF0000"/>
                          </a:solidFill>
                        </a:rPr>
                        <a:t>赤ちゃんの泣き声</a:t>
                      </a:r>
                    </a:p>
                  </a:txBody>
                  <a:tcPr>
                    <a:solidFill>
                      <a:schemeClr val="bg1">
                        <a:lumMod val="85000"/>
                      </a:schemeClr>
                    </a:solidFill>
                  </a:tcPr>
                </a:tc>
                <a:extLst>
                  <a:ext uri="{0D108BD9-81ED-4DB2-BD59-A6C34878D82A}">
                    <a16:rowId xmlns:a16="http://schemas.microsoft.com/office/drawing/2014/main" val="3625262121"/>
                  </a:ext>
                </a:extLst>
              </a:tr>
              <a:tr h="370840">
                <a:tc>
                  <a:txBody>
                    <a:bodyPr/>
                    <a:lstStyle/>
                    <a:p>
                      <a:r>
                        <a:rPr kumimoji="1" lang="ja-JP" altLang="en-US" sz="800" dirty="0"/>
                        <a:t>重度の難聴</a:t>
                      </a:r>
                    </a:p>
                  </a:txBody>
                  <a:tcPr>
                    <a:solidFill>
                      <a:schemeClr val="bg1">
                        <a:lumMod val="85000"/>
                      </a:schemeClr>
                    </a:solidFill>
                  </a:tcPr>
                </a:tc>
                <a:tc>
                  <a:txBody>
                    <a:bodyPr/>
                    <a:lstStyle/>
                    <a:p>
                      <a:r>
                        <a:rPr lang="en-US" altLang="ja-JP" sz="800" b="1" dirty="0">
                          <a:solidFill>
                            <a:srgbClr val="FF0000"/>
                          </a:solidFill>
                          <a:latin typeface="+mn-ea"/>
                          <a:ea typeface="+mn-ea"/>
                        </a:rPr>
                        <a:t>≥90dB~</a:t>
                      </a:r>
                      <a:endParaRPr kumimoji="1" lang="ja-JP" altLang="en-US" sz="800" dirty="0">
                        <a:solidFill>
                          <a:srgbClr val="FF0000"/>
                        </a:solidFill>
                        <a:latin typeface="+mn-ea"/>
                        <a:ea typeface="+mn-ea"/>
                      </a:endParaRPr>
                    </a:p>
                  </a:txBody>
                  <a:tcPr>
                    <a:solidFill>
                      <a:schemeClr val="bg1">
                        <a:lumMod val="85000"/>
                      </a:schemeClr>
                    </a:solidFill>
                  </a:tcPr>
                </a:tc>
                <a:tc>
                  <a:txBody>
                    <a:bodyPr/>
                    <a:lstStyle/>
                    <a:p>
                      <a:r>
                        <a:rPr kumimoji="1" lang="ja-JP" altLang="en-US" sz="800" dirty="0"/>
                        <a:t>重度の難聴がある場合、正常な耳で聞こえる最も静かな音は</a:t>
                      </a:r>
                      <a:r>
                        <a:rPr kumimoji="1" lang="en-US" altLang="ja-JP" sz="800" dirty="0"/>
                        <a:t>90dB</a:t>
                      </a:r>
                      <a:r>
                        <a:rPr kumimoji="1" lang="ja-JP" altLang="en-US" sz="800" dirty="0"/>
                        <a:t>以上です。増幅されたデバイスや音声を聴いて理解することが困難または不可能。</a:t>
                      </a:r>
                    </a:p>
                  </a:txBody>
                  <a:tcPr>
                    <a:solidFill>
                      <a:schemeClr val="bg1">
                        <a:lumMod val="85000"/>
                      </a:schemeClr>
                    </a:solidFill>
                  </a:tcPr>
                </a:tc>
                <a:tc>
                  <a:txBody>
                    <a:bodyPr/>
                    <a:lstStyle/>
                    <a:p>
                      <a:r>
                        <a:rPr kumimoji="1" lang="ja-JP" altLang="en-US" sz="800" dirty="0"/>
                        <a:t>飛行機</a:t>
                      </a:r>
                    </a:p>
                  </a:txBody>
                  <a:tcPr>
                    <a:solidFill>
                      <a:schemeClr val="bg1">
                        <a:lumMod val="85000"/>
                      </a:schemeClr>
                    </a:solidFill>
                  </a:tcPr>
                </a:tc>
                <a:extLst>
                  <a:ext uri="{0D108BD9-81ED-4DB2-BD59-A6C34878D82A}">
                    <a16:rowId xmlns:a16="http://schemas.microsoft.com/office/drawing/2014/main" val="3211549183"/>
                  </a:ext>
                </a:extLst>
              </a:tr>
            </a:tbl>
          </a:graphicData>
        </a:graphic>
      </p:graphicFrame>
      <p:sp>
        <p:nvSpPr>
          <p:cNvPr id="3" name="正方形/長方形 2">
            <a:extLst>
              <a:ext uri="{FF2B5EF4-FFF2-40B4-BE49-F238E27FC236}">
                <a16:creationId xmlns:a16="http://schemas.microsoft.com/office/drawing/2014/main" id="{3E02C004-AD32-4D29-459A-A03FD342E8A4}"/>
              </a:ext>
            </a:extLst>
          </p:cNvPr>
          <p:cNvSpPr/>
          <p:nvPr/>
        </p:nvSpPr>
        <p:spPr>
          <a:xfrm>
            <a:off x="1406001" y="18419482"/>
            <a:ext cx="644621" cy="1425133"/>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AC2A916E-B70A-BD26-3092-16ADC9651B80}"/>
              </a:ext>
            </a:extLst>
          </p:cNvPr>
          <p:cNvSpPr/>
          <p:nvPr/>
        </p:nvSpPr>
        <p:spPr>
          <a:xfrm>
            <a:off x="242890" y="7109044"/>
            <a:ext cx="6372219" cy="2667014"/>
          </a:xfrm>
          <a:prstGeom prst="rect">
            <a:avLst/>
          </a:prstGeom>
          <a:noFill/>
          <a:ln w="635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300061904"/>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14944</TotalTime>
  <Words>1771</Words>
  <Application>Microsoft Macintosh PowerPoint</Application>
  <PresentationFormat>ユーザー設定</PresentationFormat>
  <Paragraphs>134</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Kozuka Gothic Pro R</vt:lpstr>
      <vt:lpstr>Meiryo UI</vt:lpstr>
      <vt:lpstr>Proxima Nova</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UEDA TETSU</dc:creator>
  <cp:lastModifiedBy>企画室01</cp:lastModifiedBy>
  <cp:revision>21</cp:revision>
  <dcterms:created xsi:type="dcterms:W3CDTF">2023-07-07T07:03:29Z</dcterms:created>
  <dcterms:modified xsi:type="dcterms:W3CDTF">2023-10-11T23:53:39Z</dcterms:modified>
</cp:coreProperties>
</file>