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45"/>
  </p:notesMasterIdLst>
  <p:handoutMasterIdLst>
    <p:handoutMasterId r:id="rId46"/>
  </p:handoutMasterIdLst>
  <p:sldIdLst>
    <p:sldId id="272" r:id="rId2"/>
    <p:sldId id="351" r:id="rId3"/>
    <p:sldId id="352" r:id="rId4"/>
    <p:sldId id="356" r:id="rId5"/>
    <p:sldId id="357" r:id="rId6"/>
    <p:sldId id="358" r:id="rId7"/>
    <p:sldId id="349" r:id="rId8"/>
    <p:sldId id="359" r:id="rId9"/>
    <p:sldId id="360" r:id="rId10"/>
    <p:sldId id="258" r:id="rId11"/>
    <p:sldId id="277" r:id="rId12"/>
    <p:sldId id="278" r:id="rId13"/>
    <p:sldId id="279" r:id="rId14"/>
    <p:sldId id="312" r:id="rId15"/>
    <p:sldId id="313" r:id="rId16"/>
    <p:sldId id="319" r:id="rId17"/>
    <p:sldId id="320" r:id="rId18"/>
    <p:sldId id="374" r:id="rId19"/>
    <p:sldId id="375" r:id="rId20"/>
    <p:sldId id="323" r:id="rId21"/>
    <p:sldId id="361" r:id="rId22"/>
    <p:sldId id="373" r:id="rId23"/>
    <p:sldId id="326" r:id="rId24"/>
    <p:sldId id="327" r:id="rId25"/>
    <p:sldId id="328" r:id="rId26"/>
    <p:sldId id="329" r:id="rId27"/>
    <p:sldId id="330" r:id="rId28"/>
    <p:sldId id="331" r:id="rId29"/>
    <p:sldId id="370" r:id="rId30"/>
    <p:sldId id="371" r:id="rId31"/>
    <p:sldId id="372" r:id="rId32"/>
    <p:sldId id="333" r:id="rId33"/>
    <p:sldId id="332" r:id="rId34"/>
    <p:sldId id="334" r:id="rId35"/>
    <p:sldId id="335" r:id="rId36"/>
    <p:sldId id="336" r:id="rId37"/>
    <p:sldId id="337" r:id="rId38"/>
    <p:sldId id="338" r:id="rId39"/>
    <p:sldId id="339" r:id="rId40"/>
    <p:sldId id="365" r:id="rId41"/>
    <p:sldId id="340" r:id="rId42"/>
    <p:sldId id="341" r:id="rId43"/>
    <p:sldId id="343" r:id="rId44"/>
  </p:sldIdLst>
  <p:sldSz cx="9906000" cy="6858000" type="A4"/>
  <p:notesSz cx="10234613" cy="14662150"/>
  <p:defaultTex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izumi" initials="k"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096F0"/>
    <a:srgbClr val="FF0000"/>
    <a:srgbClr val="FFFFFF"/>
    <a:srgbClr val="4F84C5"/>
    <a:srgbClr val="6E6295"/>
    <a:srgbClr val="69B4A5"/>
    <a:srgbClr val="90AC52"/>
    <a:srgbClr val="87578F"/>
    <a:srgbClr val="00BFBC"/>
    <a:srgbClr val="643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07" autoAdjust="0"/>
    <p:restoredTop sz="94464" autoAdjust="0"/>
  </p:normalViewPr>
  <p:slideViewPr>
    <p:cSldViewPr snapToGrid="0" snapToObjects="1">
      <p:cViewPr>
        <p:scale>
          <a:sx n="50" d="100"/>
          <a:sy n="50" d="100"/>
        </p:scale>
        <p:origin x="2136" y="837"/>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434998" cy="735654"/>
          </a:xfrm>
          <a:prstGeom prst="rect">
            <a:avLst/>
          </a:prstGeom>
        </p:spPr>
        <p:txBody>
          <a:bodyPr vert="horz" lIns="142247" tIns="71123" rIns="142247" bIns="71123" rtlCol="0"/>
          <a:lstStyle>
            <a:lvl1pPr algn="l">
              <a:defRPr sz="1800"/>
            </a:lvl1pPr>
          </a:lstStyle>
          <a:p>
            <a:endParaRPr kumimoji="1" lang="ja-JP" altLang="en-US"/>
          </a:p>
        </p:txBody>
      </p:sp>
      <p:sp>
        <p:nvSpPr>
          <p:cNvPr id="4" name="フッター プレースホルダー 3"/>
          <p:cNvSpPr>
            <a:spLocks noGrp="1"/>
          </p:cNvSpPr>
          <p:nvPr>
            <p:ph type="ftr" sz="quarter" idx="2"/>
          </p:nvPr>
        </p:nvSpPr>
        <p:spPr>
          <a:xfrm>
            <a:off x="0" y="13926499"/>
            <a:ext cx="4434998" cy="735652"/>
          </a:xfrm>
          <a:prstGeom prst="rect">
            <a:avLst/>
          </a:prstGeom>
        </p:spPr>
        <p:txBody>
          <a:bodyPr vert="horz" lIns="142247" tIns="71123" rIns="142247" bIns="71123" rtlCol="0" anchor="b"/>
          <a:lstStyle>
            <a:lvl1pPr algn="l">
              <a:defRPr sz="1800"/>
            </a:lvl1pPr>
          </a:lstStyle>
          <a:p>
            <a:endParaRPr kumimoji="1" lang="ja-JP" altLang="en-US"/>
          </a:p>
        </p:txBody>
      </p:sp>
      <p:sp>
        <p:nvSpPr>
          <p:cNvPr id="5" name="スライド番号プレースホルダー 4"/>
          <p:cNvSpPr>
            <a:spLocks noGrp="1"/>
          </p:cNvSpPr>
          <p:nvPr>
            <p:ph type="sldNum" sz="quarter" idx="3"/>
          </p:nvPr>
        </p:nvSpPr>
        <p:spPr>
          <a:xfrm>
            <a:off x="5797247" y="13926499"/>
            <a:ext cx="4434998" cy="735652"/>
          </a:xfrm>
          <a:prstGeom prst="rect">
            <a:avLst/>
          </a:prstGeom>
        </p:spPr>
        <p:txBody>
          <a:bodyPr vert="horz" lIns="142247" tIns="71123" rIns="142247" bIns="71123" rtlCol="0" anchor="b"/>
          <a:lstStyle>
            <a:lvl1pPr algn="r">
              <a:defRPr sz="1800"/>
            </a:lvl1pPr>
          </a:lstStyle>
          <a:p>
            <a:fld id="{3DDF4258-8B54-E846-A716-B40C4AB7CB0A}" type="slidenum">
              <a:rPr kumimoji="1" lang="ja-JP" altLang="en-US" smtClean="0"/>
              <a:t>‹#›</a:t>
            </a:fld>
            <a:endParaRPr kumimoji="1" lang="ja-JP" altLang="en-US"/>
          </a:p>
        </p:txBody>
      </p:sp>
    </p:spTree>
    <p:extLst>
      <p:ext uri="{BB962C8B-B14F-4D97-AF65-F5344CB8AC3E}">
        <p14:creationId xmlns:p14="http://schemas.microsoft.com/office/powerpoint/2010/main" val="2060372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434998" cy="735654"/>
          </a:xfrm>
          <a:prstGeom prst="rect">
            <a:avLst/>
          </a:prstGeom>
        </p:spPr>
        <p:txBody>
          <a:bodyPr vert="horz" lIns="142247" tIns="71123" rIns="142247" bIns="71123" rtlCol="0"/>
          <a:lstStyle>
            <a:lvl1pPr algn="l">
              <a:defRPr sz="1800"/>
            </a:lvl1pPr>
          </a:lstStyle>
          <a:p>
            <a:endParaRPr kumimoji="1" lang="ja-JP" altLang="en-US"/>
          </a:p>
        </p:txBody>
      </p:sp>
      <p:sp>
        <p:nvSpPr>
          <p:cNvPr id="3" name="日付プレースホルダー 2"/>
          <p:cNvSpPr>
            <a:spLocks noGrp="1"/>
          </p:cNvSpPr>
          <p:nvPr>
            <p:ph type="dt" idx="1"/>
          </p:nvPr>
        </p:nvSpPr>
        <p:spPr>
          <a:xfrm>
            <a:off x="5797247" y="1"/>
            <a:ext cx="4434998" cy="735654"/>
          </a:xfrm>
          <a:prstGeom prst="rect">
            <a:avLst/>
          </a:prstGeom>
        </p:spPr>
        <p:txBody>
          <a:bodyPr vert="horz" lIns="142247" tIns="71123" rIns="142247" bIns="71123" rtlCol="0"/>
          <a:lstStyle>
            <a:lvl1pPr algn="r">
              <a:defRPr sz="1800"/>
            </a:lvl1pPr>
          </a:lstStyle>
          <a:p>
            <a:fld id="{187B8588-1665-0A4A-AD47-68FFFFC620D1}" type="datetimeFigureOut">
              <a:rPr kumimoji="1" lang="ja-JP" altLang="en-US" smtClean="0"/>
              <a:t>2023/3/20</a:t>
            </a:fld>
            <a:endParaRPr kumimoji="1" lang="ja-JP" altLang="en-US"/>
          </a:p>
        </p:txBody>
      </p:sp>
      <p:sp>
        <p:nvSpPr>
          <p:cNvPr id="4" name="スライド イメージ プレースホルダー 3"/>
          <p:cNvSpPr>
            <a:spLocks noGrp="1" noRot="1" noChangeAspect="1"/>
          </p:cNvSpPr>
          <p:nvPr>
            <p:ph type="sldImg" idx="2"/>
          </p:nvPr>
        </p:nvSpPr>
        <p:spPr>
          <a:xfrm>
            <a:off x="1543050" y="1831975"/>
            <a:ext cx="7148513" cy="4949825"/>
          </a:xfrm>
          <a:prstGeom prst="rect">
            <a:avLst/>
          </a:prstGeom>
          <a:noFill/>
          <a:ln w="12700">
            <a:solidFill>
              <a:prstClr val="black"/>
            </a:solidFill>
          </a:ln>
        </p:spPr>
        <p:txBody>
          <a:bodyPr vert="horz" lIns="142247" tIns="71123" rIns="142247" bIns="71123" rtlCol="0" anchor="ctr"/>
          <a:lstStyle/>
          <a:p>
            <a:endParaRPr lang="ja-JP" altLang="en-US"/>
          </a:p>
        </p:txBody>
      </p:sp>
      <p:sp>
        <p:nvSpPr>
          <p:cNvPr id="5" name="ノート プレースホルダー 4"/>
          <p:cNvSpPr>
            <a:spLocks noGrp="1"/>
          </p:cNvSpPr>
          <p:nvPr>
            <p:ph type="body" sz="quarter" idx="3"/>
          </p:nvPr>
        </p:nvSpPr>
        <p:spPr>
          <a:xfrm>
            <a:off x="1023462" y="7056161"/>
            <a:ext cx="8187690" cy="5773221"/>
          </a:xfrm>
          <a:prstGeom prst="rect">
            <a:avLst/>
          </a:prstGeom>
        </p:spPr>
        <p:txBody>
          <a:bodyPr vert="horz" lIns="142247" tIns="71123" rIns="142247" bIns="711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3926499"/>
            <a:ext cx="4434998" cy="735652"/>
          </a:xfrm>
          <a:prstGeom prst="rect">
            <a:avLst/>
          </a:prstGeom>
        </p:spPr>
        <p:txBody>
          <a:bodyPr vert="horz" lIns="142247" tIns="71123" rIns="142247" bIns="71123" rtlCol="0" anchor="b"/>
          <a:lstStyle>
            <a:lvl1pPr algn="l">
              <a:defRPr sz="1800"/>
            </a:lvl1pPr>
          </a:lstStyle>
          <a:p>
            <a:endParaRPr kumimoji="1" lang="ja-JP" altLang="en-US"/>
          </a:p>
        </p:txBody>
      </p:sp>
      <p:sp>
        <p:nvSpPr>
          <p:cNvPr id="7" name="スライド番号プレースホルダー 6"/>
          <p:cNvSpPr>
            <a:spLocks noGrp="1"/>
          </p:cNvSpPr>
          <p:nvPr>
            <p:ph type="sldNum" sz="quarter" idx="5"/>
          </p:nvPr>
        </p:nvSpPr>
        <p:spPr>
          <a:xfrm>
            <a:off x="5797247" y="13926499"/>
            <a:ext cx="4434998" cy="735652"/>
          </a:xfrm>
          <a:prstGeom prst="rect">
            <a:avLst/>
          </a:prstGeom>
        </p:spPr>
        <p:txBody>
          <a:bodyPr vert="horz" lIns="142247" tIns="71123" rIns="142247" bIns="71123" rtlCol="0" anchor="b"/>
          <a:lstStyle>
            <a:lvl1pPr algn="r">
              <a:defRPr sz="1800"/>
            </a:lvl1pPr>
          </a:lstStyle>
          <a:p>
            <a:fld id="{AF9AAED7-EB68-B44B-A29A-E9CFE7A1147D}" type="slidenum">
              <a:rPr kumimoji="1" lang="ja-JP" altLang="en-US" smtClean="0"/>
              <a:t>‹#›</a:t>
            </a:fld>
            <a:endParaRPr kumimoji="1" lang="ja-JP" altLang="en-US"/>
          </a:p>
        </p:txBody>
      </p:sp>
    </p:spTree>
    <p:extLst>
      <p:ext uri="{BB962C8B-B14F-4D97-AF65-F5344CB8AC3E}">
        <p14:creationId xmlns:p14="http://schemas.microsoft.com/office/powerpoint/2010/main" val="241394081"/>
      </p:ext>
    </p:extLst>
  </p:cSld>
  <p:clrMap bg1="lt1" tx1="dk1" bg2="lt2" tx2="dk2" accent1="accent1" accent2="accent2" accent3="accent3" accent4="accent4" accent5="accent5" accent6="accent6" hlink="hlink" folHlink="folHlink"/>
  <p:notesStyle>
    <a:lvl1pPr marL="0" algn="l" defTabSz="925880" rtl="0" eaLnBrk="1" latinLnBrk="0" hangingPunct="1">
      <a:defRPr kumimoji="1" sz="1215" kern="1200">
        <a:solidFill>
          <a:schemeClr val="tx1"/>
        </a:solidFill>
        <a:latin typeface="+mn-lt"/>
        <a:ea typeface="+mn-ea"/>
        <a:cs typeface="+mn-cs"/>
      </a:defRPr>
    </a:lvl1pPr>
    <a:lvl2pPr marL="462940" algn="l" defTabSz="925880" rtl="0" eaLnBrk="1" latinLnBrk="0" hangingPunct="1">
      <a:defRPr kumimoji="1" sz="1215" kern="1200">
        <a:solidFill>
          <a:schemeClr val="tx1"/>
        </a:solidFill>
        <a:latin typeface="+mn-lt"/>
        <a:ea typeface="+mn-ea"/>
        <a:cs typeface="+mn-cs"/>
      </a:defRPr>
    </a:lvl2pPr>
    <a:lvl3pPr marL="925880" algn="l" defTabSz="925880" rtl="0" eaLnBrk="1" latinLnBrk="0" hangingPunct="1">
      <a:defRPr kumimoji="1" sz="1215" kern="1200">
        <a:solidFill>
          <a:schemeClr val="tx1"/>
        </a:solidFill>
        <a:latin typeface="+mn-lt"/>
        <a:ea typeface="+mn-ea"/>
        <a:cs typeface="+mn-cs"/>
      </a:defRPr>
    </a:lvl3pPr>
    <a:lvl4pPr marL="1388820" algn="l" defTabSz="925880" rtl="0" eaLnBrk="1" latinLnBrk="0" hangingPunct="1">
      <a:defRPr kumimoji="1" sz="1215" kern="1200">
        <a:solidFill>
          <a:schemeClr val="tx1"/>
        </a:solidFill>
        <a:latin typeface="+mn-lt"/>
        <a:ea typeface="+mn-ea"/>
        <a:cs typeface="+mn-cs"/>
      </a:defRPr>
    </a:lvl4pPr>
    <a:lvl5pPr marL="1851759" algn="l" defTabSz="925880" rtl="0" eaLnBrk="1" latinLnBrk="0" hangingPunct="1">
      <a:defRPr kumimoji="1" sz="1215" kern="1200">
        <a:solidFill>
          <a:schemeClr val="tx1"/>
        </a:solidFill>
        <a:latin typeface="+mn-lt"/>
        <a:ea typeface="+mn-ea"/>
        <a:cs typeface="+mn-cs"/>
      </a:defRPr>
    </a:lvl5pPr>
    <a:lvl6pPr marL="2314699" algn="l" defTabSz="925880" rtl="0" eaLnBrk="1" latinLnBrk="0" hangingPunct="1">
      <a:defRPr kumimoji="1" sz="1215" kern="1200">
        <a:solidFill>
          <a:schemeClr val="tx1"/>
        </a:solidFill>
        <a:latin typeface="+mn-lt"/>
        <a:ea typeface="+mn-ea"/>
        <a:cs typeface="+mn-cs"/>
      </a:defRPr>
    </a:lvl6pPr>
    <a:lvl7pPr marL="2777640" algn="l" defTabSz="925880" rtl="0" eaLnBrk="1" latinLnBrk="0" hangingPunct="1">
      <a:defRPr kumimoji="1" sz="1215" kern="1200">
        <a:solidFill>
          <a:schemeClr val="tx1"/>
        </a:solidFill>
        <a:latin typeface="+mn-lt"/>
        <a:ea typeface="+mn-ea"/>
        <a:cs typeface="+mn-cs"/>
      </a:defRPr>
    </a:lvl7pPr>
    <a:lvl8pPr marL="3240579" algn="l" defTabSz="925880" rtl="0" eaLnBrk="1" latinLnBrk="0" hangingPunct="1">
      <a:defRPr kumimoji="1" sz="1215" kern="1200">
        <a:solidFill>
          <a:schemeClr val="tx1"/>
        </a:solidFill>
        <a:latin typeface="+mn-lt"/>
        <a:ea typeface="+mn-ea"/>
        <a:cs typeface="+mn-cs"/>
      </a:defRPr>
    </a:lvl8pPr>
    <a:lvl9pPr marL="3703519" algn="l" defTabSz="925880" rtl="0" eaLnBrk="1" latinLnBrk="0" hangingPunct="1">
      <a:defRPr kumimoji="1" sz="12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9AAED7-EB68-B44B-A29A-E9CFE7A1147D}" type="slidenum">
              <a:rPr kumimoji="1" lang="ja-JP" altLang="en-US" smtClean="0"/>
              <a:t>8</a:t>
            </a:fld>
            <a:endParaRPr kumimoji="1" lang="ja-JP" altLang="en-US"/>
          </a:p>
        </p:txBody>
      </p:sp>
    </p:spTree>
    <p:extLst>
      <p:ext uri="{BB962C8B-B14F-4D97-AF65-F5344CB8AC3E}">
        <p14:creationId xmlns:p14="http://schemas.microsoft.com/office/powerpoint/2010/main" val="1774891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905999" cy="6858000"/>
          </a:xfrm>
          <a:prstGeom prst="rect">
            <a:avLst/>
          </a:prstGeom>
          <a:ln>
            <a:solidFill>
              <a:schemeClr val="accent1"/>
            </a:solidFill>
          </a:ln>
        </p:spPr>
      </p:pic>
      <p:sp>
        <p:nvSpPr>
          <p:cNvPr id="14" name="正方形/長方形 13"/>
          <p:cNvSpPr/>
          <p:nvPr userDrawn="1"/>
        </p:nvSpPr>
        <p:spPr>
          <a:xfrm>
            <a:off x="1" y="4714043"/>
            <a:ext cx="9906000" cy="2154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21200"/>
            <a:ext cx="3575998" cy="6436801"/>
          </a:xfrm>
          <a:prstGeom prst="rect">
            <a:avLst/>
          </a:prstGeom>
        </p:spPr>
      </p:pic>
      <p:sp>
        <p:nvSpPr>
          <p:cNvPr id="18" name="Text Placeholder 2"/>
          <p:cNvSpPr>
            <a:spLocks noGrp="1"/>
          </p:cNvSpPr>
          <p:nvPr>
            <p:ph type="body" idx="17" hasCustomPrompt="1"/>
          </p:nvPr>
        </p:nvSpPr>
        <p:spPr>
          <a:xfrm>
            <a:off x="2207568" y="5863764"/>
            <a:ext cx="7642112" cy="98556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株式会社ＮＴＴデータＮＪＫ　○○○○</a:t>
            </a:r>
            <a:br>
              <a:rPr lang="ja-JP" altLang="en-US" dirty="0"/>
            </a:br>
            <a:r>
              <a:rPr lang="ja-JP" altLang="en-US" dirty="0"/>
              <a:t>○○○○○○○○○○○○</a:t>
            </a:r>
            <a:endParaRPr kumimoji="1" lang="ja-JP" altLang="en-US" dirty="0"/>
          </a:p>
        </p:txBody>
      </p:sp>
      <p:sp>
        <p:nvSpPr>
          <p:cNvPr id="12" name="タイトル 1"/>
          <p:cNvSpPr>
            <a:spLocks noGrp="1"/>
          </p:cNvSpPr>
          <p:nvPr>
            <p:ph type="title" hasCustomPrompt="1"/>
          </p:nvPr>
        </p:nvSpPr>
        <p:spPr>
          <a:xfrm>
            <a:off x="2207568" y="4810096"/>
            <a:ext cx="7642112" cy="988424"/>
          </a:xfrm>
          <a:prstGeom prst="rect">
            <a:avLst/>
          </a:prstGeom>
          <a:effectLst/>
        </p:spPr>
        <p:txBody>
          <a:bodyPr anchor="t">
            <a:normAutofit/>
          </a:bodyPr>
          <a:lstStyle>
            <a:lvl1pPr>
              <a:defRPr lang="ja-JP" altLang="en-US" sz="2400" spc="0" dirty="0" smtClean="0">
                <a:solidFill>
                  <a:srgbClr val="FFFFFF"/>
                </a:solidFill>
              </a:defRPr>
            </a:lvl1pPr>
          </a:lstStyle>
          <a:p>
            <a:pPr marL="0" lvl="0" indent="0" fontAlgn="ctr">
              <a:spcBef>
                <a:spcPts val="0"/>
              </a:spcBef>
              <a:buFont typeface="Arial" pitchFamily="34" charset="0"/>
              <a:buNone/>
            </a:pPr>
            <a:r>
              <a:rPr kumimoji="1" lang="ja-JP" altLang="en-US"/>
              <a:t>［タイトル（１</a:t>
            </a:r>
            <a:r>
              <a:rPr kumimoji="1" lang="en-US" altLang="ja-JP"/>
              <a:t>〜</a:t>
            </a:r>
            <a:r>
              <a:rPr kumimoji="1" lang="ja-JP" altLang="en-US"/>
              <a:t>３行）］</a:t>
            </a:r>
            <a:endParaRPr kumimoji="1" lang="ja-JP" altLang="en-US" dirty="0"/>
          </a:p>
        </p:txBody>
      </p:sp>
      <p:sp>
        <p:nvSpPr>
          <p:cNvPr id="9" name="TextBox 12"/>
          <p:cNvSpPr txBox="1"/>
          <p:nvPr userDrawn="1"/>
        </p:nvSpPr>
        <p:spPr>
          <a:xfrm>
            <a:off x="7827264" y="6724937"/>
            <a:ext cx="2022415"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2022 NTT DATA NJK Corporation</a:t>
            </a:r>
          </a:p>
        </p:txBody>
      </p:sp>
      <p:pic>
        <p:nvPicPr>
          <p:cNvPr id="16" name="図 15">
            <a:extLst>
              <a:ext uri="{FF2B5EF4-FFF2-40B4-BE49-F238E27FC236}">
                <a16:creationId xmlns:a16="http://schemas.microsoft.com/office/drawing/2014/main" id="{A6EF1438-A6A8-4043-BCC5-578DDA07008A}"/>
              </a:ext>
            </a:extLst>
          </p:cNvPr>
          <p:cNvPicPr>
            <a:picLocks noChangeAspect="1"/>
          </p:cNvPicPr>
          <p:nvPr userDrawn="1"/>
        </p:nvPicPr>
        <p:blipFill>
          <a:blip r:embed="rId4"/>
          <a:stretch>
            <a:fillRect/>
          </a:stretch>
        </p:blipFill>
        <p:spPr>
          <a:xfrm>
            <a:off x="7064356" y="255007"/>
            <a:ext cx="2631600" cy="901567"/>
          </a:xfrm>
          <a:prstGeom prst="rect">
            <a:avLst/>
          </a:prstGeom>
        </p:spPr>
      </p:pic>
    </p:spTree>
    <p:extLst>
      <p:ext uri="{BB962C8B-B14F-4D97-AF65-F5344CB8AC3E}">
        <p14:creationId xmlns:p14="http://schemas.microsoft.com/office/powerpoint/2010/main" val="330855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4714043"/>
            <a:ext cx="9906000" cy="2154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3" name="図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1200"/>
            <a:ext cx="3575998" cy="6436801"/>
          </a:xfrm>
          <a:prstGeom prst="rect">
            <a:avLst/>
          </a:prstGeom>
        </p:spPr>
      </p:pic>
      <p:sp>
        <p:nvSpPr>
          <p:cNvPr id="8" name="Text Placeholder 2"/>
          <p:cNvSpPr>
            <a:spLocks noGrp="1"/>
          </p:cNvSpPr>
          <p:nvPr>
            <p:ph type="body" idx="17" hasCustomPrompt="1"/>
          </p:nvPr>
        </p:nvSpPr>
        <p:spPr>
          <a:xfrm>
            <a:off x="2207568" y="5863764"/>
            <a:ext cx="7642112" cy="98556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株式会社ＮＴＴデータＮＪＫ　○○○○</a:t>
            </a:r>
            <a:br>
              <a:rPr lang="ja-JP" altLang="en-US" dirty="0"/>
            </a:br>
            <a:r>
              <a:rPr lang="ja-JP" altLang="en-US" dirty="0"/>
              <a:t>○○○○○○○○○○○○</a:t>
            </a:r>
            <a:endParaRPr kumimoji="1" lang="ja-JP" altLang="en-US" dirty="0"/>
          </a:p>
        </p:txBody>
      </p:sp>
      <p:sp>
        <p:nvSpPr>
          <p:cNvPr id="12" name="タイトル 1"/>
          <p:cNvSpPr>
            <a:spLocks noGrp="1"/>
          </p:cNvSpPr>
          <p:nvPr>
            <p:ph type="title" hasCustomPrompt="1"/>
          </p:nvPr>
        </p:nvSpPr>
        <p:spPr>
          <a:xfrm>
            <a:off x="2207568" y="4810096"/>
            <a:ext cx="7642112" cy="988424"/>
          </a:xfrm>
          <a:prstGeom prst="rect">
            <a:avLst/>
          </a:prstGeom>
          <a:effectLst/>
        </p:spPr>
        <p:txBody>
          <a:bodyPr anchor="t">
            <a:normAutofit/>
          </a:bodyPr>
          <a:lstStyle>
            <a:lvl1pPr>
              <a:defRPr lang="ja-JP" altLang="en-US" sz="2400" spc="0" dirty="0" smtClean="0">
                <a:solidFill>
                  <a:srgbClr val="FFFFFF"/>
                </a:solidFill>
              </a:defRPr>
            </a:lvl1pPr>
          </a:lstStyle>
          <a:p>
            <a:pPr marL="0" lvl="0" indent="0" fontAlgn="ctr">
              <a:spcBef>
                <a:spcPts val="0"/>
              </a:spcBef>
              <a:buFont typeface="Arial" pitchFamily="34" charset="0"/>
              <a:buNone/>
            </a:pPr>
            <a:r>
              <a:rPr kumimoji="1" lang="ja-JP" altLang="en-US"/>
              <a:t>［タイトル（１</a:t>
            </a:r>
            <a:r>
              <a:rPr kumimoji="1" lang="en-US" altLang="ja-JP"/>
              <a:t>〜</a:t>
            </a:r>
            <a:r>
              <a:rPr kumimoji="1" lang="ja-JP" altLang="en-US"/>
              <a:t>３行）］</a:t>
            </a:r>
            <a:endParaRPr kumimoji="1" lang="ja-JP" altLang="en-US" dirty="0"/>
          </a:p>
        </p:txBody>
      </p:sp>
      <p:sp>
        <p:nvSpPr>
          <p:cNvPr id="10" name="TextBox 12"/>
          <p:cNvSpPr txBox="1"/>
          <p:nvPr userDrawn="1"/>
        </p:nvSpPr>
        <p:spPr>
          <a:xfrm>
            <a:off x="7620000" y="6724937"/>
            <a:ext cx="22296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2022 NTT DATA NJK Corporation</a:t>
            </a:r>
          </a:p>
        </p:txBody>
      </p:sp>
      <p:pic>
        <p:nvPicPr>
          <p:cNvPr id="16" name="図 15">
            <a:extLst>
              <a:ext uri="{FF2B5EF4-FFF2-40B4-BE49-F238E27FC236}">
                <a16:creationId xmlns:a16="http://schemas.microsoft.com/office/drawing/2014/main" id="{A6047BE2-75E4-8743-8BCD-19E0EC5A22EE}"/>
              </a:ext>
            </a:extLst>
          </p:cNvPr>
          <p:cNvPicPr>
            <a:picLocks noChangeAspect="1"/>
          </p:cNvPicPr>
          <p:nvPr userDrawn="1"/>
        </p:nvPicPr>
        <p:blipFill>
          <a:blip r:embed="rId3"/>
          <a:stretch>
            <a:fillRect/>
          </a:stretch>
        </p:blipFill>
        <p:spPr>
          <a:xfrm>
            <a:off x="7064375" y="254000"/>
            <a:ext cx="2635200" cy="902800"/>
          </a:xfrm>
          <a:prstGeom prst="rect">
            <a:avLst/>
          </a:prstGeom>
        </p:spPr>
      </p:pic>
    </p:spTree>
    <p:extLst>
      <p:ext uri="{BB962C8B-B14F-4D97-AF65-F5344CB8AC3E}">
        <p14:creationId xmlns:p14="http://schemas.microsoft.com/office/powerpoint/2010/main" val="121021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A2B2F6D-705F-4251-969F-C7502713D97B}"/>
              </a:ext>
            </a:extLst>
          </p:cNvPr>
          <p:cNvSpPr>
            <a:spLocks noGrp="1"/>
          </p:cNvSpPr>
          <p:nvPr>
            <p:ph type="body" sz="quarter" idx="11" hasCustomPrompt="1"/>
          </p:nvPr>
        </p:nvSpPr>
        <p:spPr>
          <a:xfrm>
            <a:off x="2144713" y="908049"/>
            <a:ext cx="7272000" cy="5544000"/>
          </a:xfrm>
          <a:prstGeom prst="rect">
            <a:avLst/>
          </a:prstGeom>
        </p:spPr>
        <p:txBody>
          <a:bodyPr/>
          <a:lstStyle>
            <a:lvl1pPr marL="457200" indent="-457200">
              <a:buFont typeface="+mj-lt"/>
              <a:buAutoNum type="arabicPeriod"/>
              <a:defRPr sz="2000"/>
            </a:lvl1pPr>
            <a:lvl2pPr>
              <a:defRPr sz="2000"/>
            </a:lvl2pPr>
            <a:lvl3pPr>
              <a:defRPr sz="2000"/>
            </a:lvl3pPr>
            <a:lvl4pPr>
              <a:defRPr sz="2000"/>
            </a:lvl4pPr>
            <a:lvl5pPr>
              <a:defRPr sz="2000"/>
            </a:lvl5pPr>
          </a:lstStyle>
          <a:p>
            <a:pPr lvl="0"/>
            <a:r>
              <a:rPr kumimoji="1" lang="ja-JP" altLang="en-US" dirty="0"/>
              <a:t>目次の入力</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pic>
        <p:nvPicPr>
          <p:cNvPr id="11" name="図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91166" y="6504431"/>
            <a:ext cx="1159714" cy="295200"/>
          </a:xfrm>
          <a:prstGeom prst="rect">
            <a:avLst/>
          </a:prstGeom>
        </p:spPr>
      </p:pic>
      <p:sp>
        <p:nvSpPr>
          <p:cNvPr id="15" name="タイトル 1"/>
          <p:cNvSpPr>
            <a:spLocks noGrp="1"/>
          </p:cNvSpPr>
          <p:nvPr>
            <p:ph type="title" hasCustomPrompt="1"/>
          </p:nvPr>
        </p:nvSpPr>
        <p:spPr>
          <a:xfrm>
            <a:off x="172186" y="1747"/>
            <a:ext cx="9578639" cy="730799"/>
          </a:xfrm>
          <a:prstGeom prst="rect">
            <a:avLst/>
          </a:prstGeom>
        </p:spPr>
        <p:txBody>
          <a:bodyPr anchor="ctr" anchorCtr="0">
            <a:normAutofit/>
          </a:bodyPr>
          <a:lstStyle>
            <a:lvl1pPr>
              <a:defRPr lang="ja-JP" altLang="en-US" sz="2400" spc="0" dirty="0" smtClean="0">
                <a:solidFill>
                  <a:schemeClr val="tx1"/>
                </a:solidFill>
                <a:latin typeface="+mj-ea"/>
                <a:ea typeface="+mj-ea"/>
                <a:cs typeface="Arial"/>
              </a:defRPr>
            </a:lvl1pPr>
          </a:lstStyle>
          <a:p>
            <a:pPr marL="226468" marR="0" lvl="0" indent="-226468" defTabSz="609555" latinLnBrk="0">
              <a:lnSpc>
                <a:spcPct val="100000"/>
              </a:lnSpc>
              <a:spcBef>
                <a:spcPct val="20000"/>
              </a:spcBef>
              <a:buClrTx/>
              <a:buSzTx/>
              <a:buFont typeface="Arial" pitchFamily="34" charset="0"/>
              <a:buNone/>
              <a:tabLst/>
            </a:pPr>
            <a:r>
              <a:rPr kumimoji="1" lang="ja-JP" altLang="en-US" dirty="0"/>
              <a:t>［目次］</a:t>
            </a:r>
          </a:p>
        </p:txBody>
      </p:sp>
      <p:sp>
        <p:nvSpPr>
          <p:cNvPr id="10" name="TextBox 12"/>
          <p:cNvSpPr txBox="1"/>
          <p:nvPr userDrawn="1"/>
        </p:nvSpPr>
        <p:spPr>
          <a:xfrm>
            <a:off x="2080172" y="6580944"/>
            <a:ext cx="2174836"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2022 NTT DATA NJK Corporation</a:t>
            </a:r>
          </a:p>
        </p:txBody>
      </p:sp>
      <p:sp>
        <p:nvSpPr>
          <p:cNvPr id="12" name="TextBox 16"/>
          <p:cNvSpPr txBox="1"/>
          <p:nvPr userDrawn="1"/>
        </p:nvSpPr>
        <p:spPr>
          <a:xfrm>
            <a:off x="4617884"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1927232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chemeClr val="accent2"/>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548000" y="908720"/>
            <a:ext cx="6789376" cy="4412378"/>
          </a:xfrm>
          <a:prstGeom prst="rect">
            <a:avLst/>
          </a:prstGeom>
        </p:spPr>
        <p:txBody>
          <a:bodyPr anchor="ctr" anchorCtr="1">
            <a:normAutofit/>
          </a:bodyPr>
          <a:lstStyle>
            <a:lvl1pPr algn="ctr">
              <a:defRPr sz="2400" spc="200" baseline="0">
                <a:solidFill>
                  <a:srgbClr val="FFFFFF"/>
                </a:solidFill>
              </a:defRPr>
            </a:lvl1pPr>
          </a:lstStyle>
          <a:p>
            <a:r>
              <a:rPr kumimoji="1" lang="ja-JP" altLang="en-US" dirty="0"/>
              <a:t>［中扉］</a:t>
            </a:r>
          </a:p>
        </p:txBody>
      </p:sp>
      <p:pic>
        <p:nvPicPr>
          <p:cNvPr id="15" name="図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1392" y="6503752"/>
            <a:ext cx="1178351" cy="296174"/>
          </a:xfrm>
          <a:prstGeom prst="rect">
            <a:avLst/>
          </a:prstGeom>
        </p:spPr>
      </p:pic>
      <p:sp>
        <p:nvSpPr>
          <p:cNvPr id="9" name="TextBox 12"/>
          <p:cNvSpPr txBox="1"/>
          <p:nvPr userDrawn="1"/>
        </p:nvSpPr>
        <p:spPr>
          <a:xfrm>
            <a:off x="231285" y="6593330"/>
            <a:ext cx="2450955" cy="123111"/>
          </a:xfrm>
          <a:prstGeom prst="rect">
            <a:avLst/>
          </a:prstGeom>
          <a:noFill/>
        </p:spPr>
        <p:txBody>
          <a:bodyPr wrap="square"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2022 NTT DATA NJK Corporation</a:t>
            </a:r>
          </a:p>
        </p:txBody>
      </p:sp>
      <p:sp>
        <p:nvSpPr>
          <p:cNvPr id="8" name="TextBox 16"/>
          <p:cNvSpPr txBox="1"/>
          <p:nvPr userDrawn="1"/>
        </p:nvSpPr>
        <p:spPr>
          <a:xfrm>
            <a:off x="4633845"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979181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中扉">
    <p:bg>
      <p:bgPr>
        <a:solidFill>
          <a:schemeClr val="accent2"/>
        </a:solidFill>
        <a:effectLst/>
      </p:bgPr>
    </p:bg>
    <p:spTree>
      <p:nvGrpSpPr>
        <p:cNvPr id="1" name=""/>
        <p:cNvGrpSpPr/>
        <p:nvPr/>
      </p:nvGrpSpPr>
      <p:grpSpPr>
        <a:xfrm>
          <a:off x="0" y="0"/>
          <a:ext cx="0" cy="0"/>
          <a:chOff x="0" y="0"/>
          <a:chExt cx="0" cy="0"/>
        </a:xfrm>
      </p:grpSpPr>
      <p:pic>
        <p:nvPicPr>
          <p:cNvPr id="15" name="図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1392" y="6503752"/>
            <a:ext cx="1178351" cy="296174"/>
          </a:xfrm>
          <a:prstGeom prst="rect">
            <a:avLst/>
          </a:prstGeom>
        </p:spPr>
      </p:pic>
      <p:sp>
        <p:nvSpPr>
          <p:cNvPr id="8" name="TextBox 16"/>
          <p:cNvSpPr txBox="1"/>
          <p:nvPr userDrawn="1"/>
        </p:nvSpPr>
        <p:spPr>
          <a:xfrm>
            <a:off x="4633845"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
        <p:nvSpPr>
          <p:cNvPr id="6" name="Freeform 5">
            <a:extLst>
              <a:ext uri="{FF2B5EF4-FFF2-40B4-BE49-F238E27FC236}">
                <a16:creationId xmlns:a16="http://schemas.microsoft.com/office/drawing/2014/main" id="{998ED156-1AB5-4B96-BB64-69BB7DD751EA}"/>
              </a:ext>
            </a:extLst>
          </p:cNvPr>
          <p:cNvSpPr>
            <a:spLocks/>
          </p:cNvSpPr>
          <p:nvPr userDrawn="1"/>
        </p:nvSpPr>
        <p:spPr bwMode="auto">
          <a:xfrm>
            <a:off x="2580" y="0"/>
            <a:ext cx="4244809"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7792C7"/>
          </a:solidFill>
          <a:ln>
            <a:noFill/>
          </a:ln>
        </p:spPr>
        <p:txBody>
          <a:bodyPr vert="horz" wrap="square" lIns="74295" tIns="37148" rIns="74295" bIns="37148" numCol="1" anchor="t" anchorCtr="0" compatLnSpc="1">
            <a:prstTxWarp prst="textNoShape">
              <a:avLst/>
            </a:prstTxWarp>
          </a:bodyPr>
          <a:lstStyle/>
          <a:p>
            <a:endParaRPr lang="en-US" sz="1480">
              <a:latin typeface="Meiryo UI" panose="020B0604030504040204" pitchFamily="50" charset="-128"/>
              <a:ea typeface="Meiryo UI" panose="020B0604030504040204" pitchFamily="50" charset="-128"/>
            </a:endParaRPr>
          </a:p>
        </p:txBody>
      </p:sp>
      <p:sp>
        <p:nvSpPr>
          <p:cNvPr id="9" name="TextBox 12"/>
          <p:cNvSpPr txBox="1"/>
          <p:nvPr userDrawn="1"/>
        </p:nvSpPr>
        <p:spPr>
          <a:xfrm>
            <a:off x="231285" y="6593330"/>
            <a:ext cx="2450955" cy="123111"/>
          </a:xfrm>
          <a:prstGeom prst="rect">
            <a:avLst/>
          </a:prstGeom>
          <a:noFill/>
        </p:spPr>
        <p:txBody>
          <a:bodyPr wrap="square"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2022 NTT DATA NJK Corporation</a:t>
            </a:r>
          </a:p>
        </p:txBody>
      </p:sp>
      <p:sp>
        <p:nvSpPr>
          <p:cNvPr id="7" name="タイトル 1"/>
          <p:cNvSpPr>
            <a:spLocks noGrp="1"/>
          </p:cNvSpPr>
          <p:nvPr>
            <p:ph type="title" hasCustomPrompt="1"/>
          </p:nvPr>
        </p:nvSpPr>
        <p:spPr>
          <a:xfrm>
            <a:off x="1548000" y="908720"/>
            <a:ext cx="6789376" cy="4412378"/>
          </a:xfrm>
          <a:prstGeom prst="rect">
            <a:avLst/>
          </a:prstGeom>
        </p:spPr>
        <p:txBody>
          <a:bodyPr anchor="ctr" anchorCtr="1">
            <a:normAutofit/>
          </a:bodyPr>
          <a:lstStyle>
            <a:lvl1pPr algn="ctr">
              <a:defRPr sz="2400" spc="200" baseline="0">
                <a:solidFill>
                  <a:srgbClr val="FFFFFF"/>
                </a:solidFill>
              </a:defRPr>
            </a:lvl1pPr>
          </a:lstStyle>
          <a:p>
            <a:r>
              <a:rPr kumimoji="1" lang="ja-JP" altLang="en-US" dirty="0"/>
              <a:t>［中扉］</a:t>
            </a:r>
          </a:p>
        </p:txBody>
      </p:sp>
    </p:spTree>
    <p:extLst>
      <p:ext uri="{BB962C8B-B14F-4D97-AF65-F5344CB8AC3E}">
        <p14:creationId xmlns:p14="http://schemas.microsoft.com/office/powerpoint/2010/main" val="337782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06ACBF3F-D8C8-49E5-AED6-9B2012FC0A11}"/>
              </a:ext>
            </a:extLst>
          </p:cNvPr>
          <p:cNvSpPr>
            <a:spLocks noGrp="1"/>
          </p:cNvSpPr>
          <p:nvPr>
            <p:ph type="body" sz="quarter" idx="11" hasCustomPrompt="1"/>
          </p:nvPr>
        </p:nvSpPr>
        <p:spPr>
          <a:xfrm>
            <a:off x="471488" y="908050"/>
            <a:ext cx="8946000" cy="5256000"/>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kumimoji="1" lang="ja-JP" altLang="en-US" dirty="0"/>
              <a:t>テキストの入力</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タイトル 1"/>
          <p:cNvSpPr>
            <a:spLocks noGrp="1"/>
          </p:cNvSpPr>
          <p:nvPr>
            <p:ph type="title" hasCustomPrompt="1"/>
          </p:nvPr>
        </p:nvSpPr>
        <p:spPr>
          <a:xfrm>
            <a:off x="172186" y="2902"/>
            <a:ext cx="9578639" cy="730799"/>
          </a:xfrm>
          <a:prstGeom prst="rect">
            <a:avLst/>
          </a:prstGeom>
        </p:spPr>
        <p:txBody>
          <a:bodyPr tIns="108000" anchor="ctr" anchorCtr="0">
            <a:normAutofit/>
          </a:bodyPr>
          <a:lstStyle>
            <a:lvl1pPr>
              <a:defRPr lang="ja-JP" altLang="en-US" sz="2400" spc="0" dirty="0" smtClean="0">
                <a:solidFill>
                  <a:schemeClr val="accent2"/>
                </a:solidFill>
                <a:latin typeface="+mj-ea"/>
                <a:ea typeface="+mj-ea"/>
                <a:cs typeface="Arial"/>
              </a:defRPr>
            </a:lvl1pPr>
          </a:lstStyle>
          <a:p>
            <a:pPr marL="226468" marR="0" lvl="0" indent="-226468" defTabSz="609555" latinLnBrk="0">
              <a:lnSpc>
                <a:spcPct val="100000"/>
              </a:lnSpc>
              <a:spcBef>
                <a:spcPct val="20000"/>
              </a:spcBef>
              <a:buClrTx/>
              <a:buSzTx/>
              <a:buFont typeface="+mj-lt"/>
              <a:buNone/>
              <a:tabLst/>
            </a:pPr>
            <a:r>
              <a:rPr kumimoji="1" lang="ja-JP" altLang="en-US" dirty="0"/>
              <a:t>［タイトル］</a:t>
            </a:r>
          </a:p>
        </p:txBody>
      </p:sp>
    </p:spTree>
    <p:extLst>
      <p:ext uri="{BB962C8B-B14F-4D97-AF65-F5344CB8AC3E}">
        <p14:creationId xmlns:p14="http://schemas.microsoft.com/office/powerpoint/2010/main" val="305101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26844846-989F-49DD-8D5C-53B561520309}"/>
              </a:ext>
            </a:extLst>
          </p:cNvPr>
          <p:cNvSpPr>
            <a:spLocks noGrp="1"/>
          </p:cNvSpPr>
          <p:nvPr>
            <p:ph type="body" sz="quarter" idx="11" hasCustomPrompt="1"/>
          </p:nvPr>
        </p:nvSpPr>
        <p:spPr>
          <a:xfrm>
            <a:off x="473075" y="908049"/>
            <a:ext cx="8946000" cy="5256000"/>
          </a:xfrm>
          <a:prstGeom prst="rect">
            <a:avLst/>
          </a:prstGeom>
        </p:spPr>
        <p:txBody>
          <a:bodyPr/>
          <a:lstStyle>
            <a:lvl1pPr marL="0" indent="0">
              <a:buNone/>
              <a:defRPr sz="2000"/>
            </a:lvl1pPr>
            <a:lvl2pPr>
              <a:defRPr sz="2000"/>
            </a:lvl2pPr>
            <a:lvl3pPr>
              <a:defRPr sz="2000"/>
            </a:lvl3pPr>
            <a:lvl4pPr>
              <a:defRPr sz="2000"/>
            </a:lvl4pPr>
            <a:lvl5pPr>
              <a:defRPr sz="2000"/>
            </a:lvl5pPr>
          </a:lstStyle>
          <a:p>
            <a:pPr lvl="0"/>
            <a:r>
              <a:rPr kumimoji="1" lang="ja-JP" altLang="en-US" dirty="0"/>
              <a:t>テキストの入力</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Rectangle 20"/>
          <p:cNvSpPr/>
          <p:nvPr userDrawn="1"/>
        </p:nvSpPr>
        <p:spPr>
          <a:xfrm>
            <a:off x="0" y="0"/>
            <a:ext cx="9906000" cy="73370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p>
        </p:txBody>
      </p:sp>
      <p:sp>
        <p:nvSpPr>
          <p:cNvPr id="10" name="タイトル 1"/>
          <p:cNvSpPr>
            <a:spLocks noGrp="1"/>
          </p:cNvSpPr>
          <p:nvPr>
            <p:ph type="title" hasCustomPrompt="1"/>
          </p:nvPr>
        </p:nvSpPr>
        <p:spPr>
          <a:xfrm>
            <a:off x="172186" y="2902"/>
            <a:ext cx="9578639" cy="730799"/>
          </a:xfrm>
          <a:prstGeom prst="rect">
            <a:avLst/>
          </a:prstGeom>
        </p:spPr>
        <p:txBody>
          <a:bodyPr tIns="108000" anchor="ctr" anchorCtr="0">
            <a:normAutofit/>
          </a:bodyPr>
          <a:lstStyle>
            <a:lvl1pPr>
              <a:defRPr lang="ja-JP" altLang="en-US" sz="2400" spc="0" dirty="0" smtClean="0">
                <a:solidFill>
                  <a:schemeClr val="bg1"/>
                </a:solidFill>
                <a:latin typeface="+mj-ea"/>
                <a:ea typeface="+mj-ea"/>
                <a:cs typeface="Arial"/>
              </a:defRPr>
            </a:lvl1pPr>
          </a:lstStyle>
          <a:p>
            <a:pPr marL="226468" marR="0" lvl="0" indent="-226468" defTabSz="609555" latinLnBrk="0">
              <a:lnSpc>
                <a:spcPct val="100000"/>
              </a:lnSpc>
              <a:spcBef>
                <a:spcPct val="20000"/>
              </a:spcBef>
              <a:buClrTx/>
              <a:buSzTx/>
              <a:buFont typeface="+mj-lt"/>
              <a:buNone/>
              <a:tabLst/>
            </a:pPr>
            <a:r>
              <a:rPr kumimoji="1" lang="ja-JP" altLang="en-US" dirty="0"/>
              <a:t>［タイトル］</a:t>
            </a:r>
          </a:p>
        </p:txBody>
      </p:sp>
    </p:spTree>
    <p:extLst>
      <p:ext uri="{BB962C8B-B14F-4D97-AF65-F5344CB8AC3E}">
        <p14:creationId xmlns:p14="http://schemas.microsoft.com/office/powerpoint/2010/main" val="124930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2829900" y="2852936"/>
            <a:ext cx="4247179" cy="828102"/>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1392" y="6503752"/>
            <a:ext cx="1178351" cy="296174"/>
          </a:xfrm>
          <a:prstGeom prst="rect">
            <a:avLst/>
          </a:prstGeom>
        </p:spPr>
      </p:pic>
      <p:sp>
        <p:nvSpPr>
          <p:cNvPr id="7" name="TextBox 12"/>
          <p:cNvSpPr txBox="1"/>
          <p:nvPr userDrawn="1"/>
        </p:nvSpPr>
        <p:spPr>
          <a:xfrm>
            <a:off x="231285" y="6593331"/>
            <a:ext cx="2292459" cy="123111"/>
          </a:xfrm>
          <a:prstGeom prst="rect">
            <a:avLst/>
          </a:prstGeom>
          <a:noFill/>
        </p:spPr>
        <p:txBody>
          <a:bodyPr wrap="square"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2022 NTT DATA NJK Corporation</a:t>
            </a:r>
          </a:p>
        </p:txBody>
      </p:sp>
      <p:sp>
        <p:nvSpPr>
          <p:cNvPr id="9" name="TextBox 16"/>
          <p:cNvSpPr txBox="1"/>
          <p:nvPr userDrawn="1"/>
        </p:nvSpPr>
        <p:spPr>
          <a:xfrm>
            <a:off x="4633845"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21011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5" name="TextBox 12"/>
          <p:cNvSpPr txBox="1"/>
          <p:nvPr userDrawn="1"/>
        </p:nvSpPr>
        <p:spPr>
          <a:xfrm>
            <a:off x="7583424" y="6580944"/>
            <a:ext cx="217282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2022 NTT DATA NJK Corporation</a:t>
            </a:r>
          </a:p>
        </p:txBody>
      </p:sp>
      <p:pic>
        <p:nvPicPr>
          <p:cNvPr id="9" name="図 8">
            <a:extLst>
              <a:ext uri="{FF2B5EF4-FFF2-40B4-BE49-F238E27FC236}">
                <a16:creationId xmlns:a16="http://schemas.microsoft.com/office/drawing/2014/main" id="{ACADA7E2-D9D3-BC40-8FC4-799425A0472E}"/>
              </a:ext>
            </a:extLst>
          </p:cNvPr>
          <p:cNvPicPr>
            <a:picLocks noChangeAspect="1"/>
          </p:cNvPicPr>
          <p:nvPr userDrawn="1"/>
        </p:nvPicPr>
        <p:blipFill>
          <a:blip r:embed="rId3"/>
          <a:stretch>
            <a:fillRect/>
          </a:stretch>
        </p:blipFill>
        <p:spPr>
          <a:xfrm>
            <a:off x="2890200" y="2715950"/>
            <a:ext cx="4125600" cy="1413400"/>
          </a:xfrm>
          <a:prstGeom prst="rect">
            <a:avLst/>
          </a:prstGeom>
        </p:spPr>
      </p:pic>
    </p:spTree>
    <p:extLst>
      <p:ext uri="{BB962C8B-B14F-4D97-AF65-F5344CB8AC3E}">
        <p14:creationId xmlns:p14="http://schemas.microsoft.com/office/powerpoint/2010/main" val="1118596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34124"/>
            <a:ext cx="9906000" cy="42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pic>
        <p:nvPicPr>
          <p:cNvPr id="16" name="図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81392" y="6503752"/>
            <a:ext cx="1178351" cy="296174"/>
          </a:xfrm>
          <a:prstGeom prst="rect">
            <a:avLst/>
          </a:prstGeom>
        </p:spPr>
      </p:pic>
      <p:pic>
        <p:nvPicPr>
          <p:cNvPr id="8" name="図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581651"/>
            <a:ext cx="709083" cy="1276350"/>
          </a:xfrm>
          <a:prstGeom prst="rect">
            <a:avLst/>
          </a:prstGeom>
        </p:spPr>
      </p:pic>
      <p:sp>
        <p:nvSpPr>
          <p:cNvPr id="10" name="TextBox 12"/>
          <p:cNvSpPr txBox="1"/>
          <p:nvPr/>
        </p:nvSpPr>
        <p:spPr>
          <a:xfrm>
            <a:off x="715441" y="6593330"/>
            <a:ext cx="3149600" cy="12311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2022 NTT DATA NJK Corporation</a:t>
            </a:r>
          </a:p>
        </p:txBody>
      </p:sp>
      <p:sp>
        <p:nvSpPr>
          <p:cNvPr id="9" name="TextBox 16"/>
          <p:cNvSpPr txBox="1"/>
          <p:nvPr/>
        </p:nvSpPr>
        <p:spPr>
          <a:xfrm>
            <a:off x="4633845"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404687312"/>
      </p:ext>
    </p:extLst>
  </p:cSld>
  <p:clrMap bg1="lt1" tx1="dk1" bg2="lt2" tx2="dk2" accent1="accent1" accent2="accent2" accent3="accent3" accent4="accent4" accent5="accent5" accent6="accent6" hlink="hlink" folHlink="folHlink"/>
  <p:sldLayoutIdLst>
    <p:sldLayoutId id="2147483705" r:id="rId1"/>
    <p:sldLayoutId id="2147483701" r:id="rId2"/>
    <p:sldLayoutId id="2147483683" r:id="rId3"/>
    <p:sldLayoutId id="2147483688" r:id="rId4"/>
    <p:sldLayoutId id="2147483708" r:id="rId5"/>
    <p:sldLayoutId id="2147483693" r:id="rId6"/>
    <p:sldLayoutId id="2147483703" r:id="rId7"/>
    <p:sldLayoutId id="2147483707" r:id="rId8"/>
    <p:sldLayoutId id="2147483695" r:id="rId9"/>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1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wmf"/><Relationship Id="rId12" Type="http://schemas.openxmlformats.org/officeDocument/2006/relationships/image" Target="../media/image67.png"/><Relationship Id="rId2" Type="http://schemas.openxmlformats.org/officeDocument/2006/relationships/hyperlink" Target="http://www.njk.co.jp/product/mansion/index.php" TargetMode="External"/><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71.jpeg"/><Relationship Id="rId18" Type="http://schemas.openxmlformats.org/officeDocument/2006/relationships/image" Target="../media/image76.png"/><Relationship Id="rId26" Type="http://schemas.openxmlformats.org/officeDocument/2006/relationships/image" Target="../media/image67.png"/><Relationship Id="rId3" Type="http://schemas.openxmlformats.org/officeDocument/2006/relationships/image" Target="../media/image58.jpeg"/><Relationship Id="rId21" Type="http://schemas.openxmlformats.org/officeDocument/2006/relationships/image" Target="../media/image79.jpeg"/><Relationship Id="rId7" Type="http://schemas.openxmlformats.org/officeDocument/2006/relationships/image" Target="../media/image62.wmf"/><Relationship Id="rId12" Type="http://schemas.openxmlformats.org/officeDocument/2006/relationships/image" Target="../media/image70.jpeg"/><Relationship Id="rId17" Type="http://schemas.openxmlformats.org/officeDocument/2006/relationships/image" Target="../media/image75.jpeg"/><Relationship Id="rId25" Type="http://schemas.openxmlformats.org/officeDocument/2006/relationships/image" Target="../media/image66.png"/><Relationship Id="rId2" Type="http://schemas.openxmlformats.org/officeDocument/2006/relationships/hyperlink" Target="http://www.njk.co.jp/product/mansion/index.php" TargetMode="External"/><Relationship Id="rId16" Type="http://schemas.openxmlformats.org/officeDocument/2006/relationships/image" Target="../media/image74.jpeg"/><Relationship Id="rId20"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9.png"/><Relationship Id="rId24" Type="http://schemas.openxmlformats.org/officeDocument/2006/relationships/image" Target="../media/image65.png"/><Relationship Id="rId5" Type="http://schemas.openxmlformats.org/officeDocument/2006/relationships/image" Target="../media/image60.jpeg"/><Relationship Id="rId15" Type="http://schemas.openxmlformats.org/officeDocument/2006/relationships/image" Target="../media/image73.jpeg"/><Relationship Id="rId23" Type="http://schemas.openxmlformats.org/officeDocument/2006/relationships/image" Target="../media/image64.png"/><Relationship Id="rId10" Type="http://schemas.openxmlformats.org/officeDocument/2006/relationships/image" Target="../media/image68.png"/><Relationship Id="rId19" Type="http://schemas.openxmlformats.org/officeDocument/2006/relationships/image" Target="../media/image77.jpeg"/><Relationship Id="rId4" Type="http://schemas.openxmlformats.org/officeDocument/2006/relationships/image" Target="../media/image59.png"/><Relationship Id="rId9" Type="http://schemas.openxmlformats.org/officeDocument/2006/relationships/hyperlink" Target="https://mediadrive.jp/products/ymfp/index.html" TargetMode="External"/><Relationship Id="rId14" Type="http://schemas.openxmlformats.org/officeDocument/2006/relationships/image" Target="../media/image72.jpeg"/><Relationship Id="rId22"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68.png"/><Relationship Id="rId7" Type="http://schemas.openxmlformats.org/officeDocument/2006/relationships/image" Target="../media/image72.jpe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hyperlink" Target="https://mediadrive.jp/products/ymfp/index.html" TargetMode="Externa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71.jpeg"/><Relationship Id="rId11" Type="http://schemas.openxmlformats.org/officeDocument/2006/relationships/image" Target="../media/image81.png"/><Relationship Id="rId5" Type="http://schemas.openxmlformats.org/officeDocument/2006/relationships/image" Target="../media/image70.jpeg"/><Relationship Id="rId15" Type="http://schemas.openxmlformats.org/officeDocument/2006/relationships/image" Target="../media/image85.png"/><Relationship Id="rId10" Type="http://schemas.openxmlformats.org/officeDocument/2006/relationships/image" Target="../media/image75.jpeg"/><Relationship Id="rId19" Type="http://schemas.openxmlformats.org/officeDocument/2006/relationships/image" Target="../media/image89.pn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8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97.jpg"/><Relationship Id="rId13" Type="http://schemas.openxmlformats.org/officeDocument/2006/relationships/image" Target="../media/image101.jpg"/><Relationship Id="rId3" Type="http://schemas.openxmlformats.org/officeDocument/2006/relationships/image" Target="../media/image92.jpg"/><Relationship Id="rId7" Type="http://schemas.openxmlformats.org/officeDocument/2006/relationships/image" Target="../media/image96.jpg"/><Relationship Id="rId12" Type="http://schemas.openxmlformats.org/officeDocument/2006/relationships/image" Target="../media/image100.jpeg"/><Relationship Id="rId2" Type="http://schemas.openxmlformats.org/officeDocument/2006/relationships/image" Target="../media/image91.jpg"/><Relationship Id="rId1" Type="http://schemas.openxmlformats.org/officeDocument/2006/relationships/slideLayout" Target="../slideLayouts/slideLayout6.xml"/><Relationship Id="rId6" Type="http://schemas.openxmlformats.org/officeDocument/2006/relationships/image" Target="../media/image95.jpg"/><Relationship Id="rId11" Type="http://schemas.openxmlformats.org/officeDocument/2006/relationships/image" Target="../media/image13.jpg"/><Relationship Id="rId5" Type="http://schemas.openxmlformats.org/officeDocument/2006/relationships/image" Target="../media/image94.jpg"/><Relationship Id="rId15" Type="http://schemas.openxmlformats.org/officeDocument/2006/relationships/image" Target="../media/image103.png"/><Relationship Id="rId10" Type="http://schemas.openxmlformats.org/officeDocument/2006/relationships/image" Target="../media/image99.jpg"/><Relationship Id="rId4" Type="http://schemas.openxmlformats.org/officeDocument/2006/relationships/image" Target="../media/image93.jpg"/><Relationship Id="rId9" Type="http://schemas.openxmlformats.org/officeDocument/2006/relationships/image" Target="../media/image98.jpg"/><Relationship Id="rId14" Type="http://schemas.openxmlformats.org/officeDocument/2006/relationships/image" Target="../media/image102.jp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5.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4.png"/><Relationship Id="rId16" Type="http://schemas.openxmlformats.org/officeDocument/2006/relationships/image" Target="../media/image117.emf"/><Relationship Id="rId1" Type="http://schemas.openxmlformats.org/officeDocument/2006/relationships/slideLayout" Target="../slideLayouts/slideLayout6.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emf"/><Relationship Id="rId10" Type="http://schemas.openxmlformats.org/officeDocument/2006/relationships/image" Target="../media/image111.png"/><Relationship Id="rId4" Type="http://schemas.microsoft.com/office/2007/relationships/hdphoto" Target="../media/hdphoto2.wdp"/><Relationship Id="rId9" Type="http://schemas.openxmlformats.org/officeDocument/2006/relationships/image" Target="../media/image110.png"/><Relationship Id="rId14" Type="http://schemas.openxmlformats.org/officeDocument/2006/relationships/image" Target="../media/image115.png"/></Relationships>
</file>

<file path=ppt/slides/_rels/slide2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07.png"/><Relationship Id="rId9"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22.png"/><Relationship Id="rId11" Type="http://schemas.openxmlformats.org/officeDocument/2006/relationships/image" Target="../media/image128.png"/><Relationship Id="rId5" Type="http://schemas.openxmlformats.org/officeDocument/2006/relationships/image" Target="../media/image121.png"/><Relationship Id="rId10" Type="http://schemas.openxmlformats.org/officeDocument/2006/relationships/image" Target="../media/image127.png"/><Relationship Id="rId4" Type="http://schemas.openxmlformats.org/officeDocument/2006/relationships/image" Target="../media/image107.png"/><Relationship Id="rId9" Type="http://schemas.openxmlformats.org/officeDocument/2006/relationships/image" Target="../media/image125.png"/></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21.png"/><Relationship Id="rId11" Type="http://schemas.openxmlformats.org/officeDocument/2006/relationships/image" Target="../media/image130.png"/><Relationship Id="rId5" Type="http://schemas.openxmlformats.org/officeDocument/2006/relationships/image" Target="../media/image107.png"/><Relationship Id="rId10" Type="http://schemas.openxmlformats.org/officeDocument/2006/relationships/image" Target="../media/image122.png"/><Relationship Id="rId4" Type="http://schemas.openxmlformats.org/officeDocument/2006/relationships/image" Target="../media/image124.png"/><Relationship Id="rId9" Type="http://schemas.openxmlformats.org/officeDocument/2006/relationships/image" Target="../media/image128.png"/></Relationships>
</file>

<file path=ppt/slides/_rels/slide27.x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07.png"/><Relationship Id="rId7" Type="http://schemas.openxmlformats.org/officeDocument/2006/relationships/image" Target="../media/image133.png"/><Relationship Id="rId2"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08.png"/><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jpg"/><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2.png"/><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1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png"/><Relationship Id="rId1" Type="http://schemas.openxmlformats.org/officeDocument/2006/relationships/slideLayout" Target="../slideLayouts/slideLayout6.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3.png"/><Relationship Id="rId7" Type="http://schemas.openxmlformats.org/officeDocument/2006/relationships/image" Target="../media/image149.png"/><Relationship Id="rId2" Type="http://schemas.openxmlformats.org/officeDocument/2006/relationships/image" Target="../media/image146.png"/><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0.png"/></Relationships>
</file>

<file path=ppt/slides/_rels/slide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55.emf"/><Relationship Id="rId2" Type="http://schemas.openxmlformats.org/officeDocument/2006/relationships/image" Target="../media/image143.png"/><Relationship Id="rId1" Type="http://schemas.openxmlformats.org/officeDocument/2006/relationships/slideLayout" Target="../slideLayouts/slideLayout6.xml"/><Relationship Id="rId6" Type="http://schemas.openxmlformats.org/officeDocument/2006/relationships/image" Target="../media/image154.emf"/><Relationship Id="rId5" Type="http://schemas.openxmlformats.org/officeDocument/2006/relationships/image" Target="../media/image153.png"/><Relationship Id="rId4"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3.png"/><Relationship Id="rId1" Type="http://schemas.openxmlformats.org/officeDocument/2006/relationships/slideLayout" Target="../slideLayouts/slideLayout6.xml"/><Relationship Id="rId5" Type="http://schemas.openxmlformats.org/officeDocument/2006/relationships/image" Target="../media/image150.png"/><Relationship Id="rId4" Type="http://schemas.openxmlformats.org/officeDocument/2006/relationships/image" Target="../media/image14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njk.co.jp/business-areas/embedded" TargetMode="External"/><Relationship Id="rId2" Type="http://schemas.openxmlformats.org/officeDocument/2006/relationships/hyperlink" Target="https://www.njk.co.jp/business-areas/system-development" TargetMode="External"/><Relationship Id="rId1" Type="http://schemas.openxmlformats.org/officeDocument/2006/relationships/slideLayout" Target="../slideLayouts/slideLayout6.xml"/><Relationship Id="rId4" Type="http://schemas.openxmlformats.org/officeDocument/2006/relationships/hyperlink" Target="https://www.njk.co.jp/business-areas/solution-servic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1.xml"/><Relationship Id="rId16"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5" Type="http://schemas.openxmlformats.org/officeDocument/2006/relationships/image" Target="../media/image21.jp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jpg"/></Relationships>
</file>

<file path=ppt/slides/_rels/slide9.xml.rels><?xml version="1.0" encoding="UTF-8" standalone="yes"?>
<Relationships xmlns="http://schemas.openxmlformats.org/package/2006/relationships"><Relationship Id="rId13" Type="http://schemas.openxmlformats.org/officeDocument/2006/relationships/image" Target="../media/image29.jpeg"/><Relationship Id="rId18" Type="http://schemas.openxmlformats.org/officeDocument/2006/relationships/hyperlink" Target="http://www.daiwalifenext.co.jp/" TargetMode="External"/><Relationship Id="rId26" Type="http://schemas.openxmlformats.org/officeDocument/2006/relationships/hyperlink" Target="http://www.kumahira.co.jp/index.html" TargetMode="External"/><Relationship Id="rId3" Type="http://schemas.openxmlformats.org/officeDocument/2006/relationships/image" Target="../media/image23.png"/><Relationship Id="rId21" Type="http://schemas.openxmlformats.org/officeDocument/2006/relationships/image" Target="../media/image33.png"/><Relationship Id="rId34" Type="http://schemas.microsoft.com/office/2007/relationships/hdphoto" Target="../media/hdphoto1.wdp"/><Relationship Id="rId7" Type="http://schemas.openxmlformats.org/officeDocument/2006/relationships/image" Target="../media/image26.png"/><Relationship Id="rId12" Type="http://schemas.openxmlformats.org/officeDocument/2006/relationships/hyperlink" Target="http://ja.wikipedia.org/wiki/&#12477;&#12491;&#12540;&#12539;&#12467;&#12531;&#12500;&#12517;&#12540;&#12479;&#12456;&#12531;&#12479;&#12486;&#12452;&#12531;&#12513;&#12531;&#12488;" TargetMode="External"/><Relationship Id="rId17" Type="http://schemas.openxmlformats.org/officeDocument/2006/relationships/image" Target="../media/image31.gif"/><Relationship Id="rId25" Type="http://schemas.openxmlformats.org/officeDocument/2006/relationships/image" Target="../media/image36.png"/><Relationship Id="rId33" Type="http://schemas.openxmlformats.org/officeDocument/2006/relationships/image" Target="../media/image43.png"/><Relationship Id="rId2" Type="http://schemas.openxmlformats.org/officeDocument/2006/relationships/hyperlink" Target="http://www.nttdata.com/jp/ja/index.html" TargetMode="External"/><Relationship Id="rId16" Type="http://schemas.openxmlformats.org/officeDocument/2006/relationships/hyperlink" Target="http://www.mec-c.com/index.php" TargetMode="External"/><Relationship Id="rId20" Type="http://schemas.openxmlformats.org/officeDocument/2006/relationships/hyperlink" Target="http://www.sumitate.co.jp/" TargetMode="External"/><Relationship Id="rId29"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gif"/><Relationship Id="rId24" Type="http://schemas.openxmlformats.org/officeDocument/2006/relationships/image" Target="../media/image35.gif"/><Relationship Id="rId32" Type="http://schemas.openxmlformats.org/officeDocument/2006/relationships/image" Target="../media/image42.png"/><Relationship Id="rId5" Type="http://schemas.openxmlformats.org/officeDocument/2006/relationships/image" Target="../media/image24.png"/><Relationship Id="rId15" Type="http://schemas.openxmlformats.org/officeDocument/2006/relationships/image" Target="../media/image30.png"/><Relationship Id="rId23" Type="http://schemas.openxmlformats.org/officeDocument/2006/relationships/image" Target="../media/image34.gif"/><Relationship Id="rId28" Type="http://schemas.openxmlformats.org/officeDocument/2006/relationships/image" Target="../media/image38.jpg"/><Relationship Id="rId10" Type="http://schemas.openxmlformats.org/officeDocument/2006/relationships/hyperlink" Target="http://www.sony.co.jp/" TargetMode="External"/><Relationship Id="rId19" Type="http://schemas.openxmlformats.org/officeDocument/2006/relationships/image" Target="../media/image32.gif"/><Relationship Id="rId31" Type="http://schemas.openxmlformats.org/officeDocument/2006/relationships/image" Target="../media/image41.png"/><Relationship Id="rId4" Type="http://schemas.openxmlformats.org/officeDocument/2006/relationships/hyperlink" Target="http://www.hino.co.jp/index.html" TargetMode="External"/><Relationship Id="rId9" Type="http://schemas.openxmlformats.org/officeDocument/2006/relationships/image" Target="../media/image27.png"/><Relationship Id="rId14" Type="http://schemas.openxmlformats.org/officeDocument/2006/relationships/hyperlink" Target="http://www.iodata.jp/index.htm" TargetMode="External"/><Relationship Id="rId22" Type="http://schemas.openxmlformats.org/officeDocument/2006/relationships/hyperlink" Target="http://www.ris.ac.jp/index.html" TargetMode="External"/><Relationship Id="rId27" Type="http://schemas.openxmlformats.org/officeDocument/2006/relationships/image" Target="../media/image37.gif"/><Relationship Id="rId30" Type="http://schemas.openxmlformats.org/officeDocument/2006/relationships/image" Target="../media/image40.jpg"/><Relationship Id="rId8" Type="http://schemas.openxmlformats.org/officeDocument/2006/relationships/hyperlink" Target="https://www.nttdocomo.co.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p:cNvSpPr>
            <a:spLocks noGrp="1"/>
          </p:cNvSpPr>
          <p:nvPr>
            <p:ph type="body" idx="17"/>
          </p:nvPr>
        </p:nvSpPr>
        <p:spPr/>
        <p:txBody>
          <a:bodyPr/>
          <a:lstStyle/>
          <a:p>
            <a:endParaRPr kumimoji="1" lang="ja-JP" altLang="en-US" dirty="0"/>
          </a:p>
        </p:txBody>
      </p:sp>
      <p:sp>
        <p:nvSpPr>
          <p:cNvPr id="9" name="タイトル 8"/>
          <p:cNvSpPr>
            <a:spLocks noGrp="1"/>
          </p:cNvSpPr>
          <p:nvPr>
            <p:ph type="title"/>
          </p:nvPr>
        </p:nvSpPr>
        <p:spPr>
          <a:xfrm>
            <a:off x="2207568" y="4721525"/>
            <a:ext cx="7642112" cy="707366"/>
          </a:xfrm>
        </p:spPr>
        <p:txBody>
          <a:bodyPr anchor="ctr"/>
          <a:lstStyle/>
          <a:p>
            <a:r>
              <a:rPr lang="ja-JP" altLang="en-US" dirty="0"/>
              <a:t>株式会社</a:t>
            </a:r>
            <a:r>
              <a:rPr lang="en-US" altLang="ja-JP" dirty="0"/>
              <a:t>NTT</a:t>
            </a:r>
            <a:r>
              <a:rPr lang="ja-JP" altLang="en-US" dirty="0"/>
              <a:t>データ</a:t>
            </a:r>
            <a:r>
              <a:rPr lang="en-US" altLang="ja-JP" dirty="0"/>
              <a:t>NJK</a:t>
            </a:r>
            <a:r>
              <a:rPr lang="ja-JP" altLang="en-US" dirty="0"/>
              <a:t>　会社案内</a:t>
            </a:r>
            <a:endParaRPr kumimoji="1" lang="ja-JP" altLang="en-US" dirty="0"/>
          </a:p>
        </p:txBody>
      </p:sp>
      <p:sp>
        <p:nvSpPr>
          <p:cNvPr id="8" name="Text Placeholder 1"/>
          <p:cNvSpPr txBox="1">
            <a:spLocks/>
          </p:cNvSpPr>
          <p:nvPr/>
        </p:nvSpPr>
        <p:spPr>
          <a:xfrm>
            <a:off x="212477" y="705170"/>
            <a:ext cx="1714721" cy="400110"/>
          </a:xfrm>
          <a:prstGeom prst="rect">
            <a:avLst/>
          </a:prstGeom>
          <a:effectLst/>
        </p:spPr>
        <p:txBody>
          <a:bodyPr wrap="none" lIns="0" rIns="90000" anchor="t">
            <a:spAutoFit/>
          </a:bodyPr>
          <a:lstStyle>
            <a:lvl1pPr marL="0" indent="0" algn="l" defTabSz="609555" rtl="0" eaLnBrk="1" fontAlgn="base" hangingPunct="1">
              <a:spcBef>
                <a:spcPts val="0"/>
              </a:spcBef>
              <a:spcAft>
                <a:spcPct val="0"/>
              </a:spcAft>
              <a:buFont typeface="Arial" pitchFamily="34" charset="0"/>
              <a:buNone/>
              <a:defRPr kumimoji="1" sz="1400" b="0" i="0" kern="1200" baseline="0">
                <a:solidFill>
                  <a:schemeClr val="bg1"/>
                </a:solidFill>
                <a:latin typeface="HGPGothicE" charset="-128"/>
                <a:ea typeface="HGPGothicE" charset="-128"/>
                <a:cs typeface="HGPGothicE" charset="-128"/>
              </a:defRPr>
            </a:lvl1pPr>
            <a:lvl2pPr marL="609555" indent="0" algn="l" defTabSz="609555" rtl="0" eaLnBrk="1" fontAlgn="base" hangingPunct="1">
              <a:spcBef>
                <a:spcPct val="20000"/>
              </a:spcBef>
              <a:spcAft>
                <a:spcPct val="0"/>
              </a:spcAft>
              <a:buFont typeface="Arial" pitchFamily="34" charset="0"/>
              <a:buNone/>
              <a:defRPr kumimoji="1" sz="1400" kern="1200">
                <a:solidFill>
                  <a:schemeClr val="bg1"/>
                </a:solidFill>
                <a:latin typeface="MS PGothic" charset="-128"/>
                <a:ea typeface="MS PGothic" charset="-128"/>
                <a:cs typeface="MS PGothic" charset="-128"/>
              </a:defRPr>
            </a:lvl2pPr>
            <a:lvl3pPr marL="1219110" indent="0" algn="l" defTabSz="609555" rtl="0" eaLnBrk="1" fontAlgn="base" hangingPunct="1">
              <a:spcBef>
                <a:spcPct val="20000"/>
              </a:spcBef>
              <a:spcAft>
                <a:spcPct val="0"/>
              </a:spcAft>
              <a:buFont typeface="Arial" pitchFamily="34" charset="0"/>
              <a:buNone/>
              <a:defRPr kumimoji="1" sz="1400" kern="1200">
                <a:solidFill>
                  <a:schemeClr val="bg1"/>
                </a:solidFill>
                <a:latin typeface="MS PGothic" charset="-128"/>
                <a:ea typeface="MS PGothic" charset="-128"/>
                <a:cs typeface="MS PGothic" charset="-128"/>
              </a:defRPr>
            </a:lvl3pPr>
            <a:lvl4pPr marL="1828664" indent="0" algn="l" defTabSz="609555" rtl="0" eaLnBrk="1" fontAlgn="base" hangingPunct="1">
              <a:spcBef>
                <a:spcPct val="20000"/>
              </a:spcBef>
              <a:spcAft>
                <a:spcPct val="0"/>
              </a:spcAft>
              <a:buFont typeface="Arial" pitchFamily="34" charset="0"/>
              <a:buNone/>
              <a:defRPr kumimoji="1" sz="1867" kern="1200">
                <a:solidFill>
                  <a:schemeClr val="tx1">
                    <a:tint val="75000"/>
                  </a:schemeClr>
                </a:solidFill>
                <a:latin typeface="Arial"/>
                <a:ea typeface="+mn-ea"/>
                <a:cs typeface="Arial"/>
              </a:defRPr>
            </a:lvl4pPr>
            <a:lvl5pPr marL="2438218" indent="0" algn="l" defTabSz="609555" rtl="0" eaLnBrk="1" fontAlgn="base" hangingPunct="1">
              <a:spcBef>
                <a:spcPct val="20000"/>
              </a:spcBef>
              <a:spcAft>
                <a:spcPct val="0"/>
              </a:spcAft>
              <a:buFont typeface="Arial" pitchFamily="34" charset="0"/>
              <a:buNone/>
              <a:defRPr kumimoji="1" sz="1867" kern="1200">
                <a:solidFill>
                  <a:schemeClr val="tx1">
                    <a:tint val="75000"/>
                  </a:schemeClr>
                </a:solidFill>
                <a:latin typeface="Arial"/>
                <a:ea typeface="+mn-ea"/>
                <a:cs typeface="Arial"/>
              </a:defRPr>
            </a:lvl5pPr>
            <a:lvl6pPr marL="3047772" indent="0" algn="l" defTabSz="609555" rtl="0" eaLnBrk="1" latinLnBrk="0" hangingPunct="1">
              <a:spcBef>
                <a:spcPct val="20000"/>
              </a:spcBef>
              <a:buFont typeface="Arial"/>
              <a:buNone/>
              <a:defRPr kumimoji="1" sz="1867" kern="1200">
                <a:solidFill>
                  <a:schemeClr val="tx1">
                    <a:tint val="75000"/>
                  </a:schemeClr>
                </a:solidFill>
                <a:latin typeface="+mn-lt"/>
                <a:ea typeface="+mn-ea"/>
                <a:cs typeface="+mn-cs"/>
              </a:defRPr>
            </a:lvl6pPr>
            <a:lvl7pPr marL="3657327" indent="0" algn="l" defTabSz="609555" rtl="0" eaLnBrk="1" latinLnBrk="0" hangingPunct="1">
              <a:spcBef>
                <a:spcPct val="20000"/>
              </a:spcBef>
              <a:buFont typeface="Arial"/>
              <a:buNone/>
              <a:defRPr kumimoji="1" sz="1867" kern="1200">
                <a:solidFill>
                  <a:schemeClr val="tx1">
                    <a:tint val="75000"/>
                  </a:schemeClr>
                </a:solidFill>
                <a:latin typeface="+mn-lt"/>
                <a:ea typeface="+mn-ea"/>
                <a:cs typeface="+mn-cs"/>
              </a:defRPr>
            </a:lvl7pPr>
            <a:lvl8pPr marL="4266880" indent="0" algn="l" defTabSz="609555" rtl="0" eaLnBrk="1" latinLnBrk="0" hangingPunct="1">
              <a:spcBef>
                <a:spcPct val="20000"/>
              </a:spcBef>
              <a:buFont typeface="Arial"/>
              <a:buNone/>
              <a:defRPr kumimoji="1" sz="1867" kern="1200">
                <a:solidFill>
                  <a:schemeClr val="tx1">
                    <a:tint val="75000"/>
                  </a:schemeClr>
                </a:solidFill>
                <a:latin typeface="+mn-lt"/>
                <a:ea typeface="+mn-ea"/>
                <a:cs typeface="+mn-cs"/>
              </a:defRPr>
            </a:lvl8pPr>
            <a:lvl9pPr marL="4876435" indent="0" algn="l" defTabSz="609555" rtl="0" eaLnBrk="1" latinLnBrk="0" hangingPunct="1">
              <a:spcBef>
                <a:spcPct val="20000"/>
              </a:spcBef>
              <a:buFont typeface="Arial"/>
              <a:buNone/>
              <a:defRPr kumimoji="1" sz="1867" kern="1200">
                <a:solidFill>
                  <a:schemeClr val="tx1">
                    <a:tint val="75000"/>
                  </a:schemeClr>
                </a:solidFill>
                <a:latin typeface="+mn-lt"/>
                <a:ea typeface="+mn-ea"/>
                <a:cs typeface="+mn-cs"/>
              </a:defRPr>
            </a:lvl9pPr>
          </a:lstStyle>
          <a:p>
            <a:r>
              <a:rPr lang="ja-JP" altLang="en-US" sz="2000" dirty="0"/>
              <a:t>◯◯◯◯ 御中</a:t>
            </a:r>
            <a:endParaRPr lang="en-US" altLang="ja-JP" sz="2000" dirty="0"/>
          </a:p>
        </p:txBody>
      </p:sp>
      <p:sp>
        <p:nvSpPr>
          <p:cNvPr id="6" name="テキスト プレースホルダー 4"/>
          <p:cNvSpPr txBox="1">
            <a:spLocks/>
          </p:cNvSpPr>
          <p:nvPr/>
        </p:nvSpPr>
        <p:spPr>
          <a:xfrm>
            <a:off x="116417" y="112921"/>
            <a:ext cx="2262158" cy="478387"/>
          </a:xfrm>
          <a:prstGeom prst="rect">
            <a:avLst/>
          </a:prstGeom>
          <a:ln>
            <a:solidFill>
              <a:schemeClr val="bg1"/>
            </a:solidFill>
          </a:ln>
        </p:spPr>
        <p:txBody>
          <a:bodyPr wrap="none" tIns="54000" bIns="54000" anchor="ctr">
            <a:spAutoFit/>
          </a:bodyPr>
          <a:lstStyle>
            <a:lvl1pPr marL="0" indent="0" algn="l" defTabSz="432000" rtl="0" eaLnBrk="0" fontAlgn="base" hangingPunct="0">
              <a:lnSpc>
                <a:spcPct val="100000"/>
              </a:lnSpc>
              <a:spcBef>
                <a:spcPts val="120"/>
              </a:spcBef>
              <a:spcAft>
                <a:spcPct val="0"/>
              </a:spcAft>
              <a:buFont typeface="+mj-lt"/>
              <a:buNone/>
              <a:defRPr kumimoji="1" sz="700" kern="1200">
                <a:solidFill>
                  <a:schemeClr val="bg1"/>
                </a:solidFill>
                <a:latin typeface="MS PGothic" charset="-128"/>
                <a:ea typeface="MS PGothic" charset="-128"/>
                <a:cs typeface="MS PGothic" charset="-128"/>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a:lstStyle>
          <a:p>
            <a:r>
              <a:rPr lang="ja-JP" altLang="en-US" sz="800" dirty="0">
                <a:latin typeface="+mn-ea"/>
                <a:ea typeface="+mn-ea"/>
                <a:cs typeface="HGPGothicE" charset="-128"/>
              </a:rPr>
              <a:t>情 報 種 別 ： 関係者外秘</a:t>
            </a:r>
            <a:br>
              <a:rPr lang="en-US" altLang="ja-JP" sz="800" dirty="0">
                <a:latin typeface="+mn-ea"/>
                <a:ea typeface="+mn-ea"/>
                <a:cs typeface="HGPGothicE" charset="-128"/>
              </a:rPr>
            </a:br>
            <a:r>
              <a:rPr lang="ja-JP" altLang="en-US" sz="800" dirty="0">
                <a:latin typeface="+mn-ea"/>
                <a:ea typeface="+mn-ea"/>
                <a:cs typeface="HGPGothicE" charset="-128"/>
              </a:rPr>
              <a:t>会　 社　 名 ： 株式会社</a:t>
            </a:r>
            <a:r>
              <a:rPr lang="en-US" altLang="ja-JP" sz="800" dirty="0">
                <a:latin typeface="+mn-ea"/>
                <a:ea typeface="+mn-ea"/>
                <a:cs typeface="HGPGothicE" charset="-128"/>
              </a:rPr>
              <a:t>NTT</a:t>
            </a:r>
            <a:r>
              <a:rPr lang="ja-JP" altLang="en-US" sz="800" dirty="0">
                <a:latin typeface="+mn-ea"/>
                <a:ea typeface="+mn-ea"/>
                <a:cs typeface="HGPGothicE" charset="-128"/>
              </a:rPr>
              <a:t>データ</a:t>
            </a:r>
            <a:r>
              <a:rPr lang="en-US" altLang="ja-JP" sz="800" dirty="0">
                <a:latin typeface="+mn-ea"/>
                <a:ea typeface="+mn-ea"/>
                <a:cs typeface="HGPGothicE" charset="-128"/>
              </a:rPr>
              <a:t>NJK</a:t>
            </a:r>
            <a:br>
              <a:rPr lang="en-US" altLang="ja-JP" sz="800" dirty="0">
                <a:latin typeface="+mn-ea"/>
                <a:ea typeface="+mn-ea"/>
                <a:cs typeface="HGPGothicE" charset="-128"/>
              </a:rPr>
            </a:br>
            <a:r>
              <a:rPr lang="ja-JP" altLang="en-US" sz="800" dirty="0">
                <a:latin typeface="+mn-ea"/>
                <a:ea typeface="+mn-ea"/>
                <a:cs typeface="HGPGothicE" charset="-128"/>
              </a:rPr>
              <a:t>情報所有者 ： 第２ビジネスソリューション事業部</a:t>
            </a:r>
            <a:endParaRPr lang="en-US" altLang="ja-JP" sz="800" dirty="0">
              <a:latin typeface="+mn-ea"/>
              <a:ea typeface="+mn-ea"/>
              <a:cs typeface="HGPGothicE" charset="-128"/>
            </a:endParaRPr>
          </a:p>
        </p:txBody>
      </p:sp>
      <p:sp>
        <p:nvSpPr>
          <p:cNvPr id="2" name="角丸四角形 1"/>
          <p:cNvSpPr/>
          <p:nvPr/>
        </p:nvSpPr>
        <p:spPr>
          <a:xfrm>
            <a:off x="-6604112" y="1293262"/>
            <a:ext cx="5991871" cy="3180286"/>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ja-JP" altLang="en-US" sz="2400" b="1" u="sng" dirty="0">
                <a:solidFill>
                  <a:schemeClr val="tx1"/>
                </a:solidFill>
                <a:latin typeface="+mn-ea"/>
              </a:rPr>
              <a:t>紹介資料更新</a:t>
            </a:r>
            <a:endParaRPr kumimoji="1" lang="en-US" altLang="ja-JP" sz="2400" b="1" u="sng" dirty="0">
              <a:solidFill>
                <a:schemeClr val="tx1"/>
              </a:solidFill>
              <a:latin typeface="+mn-ea"/>
            </a:endParaRPr>
          </a:p>
          <a:p>
            <a:endParaRPr kumimoji="1" lang="en-US" altLang="ja-JP" sz="2000" b="1" dirty="0">
              <a:solidFill>
                <a:schemeClr val="tx1"/>
              </a:solidFill>
              <a:latin typeface="+mn-ea"/>
            </a:endParaRPr>
          </a:p>
          <a:p>
            <a:r>
              <a:rPr kumimoji="1" lang="ja-JP" altLang="en-US" sz="2000" b="1" dirty="0">
                <a:solidFill>
                  <a:schemeClr val="tx1"/>
                </a:solidFill>
                <a:latin typeface="+mn-ea"/>
              </a:rPr>
              <a:t>　</a:t>
            </a:r>
            <a:r>
              <a:rPr kumimoji="1" lang="en-US" altLang="ja-JP" sz="2000" b="1" dirty="0">
                <a:solidFill>
                  <a:schemeClr val="tx1"/>
                </a:solidFill>
                <a:latin typeface="+mn-ea"/>
              </a:rPr>
              <a:t>1.</a:t>
            </a:r>
            <a:r>
              <a:rPr kumimoji="1" lang="ja-JP" altLang="en-US" sz="2000" b="1" dirty="0">
                <a:solidFill>
                  <a:schemeClr val="tx1"/>
                </a:solidFill>
                <a:latin typeface="+mn-ea"/>
              </a:rPr>
              <a:t>最新テンプレートへ載せ替え</a:t>
            </a:r>
            <a:endParaRPr kumimoji="1"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 Presentation_Template_A4_JP.potx</a:t>
            </a:r>
          </a:p>
          <a:p>
            <a:endParaRPr lang="en-US" altLang="ja-JP" sz="1600" dirty="0">
              <a:solidFill>
                <a:schemeClr val="tx1"/>
              </a:solidFill>
              <a:latin typeface="+mn-ea"/>
            </a:endParaRPr>
          </a:p>
          <a:p>
            <a:r>
              <a:rPr lang="ja-JP" altLang="en-US" sz="2000" b="1" dirty="0">
                <a:solidFill>
                  <a:schemeClr val="tx1"/>
                </a:solidFill>
                <a:latin typeface="+mn-ea"/>
              </a:rPr>
              <a:t>　</a:t>
            </a:r>
            <a:r>
              <a:rPr lang="en-US" altLang="ja-JP" sz="2000" b="1" dirty="0">
                <a:solidFill>
                  <a:schemeClr val="tx1"/>
                </a:solidFill>
                <a:latin typeface="+mn-ea"/>
              </a:rPr>
              <a:t>2.</a:t>
            </a:r>
            <a:r>
              <a:rPr lang="ja-JP" altLang="en-US" sz="2000" b="1" dirty="0">
                <a:solidFill>
                  <a:schemeClr val="tx1"/>
                </a:solidFill>
                <a:latin typeface="+mn-ea"/>
              </a:rPr>
              <a:t>イメージ</a:t>
            </a:r>
            <a:r>
              <a:rPr lang="en-US" altLang="ja-JP" sz="2000" b="1" dirty="0">
                <a:solidFill>
                  <a:schemeClr val="tx1"/>
                </a:solidFill>
                <a:latin typeface="+mn-ea"/>
              </a:rPr>
              <a:t>(</a:t>
            </a:r>
            <a:r>
              <a:rPr lang="ja-JP" altLang="en-US" sz="2000" b="1" dirty="0">
                <a:solidFill>
                  <a:schemeClr val="tx1"/>
                </a:solidFill>
                <a:latin typeface="+mn-ea"/>
              </a:rPr>
              <a:t>デザイン、色、配置等</a:t>
            </a:r>
            <a:r>
              <a:rPr lang="en-US" altLang="ja-JP" sz="2000" b="1" dirty="0">
                <a:solidFill>
                  <a:schemeClr val="tx1"/>
                </a:solidFill>
                <a:latin typeface="+mn-ea"/>
              </a:rPr>
              <a:t>)</a:t>
            </a:r>
            <a:r>
              <a:rPr lang="ja-JP" altLang="en-US" sz="2000" b="1" dirty="0">
                <a:solidFill>
                  <a:schemeClr val="tx1"/>
                </a:solidFill>
                <a:latin typeface="+mn-ea"/>
              </a:rPr>
              <a:t>変更</a:t>
            </a:r>
            <a:endParaRPr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a:t>
            </a:r>
            <a:r>
              <a:rPr lang="ja-JP" altLang="en-US" sz="1600" dirty="0">
                <a:solidFill>
                  <a:schemeClr val="tx1"/>
                </a:solidFill>
                <a:latin typeface="+mn-ea"/>
              </a:rPr>
              <a:t>全ページ統一化、ポップ→シック</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118393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b="1" dirty="0">
                <a:latin typeface="Meiryo UI" panose="020B0604030504040204" pitchFamily="50" charset="-128"/>
                <a:ea typeface="Meiryo UI" panose="020B0604030504040204" pitchFamily="50" charset="-128"/>
              </a:rPr>
              <a:t>システム</a:t>
            </a:r>
            <a:r>
              <a:rPr kumimoji="1" lang="ja-JP" altLang="en-US" sz="2400" b="1" dirty="0">
                <a:latin typeface="Meiryo UI" panose="020B0604030504040204" pitchFamily="50" charset="-128"/>
                <a:ea typeface="Meiryo UI" panose="020B0604030504040204" pitchFamily="50" charset="-128"/>
              </a:rPr>
              <a:t>開発</a:t>
            </a:r>
          </a:p>
        </p:txBody>
      </p:sp>
      <p:sp>
        <p:nvSpPr>
          <p:cNvPr id="3" name="角丸四角形 2"/>
          <p:cNvSpPr/>
          <p:nvPr/>
        </p:nvSpPr>
        <p:spPr>
          <a:xfrm>
            <a:off x="2397925" y="3921874"/>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当該章</a:t>
            </a:r>
            <a:r>
              <a:rPr kumimoji="1" lang="en-US" altLang="ja-JP" sz="2000" b="1" dirty="0">
                <a:solidFill>
                  <a:schemeClr val="tx1"/>
                </a:solidFill>
                <a:latin typeface="+mn-ea"/>
              </a:rPr>
              <a:t>(P10-15)</a:t>
            </a:r>
            <a:r>
              <a:rPr kumimoji="1" lang="ja-JP" altLang="en-US" sz="2000" b="1" dirty="0">
                <a:solidFill>
                  <a:schemeClr val="tx1"/>
                </a:solidFill>
                <a:latin typeface="+mn-ea"/>
              </a:rPr>
              <a:t>　削除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391958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203CA9EA-5D96-484F-A06F-1433EC6A0ED6}"/>
              </a:ext>
            </a:extLst>
          </p:cNvPr>
          <p:cNvPicPr>
            <a:picLocks noChangeAspect="1"/>
          </p:cNvPicPr>
          <p:nvPr/>
        </p:nvPicPr>
        <p:blipFill>
          <a:blip r:embed="rId2"/>
          <a:stretch>
            <a:fillRect/>
          </a:stretch>
        </p:blipFill>
        <p:spPr>
          <a:xfrm rot="10800000">
            <a:off x="2592940" y="1251316"/>
            <a:ext cx="7313060" cy="5062888"/>
          </a:xfrm>
          <a:prstGeom prst="rect">
            <a:avLst/>
          </a:prstGeom>
        </p:spPr>
      </p:pic>
      <p:sp>
        <p:nvSpPr>
          <p:cNvPr id="51" name="六角形 50">
            <a:extLst>
              <a:ext uri="{FF2B5EF4-FFF2-40B4-BE49-F238E27FC236}">
                <a16:creationId xmlns:a16="http://schemas.microsoft.com/office/drawing/2014/main" id="{D6593C22-0BC0-0A4D-8191-DF3BF40FE5AC}"/>
              </a:ext>
            </a:extLst>
          </p:cNvPr>
          <p:cNvSpPr/>
          <p:nvPr/>
        </p:nvSpPr>
        <p:spPr>
          <a:xfrm>
            <a:off x="2603177" y="3391930"/>
            <a:ext cx="6015790" cy="1246648"/>
          </a:xfrm>
          <a:prstGeom prst="hexagon">
            <a:avLst>
              <a:gd name="adj" fmla="val 35332"/>
              <a:gd name="vf" fmla="val 115470"/>
            </a:avLst>
          </a:prstGeom>
          <a:solidFill>
            <a:srgbClr val="00BF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a:extLst>
              <a:ext uri="{FF2B5EF4-FFF2-40B4-BE49-F238E27FC236}">
                <a16:creationId xmlns:a16="http://schemas.microsoft.com/office/drawing/2014/main" id="{DEC9B482-56C8-E94F-9BCE-FFBAF37169AF}"/>
              </a:ext>
            </a:extLst>
          </p:cNvPr>
          <p:cNvSpPr/>
          <p:nvPr/>
        </p:nvSpPr>
        <p:spPr>
          <a:xfrm>
            <a:off x="4847727" y="3391931"/>
            <a:ext cx="3347727" cy="1246648"/>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 sz="1200">
                <a:solidFill>
                  <a:schemeClr val="bg1"/>
                </a:solidFill>
                <a:latin typeface="Meiryo UI" panose="020B0604030504040204" pitchFamily="50" charset="-128"/>
                <a:ea typeface="Meiryo UI" panose="020B0604030504040204" pitchFamily="50" charset="-128"/>
              </a:rPr>
              <a:t>・Ｍ２Ｍ／ＩｏＴ</a:t>
            </a:r>
          </a:p>
          <a:p>
            <a:pPr>
              <a:lnSpc>
                <a:spcPct val="120000"/>
              </a:lnSpc>
              <a:defRPr/>
            </a:pPr>
            <a:r>
              <a:rPr lang="ja-JP" altLang="en" sz="1200">
                <a:solidFill>
                  <a:schemeClr val="bg1"/>
                </a:solidFill>
                <a:latin typeface="Meiryo UI" panose="020B0604030504040204" pitchFamily="50" charset="-128"/>
                <a:ea typeface="Meiryo UI" panose="020B0604030504040204" pitchFamily="50" charset="-128"/>
              </a:rPr>
              <a:t>・</a:t>
            </a:r>
            <a:r>
              <a:rPr lang="ja-JP" altLang="en-US" sz="1200">
                <a:solidFill>
                  <a:schemeClr val="bg1"/>
                </a:solidFill>
                <a:latin typeface="Meiryo UI" panose="020B0604030504040204" pitchFamily="50" charset="-128"/>
                <a:ea typeface="Meiryo UI" panose="020B0604030504040204" pitchFamily="50" charset="-128"/>
              </a:rPr>
              <a:t>自動車分野</a:t>
            </a:r>
            <a:r>
              <a:rPr lang="en-US" altLang="ja-JP" sz="1200" dirty="0">
                <a:solidFill>
                  <a:schemeClr val="bg1"/>
                </a:solidFill>
                <a:latin typeface="Meiryo UI" panose="020B0604030504040204" pitchFamily="50" charset="-128"/>
                <a:ea typeface="Meiryo UI" panose="020B0604030504040204" pitchFamily="50" charset="-128"/>
              </a:rPr>
              <a:t> </a:t>
            </a:r>
            <a:r>
              <a:rPr lang="ja-JP" altLang="en" sz="1200">
                <a:solidFill>
                  <a:schemeClr val="bg1"/>
                </a:solidFill>
                <a:latin typeface="Meiryo UI" panose="020B0604030504040204" pitchFamily="50" charset="-128"/>
                <a:ea typeface="Meiryo UI" panose="020B0604030504040204" pitchFamily="50" charset="-128"/>
              </a:rPr>
              <a:t>ＡＤＡＳ／ＥＶ／</a:t>
            </a:r>
            <a:r>
              <a:rPr lang="ja-JP" altLang="en-US" sz="1200">
                <a:solidFill>
                  <a:schemeClr val="bg1"/>
                </a:solidFill>
                <a:latin typeface="Meiryo UI" panose="020B0604030504040204" pitchFamily="50" charset="-128"/>
                <a:ea typeface="Meiryo UI" panose="020B0604030504040204" pitchFamily="50" charset="-128"/>
              </a:rPr>
              <a:t>セキュリティ </a:t>
            </a:r>
          </a:p>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・エレクトロニクス分野</a:t>
            </a:r>
            <a:r>
              <a:rPr lang="en-US" altLang="ja-JP" sz="1200" dirty="0">
                <a:solidFill>
                  <a:schemeClr val="bg1"/>
                </a:solidFill>
                <a:latin typeface="Meiryo UI" panose="020B0604030504040204" pitchFamily="50" charset="-128"/>
                <a:ea typeface="Meiryo UI" panose="020B0604030504040204" pitchFamily="50" charset="-128"/>
              </a:rPr>
              <a:t> </a:t>
            </a:r>
            <a:r>
              <a:rPr lang="ja-JP" altLang="en-US" sz="1200">
                <a:solidFill>
                  <a:schemeClr val="bg1"/>
                </a:solidFill>
                <a:latin typeface="Meiryo UI" panose="020B0604030504040204" pitchFamily="50" charset="-128"/>
                <a:ea typeface="Meiryo UI" panose="020B0604030504040204" pitchFamily="50" charset="-128"/>
              </a:rPr>
              <a:t>ウェアラブル／モバイル／</a:t>
            </a:r>
            <a:r>
              <a:rPr lang="ja-JP" altLang="en" sz="1200">
                <a:solidFill>
                  <a:schemeClr val="bg1"/>
                </a:solidFill>
                <a:latin typeface="Meiryo UI" panose="020B0604030504040204" pitchFamily="50" charset="-128"/>
                <a:ea typeface="Meiryo UI" panose="020B0604030504040204" pitchFamily="50" charset="-128"/>
              </a:rPr>
              <a:t>ＡＶ</a:t>
            </a:r>
          </a:p>
          <a:p>
            <a:pPr>
              <a:lnSpc>
                <a:spcPct val="120000"/>
              </a:lnSpc>
              <a:defRPr/>
            </a:pPr>
            <a:r>
              <a:rPr lang="ja-JP" altLang="en" sz="1200">
                <a:solidFill>
                  <a:schemeClr val="bg1"/>
                </a:solidFill>
                <a:latin typeface="Meiryo UI" panose="020B0604030504040204" pitchFamily="50" charset="-128"/>
                <a:ea typeface="Meiryo UI" panose="020B0604030504040204" pitchFamily="50" charset="-128"/>
              </a:rPr>
              <a:t>・</a:t>
            </a:r>
            <a:r>
              <a:rPr lang="ja-JP" altLang="en-US" sz="1200">
                <a:solidFill>
                  <a:schemeClr val="bg1"/>
                </a:solidFill>
                <a:latin typeface="Meiryo UI" panose="020B0604030504040204" pitchFamily="50" charset="-128"/>
                <a:ea typeface="Meiryo UI" panose="020B0604030504040204" pitchFamily="50" charset="-128"/>
              </a:rPr>
              <a:t>モバイル基盤ソフト／アプリ開発</a:t>
            </a:r>
            <a:endParaRPr lang="en-US" altLang="ja-JP" sz="1200" dirty="0">
              <a:solidFill>
                <a:schemeClr val="bg1"/>
              </a:solidFill>
              <a:latin typeface="Meiryo UI" panose="020B0604030504040204" pitchFamily="50" charset="-128"/>
              <a:ea typeface="Meiryo UI" panose="020B0604030504040204" pitchFamily="50" charset="-128"/>
            </a:endParaRPr>
          </a:p>
        </p:txBody>
      </p:sp>
      <p:pic>
        <p:nvPicPr>
          <p:cNvPr id="41" name="図 40">
            <a:extLst>
              <a:ext uri="{FF2B5EF4-FFF2-40B4-BE49-F238E27FC236}">
                <a16:creationId xmlns:a16="http://schemas.microsoft.com/office/drawing/2014/main" id="{EB04F632-1AF7-584C-9E45-98A3AB8EEEFA}"/>
              </a:ext>
            </a:extLst>
          </p:cNvPr>
          <p:cNvPicPr>
            <a:picLocks noChangeAspect="1"/>
          </p:cNvPicPr>
          <p:nvPr/>
        </p:nvPicPr>
        <p:blipFill>
          <a:blip r:embed="rId3"/>
          <a:stretch>
            <a:fillRect/>
          </a:stretch>
        </p:blipFill>
        <p:spPr>
          <a:xfrm>
            <a:off x="2039475" y="3186361"/>
            <a:ext cx="2722240" cy="1684003"/>
          </a:xfrm>
          <a:prstGeom prst="rect">
            <a:avLst/>
          </a:prstGeom>
        </p:spPr>
      </p:pic>
      <p:sp>
        <p:nvSpPr>
          <p:cNvPr id="25" name="正方形/長方形 24">
            <a:extLst>
              <a:ext uri="{FF2B5EF4-FFF2-40B4-BE49-F238E27FC236}">
                <a16:creationId xmlns:a16="http://schemas.microsoft.com/office/drawing/2014/main" id="{262D0CAE-86CD-8A44-85A1-75869EA54ABF}"/>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タイトル 1">
            <a:extLst>
              <a:ext uri="{FF2B5EF4-FFF2-40B4-BE49-F238E27FC236}">
                <a16:creationId xmlns:a16="http://schemas.microsoft.com/office/drawing/2014/main" id="{A6369A2D-08AB-F842-998A-50BBC907CC20}"/>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50" charset="-128"/>
                <a:ea typeface="Meiryo UI" panose="020B0604030504040204" pitchFamily="50" charset="-128"/>
              </a:rPr>
              <a:t>概要</a:t>
            </a:r>
            <a:endParaRPr lang="ja-JP" altLang="en-US" b="1">
              <a:solidFill>
                <a:schemeClr val="accent2">
                  <a:lumMod val="75000"/>
                </a:schemeClr>
              </a:solidFill>
              <a:latin typeface="Meiryo UI" panose="020B0604030504040204" pitchFamily="34" charset="-128"/>
              <a:ea typeface="Meiryo UI" panose="020B0604030504040204" pitchFamily="34" charset="-128"/>
            </a:endParaRPr>
          </a:p>
        </p:txBody>
      </p:sp>
      <p:sp>
        <p:nvSpPr>
          <p:cNvPr id="27" name="タイトル 1">
            <a:extLst>
              <a:ext uri="{FF2B5EF4-FFF2-40B4-BE49-F238E27FC236}">
                <a16:creationId xmlns:a16="http://schemas.microsoft.com/office/drawing/2014/main" id="{93FBF9BD-C21A-D84F-8E25-AD3C682EC9F1}"/>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a:solidFill>
                  <a:schemeClr val="accent2">
                    <a:lumMod val="75000"/>
                  </a:schemeClr>
                </a:solidFill>
                <a:latin typeface="Meiryo UI" panose="020B0604030504040204" pitchFamily="34" charset="-128"/>
                <a:ea typeface="Meiryo UI" panose="020B0604030504040204" pitchFamily="34" charset="-128"/>
              </a:rPr>
              <a:t>システム開発</a:t>
            </a:r>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endParaRPr lang="ja-JP" altLang="en-US" sz="1400">
              <a:solidFill>
                <a:schemeClr val="accent2">
                  <a:lumMod val="75000"/>
                </a:schemeClr>
              </a:solidFill>
              <a:latin typeface="Meiryo UI" panose="020B0604030504040204" pitchFamily="34" charset="-128"/>
              <a:ea typeface="Meiryo UI" panose="020B0604030504040204" pitchFamily="34" charset="-128"/>
            </a:endParaRPr>
          </a:p>
        </p:txBody>
      </p:sp>
      <p:sp>
        <p:nvSpPr>
          <p:cNvPr id="24" name="テキスト ボックス 23">
            <a:extLst>
              <a:ext uri="{FF2B5EF4-FFF2-40B4-BE49-F238E27FC236}">
                <a16:creationId xmlns:a16="http://schemas.microsoft.com/office/drawing/2014/main" id="{50E7FA89-3129-C14D-8A4F-1AF5529E8089}"/>
              </a:ext>
            </a:extLst>
          </p:cNvPr>
          <p:cNvSpPr txBox="1"/>
          <p:nvPr/>
        </p:nvSpPr>
        <p:spPr>
          <a:xfrm>
            <a:off x="363151" y="911868"/>
            <a:ext cx="9120546" cy="62170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nSpc>
                <a:spcPct val="130000"/>
              </a:lnSpc>
            </a:pPr>
            <a:r>
              <a:rPr lang="ja-JP" altLang="en-US" sz="1600" b="1">
                <a:solidFill>
                  <a:schemeClr val="tx1"/>
                </a:solidFill>
                <a:latin typeface="Meiryo UI" panose="020B0604030504040204" pitchFamily="34" charset="-128"/>
                <a:ea typeface="Meiryo UI" panose="020B0604030504040204" pitchFamily="34" charset="-128"/>
              </a:rPr>
              <a:t>システム開発事業は、エヌジェーケーの中核事業です。創業以来、基幹業務アプリケーションソフトウェア分野、組込みソフトウェア分野など、あらゆるシステムの開発を手がけてきました。</a:t>
            </a:r>
            <a:endParaRPr kumimoji="1" lang="ja-JP" altLang="en-US" sz="1600" b="1" dirty="0">
              <a:solidFill>
                <a:schemeClr val="tx1"/>
              </a:solidFill>
              <a:latin typeface="Meiryo UI" panose="020B0604030504040204" pitchFamily="34" charset="-128"/>
              <a:ea typeface="Meiryo UI" panose="020B0604030504040204" pitchFamily="34" charset="-128"/>
            </a:endParaRPr>
          </a:p>
        </p:txBody>
      </p:sp>
      <p:sp>
        <p:nvSpPr>
          <p:cNvPr id="47" name="六角形 46">
            <a:extLst>
              <a:ext uri="{FF2B5EF4-FFF2-40B4-BE49-F238E27FC236}">
                <a16:creationId xmlns:a16="http://schemas.microsoft.com/office/drawing/2014/main" id="{BC715D07-D7D5-CC49-A8DA-D2552A42C201}"/>
              </a:ext>
            </a:extLst>
          </p:cNvPr>
          <p:cNvSpPr/>
          <p:nvPr/>
        </p:nvSpPr>
        <p:spPr>
          <a:xfrm>
            <a:off x="818148" y="1813021"/>
            <a:ext cx="5409397" cy="1336920"/>
          </a:xfrm>
          <a:prstGeom prst="hexagon">
            <a:avLst>
              <a:gd name="adj" fmla="val 35332"/>
              <a:gd name="vf" fmla="val 115470"/>
            </a:avLst>
          </a:prstGeom>
          <a:solidFill>
            <a:srgbClr val="007FC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3" name="図 42">
            <a:extLst>
              <a:ext uri="{FF2B5EF4-FFF2-40B4-BE49-F238E27FC236}">
                <a16:creationId xmlns:a16="http://schemas.microsoft.com/office/drawing/2014/main" id="{99C777F8-011D-2D46-9BCA-1D90912ABEBD}"/>
              </a:ext>
            </a:extLst>
          </p:cNvPr>
          <p:cNvPicPr>
            <a:picLocks noChangeAspect="1"/>
          </p:cNvPicPr>
          <p:nvPr/>
        </p:nvPicPr>
        <p:blipFill>
          <a:blip r:embed="rId4"/>
          <a:stretch>
            <a:fillRect/>
          </a:stretch>
        </p:blipFill>
        <p:spPr>
          <a:xfrm>
            <a:off x="254446" y="1617297"/>
            <a:ext cx="2722240" cy="1728555"/>
          </a:xfrm>
          <a:prstGeom prst="rect">
            <a:avLst/>
          </a:prstGeom>
        </p:spPr>
      </p:pic>
      <p:sp>
        <p:nvSpPr>
          <p:cNvPr id="21" name="六角形 20">
            <a:extLst>
              <a:ext uri="{FF2B5EF4-FFF2-40B4-BE49-F238E27FC236}">
                <a16:creationId xmlns:a16="http://schemas.microsoft.com/office/drawing/2014/main" id="{89397DA8-AC15-354B-9503-9D02FDAFA2DA}"/>
              </a:ext>
            </a:extLst>
          </p:cNvPr>
          <p:cNvSpPr/>
          <p:nvPr/>
        </p:nvSpPr>
        <p:spPr>
          <a:xfrm>
            <a:off x="596243" y="1813021"/>
            <a:ext cx="2038645" cy="807116"/>
          </a:xfrm>
          <a:prstGeom prst="hexagon">
            <a:avLst>
              <a:gd name="adj" fmla="val 28545"/>
              <a:gd name="vf" fmla="val 115470"/>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400" b="1">
                <a:solidFill>
                  <a:schemeClr val="tx1"/>
                </a:solidFill>
                <a:latin typeface="Meiryo UI" panose="020B0604030504040204" pitchFamily="50" charset="-128"/>
                <a:ea typeface="Meiryo UI" panose="020B0604030504040204" pitchFamily="50" charset="-128"/>
              </a:rPr>
              <a:t>エンタープライズ</a:t>
            </a:r>
            <a:endParaRPr lang="en-US" altLang="ja-JP" sz="14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400" b="1">
                <a:solidFill>
                  <a:schemeClr val="tx1"/>
                </a:solidFill>
                <a:latin typeface="Meiryo UI" panose="020B0604030504040204" pitchFamily="50" charset="-128"/>
                <a:ea typeface="Meiryo UI" panose="020B0604030504040204" pitchFamily="50" charset="-128"/>
              </a:rPr>
              <a:t>ソリューション</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3BB2C3F4-5E5D-E84D-AC28-08397EA2F400}"/>
              </a:ext>
            </a:extLst>
          </p:cNvPr>
          <p:cNvSpPr/>
          <p:nvPr/>
        </p:nvSpPr>
        <p:spPr>
          <a:xfrm>
            <a:off x="3018763" y="1813021"/>
            <a:ext cx="2833397" cy="132710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・カード決済端末関連</a:t>
            </a:r>
            <a:endParaRPr lang="en-US" altLang="ja-JP" sz="12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・社会インフラ系 （通信・交通） アプリ</a:t>
            </a:r>
            <a:endParaRPr lang="en-US" altLang="ja-JP" sz="12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・金融・保険 系アプリ</a:t>
            </a:r>
            <a:r>
              <a:rPr lang="ja-JP" altLang="en-US" sz="1200" dirty="0">
                <a:solidFill>
                  <a:schemeClr val="bg1"/>
                </a:solidFill>
                <a:latin typeface="Meiryo UI" panose="020B0604030504040204" pitchFamily="50" charset="-128"/>
                <a:ea typeface="Meiryo UI" panose="020B0604030504040204" pitchFamily="50" charset="-128"/>
              </a:rPr>
              <a:t>　</a:t>
            </a:r>
            <a:r>
              <a:rPr lang="ja-JP" altLang="en-US" sz="120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ERP</a:t>
            </a:r>
            <a:r>
              <a:rPr lang="ja-JP" altLang="en-US" sz="1200">
                <a:solidFill>
                  <a:schemeClr val="bg1"/>
                </a:solidFill>
                <a:latin typeface="Meiryo UI" panose="020B0604030504040204" pitchFamily="50" charset="-128"/>
                <a:ea typeface="Meiryo UI" panose="020B0604030504040204" pitchFamily="50" charset="-128"/>
              </a:rPr>
              <a:t>ソリューション</a:t>
            </a:r>
            <a:endParaRPr lang="en-US" altLang="ja-JP" sz="12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TERASOLUNA</a:t>
            </a:r>
            <a:r>
              <a:rPr lang="ja-JP" altLang="en-US" sz="1200">
                <a:solidFill>
                  <a:schemeClr val="bg1"/>
                </a:solidFill>
                <a:latin typeface="Meiryo UI" panose="020B0604030504040204" pitchFamily="50" charset="-128"/>
                <a:ea typeface="Meiryo UI" panose="020B0604030504040204" pitchFamily="50" charset="-128"/>
              </a:rPr>
              <a:t>適用アプリ</a:t>
            </a:r>
            <a:endParaRPr lang="en-US" altLang="ja-JP" sz="12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Web, Java, Android</a:t>
            </a:r>
            <a:r>
              <a:rPr lang="ja-JP" altLang="en-US" sz="1200">
                <a:solidFill>
                  <a:schemeClr val="bg1"/>
                </a:solidFill>
                <a:latin typeface="Meiryo UI" panose="020B0604030504040204" pitchFamily="50" charset="-128"/>
                <a:ea typeface="Meiryo UI" panose="020B0604030504040204" pitchFamily="50" charset="-128"/>
              </a:rPr>
              <a:t>等適用アプリ</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48" name="六角形 47">
            <a:extLst>
              <a:ext uri="{FF2B5EF4-FFF2-40B4-BE49-F238E27FC236}">
                <a16:creationId xmlns:a16="http://schemas.microsoft.com/office/drawing/2014/main" id="{77DC0375-8E9B-6E47-9E00-D235CAA06485}"/>
              </a:ext>
            </a:extLst>
          </p:cNvPr>
          <p:cNvSpPr/>
          <p:nvPr/>
        </p:nvSpPr>
        <p:spPr>
          <a:xfrm>
            <a:off x="504351" y="2375164"/>
            <a:ext cx="1915951" cy="774777"/>
          </a:xfrm>
          <a:prstGeom prst="hexagon">
            <a:avLst>
              <a:gd name="adj" fmla="val 0"/>
              <a:gd name="vf" fmla="val 115470"/>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marL="288000" lvl="1" algn="ctr">
              <a:defRPr/>
            </a:pPr>
            <a:r>
              <a:rPr lang="ja-JP" altLang="en-US" sz="1000">
                <a:solidFill>
                  <a:schemeClr val="tx1"/>
                </a:solidFill>
                <a:latin typeface="Meiryo UI" panose="020B0604030504040204" pitchFamily="50" charset="-128"/>
                <a:ea typeface="Meiryo UI" panose="020B0604030504040204" pitchFamily="50" charset="-128"/>
              </a:rPr>
              <a:t>豊富な業務システムの開発経験をベースに、ワンストップでお手伝いします。</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9" name="六角形 48">
            <a:extLst>
              <a:ext uri="{FF2B5EF4-FFF2-40B4-BE49-F238E27FC236}">
                <a16:creationId xmlns:a16="http://schemas.microsoft.com/office/drawing/2014/main" id="{90DAE9B9-64BE-D645-A14F-358A38B4094C}"/>
              </a:ext>
            </a:extLst>
          </p:cNvPr>
          <p:cNvSpPr/>
          <p:nvPr/>
        </p:nvSpPr>
        <p:spPr>
          <a:xfrm>
            <a:off x="2381272" y="3317533"/>
            <a:ext cx="2038645" cy="807116"/>
          </a:xfrm>
          <a:prstGeom prst="hexagon">
            <a:avLst>
              <a:gd name="adj" fmla="val 28545"/>
              <a:gd name="vf" fmla="val 115470"/>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400" b="1">
                <a:solidFill>
                  <a:schemeClr val="tx1"/>
                </a:solidFill>
                <a:latin typeface="Meiryo UI" panose="020B0604030504040204" pitchFamily="50" charset="-128"/>
                <a:ea typeface="Meiryo UI" panose="020B0604030504040204" pitchFamily="50" charset="-128"/>
              </a:rPr>
              <a:t>エンベデッド</a:t>
            </a:r>
          </a:p>
          <a:p>
            <a:pPr algn="ctr" defTabSz="889000">
              <a:lnSpc>
                <a:spcPct val="90000"/>
              </a:lnSpc>
              <a:spcAft>
                <a:spcPts val="0"/>
              </a:spcAft>
              <a:defRPr/>
            </a:pPr>
            <a:r>
              <a:rPr lang="ja-JP" altLang="en-US" sz="1400" b="1">
                <a:solidFill>
                  <a:schemeClr val="tx1"/>
                </a:solidFill>
                <a:latin typeface="Meiryo UI" panose="020B0604030504040204" pitchFamily="50" charset="-128"/>
                <a:ea typeface="Meiryo UI" panose="020B0604030504040204" pitchFamily="50" charset="-128"/>
              </a:rPr>
              <a:t>ソリューション</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50" name="六角形 49">
            <a:extLst>
              <a:ext uri="{FF2B5EF4-FFF2-40B4-BE49-F238E27FC236}">
                <a16:creationId xmlns:a16="http://schemas.microsoft.com/office/drawing/2014/main" id="{0595D0EB-005C-594B-AFEA-121620CEBD91}"/>
              </a:ext>
            </a:extLst>
          </p:cNvPr>
          <p:cNvSpPr/>
          <p:nvPr/>
        </p:nvSpPr>
        <p:spPr>
          <a:xfrm>
            <a:off x="2289380" y="3918176"/>
            <a:ext cx="1915951" cy="774777"/>
          </a:xfrm>
          <a:prstGeom prst="hexagon">
            <a:avLst>
              <a:gd name="adj" fmla="val 0"/>
              <a:gd name="vf" fmla="val 115470"/>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marL="288000" lvl="1" algn="ctr">
              <a:defRPr/>
            </a:pPr>
            <a:r>
              <a:rPr lang="ja-JP" altLang="en-US" sz="1000">
                <a:solidFill>
                  <a:schemeClr val="tx1"/>
                </a:solidFill>
                <a:latin typeface="Meiryo UI" panose="020B0604030504040204" pitchFamily="50" charset="-128"/>
                <a:ea typeface="Meiryo UI" panose="020B0604030504040204" pitchFamily="50" charset="-128"/>
              </a:rPr>
              <a:t>自動車分野、エレクトロニクス分野などの組込みソフトウェアをご提供します。</a:t>
            </a:r>
          </a:p>
        </p:txBody>
      </p:sp>
      <p:sp>
        <p:nvSpPr>
          <p:cNvPr id="58" name="六角形 57">
            <a:extLst>
              <a:ext uri="{FF2B5EF4-FFF2-40B4-BE49-F238E27FC236}">
                <a16:creationId xmlns:a16="http://schemas.microsoft.com/office/drawing/2014/main" id="{4F984927-F938-BD4F-875C-15F165B9A3F0}"/>
              </a:ext>
            </a:extLst>
          </p:cNvPr>
          <p:cNvSpPr/>
          <p:nvPr/>
        </p:nvSpPr>
        <p:spPr>
          <a:xfrm>
            <a:off x="1014483" y="4919694"/>
            <a:ext cx="6785198" cy="1207765"/>
          </a:xfrm>
          <a:prstGeom prst="hexagon">
            <a:avLst>
              <a:gd name="adj" fmla="val 35332"/>
              <a:gd name="vf" fmla="val 115470"/>
            </a:avLst>
          </a:prstGeom>
          <a:solidFill>
            <a:srgbClr val="643CB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9" name="正方形/長方形 58">
            <a:extLst>
              <a:ext uri="{FF2B5EF4-FFF2-40B4-BE49-F238E27FC236}">
                <a16:creationId xmlns:a16="http://schemas.microsoft.com/office/drawing/2014/main" id="{F13BB9D9-49E3-9347-89AA-F4C66392374C}"/>
              </a:ext>
            </a:extLst>
          </p:cNvPr>
          <p:cNvSpPr/>
          <p:nvPr/>
        </p:nvSpPr>
        <p:spPr>
          <a:xfrm>
            <a:off x="3259033" y="4919694"/>
            <a:ext cx="4194755" cy="1207765"/>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・システム基盤　方式設計～構築</a:t>
            </a:r>
          </a:p>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・クラウド基盤／仮想化基盤構築（</a:t>
            </a:r>
            <a:r>
              <a:rPr lang="en" altLang="ja-JP" sz="1200" dirty="0">
                <a:solidFill>
                  <a:schemeClr val="bg1"/>
                </a:solidFill>
                <a:latin typeface="Meiryo UI" panose="020B0604030504040204" pitchFamily="50" charset="-128"/>
                <a:ea typeface="Meiryo UI" panose="020B0604030504040204" pitchFamily="50" charset="-128"/>
              </a:rPr>
              <a:t>OpenStack</a:t>
            </a:r>
            <a:r>
              <a:rPr lang="ja-JP" altLang="en" sz="1200">
                <a:solidFill>
                  <a:schemeClr val="bg1"/>
                </a:solidFill>
                <a:latin typeface="Meiryo UI" panose="020B0604030504040204" pitchFamily="50" charset="-128"/>
                <a:ea typeface="Meiryo UI" panose="020B0604030504040204" pitchFamily="50" charset="-128"/>
              </a:rPr>
              <a:t>、</a:t>
            </a:r>
            <a:r>
              <a:rPr lang="en" altLang="ja-JP" sz="1200" dirty="0">
                <a:solidFill>
                  <a:schemeClr val="bg1"/>
                </a:solidFill>
                <a:latin typeface="Meiryo UI" panose="020B0604030504040204" pitchFamily="50" charset="-128"/>
                <a:ea typeface="Meiryo UI" panose="020B0604030504040204" pitchFamily="50" charset="-128"/>
              </a:rPr>
              <a:t>OpenFlow</a:t>
            </a:r>
            <a:r>
              <a:rPr lang="ja-JP" altLang="en" sz="1200">
                <a:solidFill>
                  <a:schemeClr val="bg1"/>
                </a:solidFill>
                <a:latin typeface="Meiryo UI" panose="020B0604030504040204" pitchFamily="50" charset="-128"/>
                <a:ea typeface="Meiryo UI" panose="020B0604030504040204" pitchFamily="50" charset="-128"/>
              </a:rPr>
              <a:t>）</a:t>
            </a:r>
          </a:p>
          <a:p>
            <a:pPr>
              <a:lnSpc>
                <a:spcPct val="120000"/>
              </a:lnSpc>
              <a:defRPr/>
            </a:pPr>
            <a:r>
              <a:rPr lang="ja-JP" altLang="en" sz="1200">
                <a:solidFill>
                  <a:schemeClr val="bg1"/>
                </a:solidFill>
                <a:latin typeface="Meiryo UI" panose="020B0604030504040204" pitchFamily="50" charset="-128"/>
                <a:ea typeface="Meiryo UI" panose="020B0604030504040204" pitchFamily="50" charset="-128"/>
              </a:rPr>
              <a:t>・</a:t>
            </a:r>
            <a:r>
              <a:rPr lang="ja-JP" altLang="en-US" sz="1200">
                <a:solidFill>
                  <a:schemeClr val="bg1"/>
                </a:solidFill>
                <a:latin typeface="Meiryo UI" panose="020B0604030504040204" pitchFamily="50" charset="-128"/>
                <a:ea typeface="Meiryo UI" panose="020B0604030504040204" pitchFamily="50" charset="-128"/>
              </a:rPr>
              <a:t>基盤系ミドルウェア開発　・</a:t>
            </a:r>
            <a:r>
              <a:rPr lang="en" altLang="ja-JP" sz="1200" dirty="0">
                <a:solidFill>
                  <a:schemeClr val="bg1"/>
                </a:solidFill>
                <a:latin typeface="Meiryo UI" panose="020B0604030504040204" pitchFamily="50" charset="-128"/>
                <a:ea typeface="Meiryo UI" panose="020B0604030504040204" pitchFamily="50" charset="-128"/>
              </a:rPr>
              <a:t>TERASOLUNA</a:t>
            </a:r>
            <a:r>
              <a:rPr lang="ja-JP" altLang="en-US" sz="1200">
                <a:solidFill>
                  <a:schemeClr val="bg1"/>
                </a:solidFill>
                <a:latin typeface="Meiryo UI" panose="020B0604030504040204" pitchFamily="50" charset="-128"/>
                <a:ea typeface="Meiryo UI" panose="020B0604030504040204" pitchFamily="50" charset="-128"/>
              </a:rPr>
              <a:t>基盤技術</a:t>
            </a:r>
          </a:p>
          <a:p>
            <a:pPr>
              <a:lnSpc>
                <a:spcPct val="120000"/>
              </a:lnSpc>
              <a:defRPr/>
            </a:pPr>
            <a:r>
              <a:rPr lang="ja-JP" altLang="en-US" sz="1200">
                <a:solidFill>
                  <a:schemeClr val="bg1"/>
                </a:solidFill>
                <a:latin typeface="Meiryo UI" panose="020B0604030504040204" pitchFamily="50" charset="-128"/>
                <a:ea typeface="Meiryo UI" panose="020B0604030504040204" pitchFamily="50" charset="-128"/>
              </a:rPr>
              <a:t>・通信制御／装置制御　・保守／運用支援</a:t>
            </a:r>
            <a:endParaRPr lang="en-US" altLang="ja-JP" sz="1200" dirty="0">
              <a:solidFill>
                <a:schemeClr val="bg1"/>
              </a:solidFill>
              <a:latin typeface="Meiryo UI" panose="020B0604030504040204" pitchFamily="50" charset="-128"/>
              <a:ea typeface="Meiryo UI" panose="020B0604030504040204" pitchFamily="50" charset="-128"/>
            </a:endParaRPr>
          </a:p>
        </p:txBody>
      </p:sp>
      <p:pic>
        <p:nvPicPr>
          <p:cNvPr id="39" name="図 38">
            <a:extLst>
              <a:ext uri="{FF2B5EF4-FFF2-40B4-BE49-F238E27FC236}">
                <a16:creationId xmlns:a16="http://schemas.microsoft.com/office/drawing/2014/main" id="{C02BD0EC-15C4-3740-8EE5-5B3935FE5A04}"/>
              </a:ext>
            </a:extLst>
          </p:cNvPr>
          <p:cNvPicPr>
            <a:picLocks noChangeAspect="1"/>
          </p:cNvPicPr>
          <p:nvPr/>
        </p:nvPicPr>
        <p:blipFill>
          <a:blip r:embed="rId5"/>
          <a:stretch>
            <a:fillRect/>
          </a:stretch>
        </p:blipFill>
        <p:spPr>
          <a:xfrm>
            <a:off x="462924" y="4695482"/>
            <a:ext cx="2710098" cy="1679322"/>
          </a:xfrm>
          <a:prstGeom prst="rect">
            <a:avLst/>
          </a:prstGeom>
        </p:spPr>
      </p:pic>
      <p:sp>
        <p:nvSpPr>
          <p:cNvPr id="61" name="六角形 60">
            <a:extLst>
              <a:ext uri="{FF2B5EF4-FFF2-40B4-BE49-F238E27FC236}">
                <a16:creationId xmlns:a16="http://schemas.microsoft.com/office/drawing/2014/main" id="{369B462D-3A42-3D4A-ACF3-8A130FEA4001}"/>
              </a:ext>
            </a:extLst>
          </p:cNvPr>
          <p:cNvSpPr/>
          <p:nvPr/>
        </p:nvSpPr>
        <p:spPr>
          <a:xfrm>
            <a:off x="792578" y="4826654"/>
            <a:ext cx="2038645" cy="807116"/>
          </a:xfrm>
          <a:prstGeom prst="hexagon">
            <a:avLst>
              <a:gd name="adj" fmla="val 28545"/>
              <a:gd name="vf" fmla="val 115470"/>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400" b="1">
                <a:solidFill>
                  <a:schemeClr val="tx1"/>
                </a:solidFill>
                <a:latin typeface="Meiryo UI" panose="020B0604030504040204" pitchFamily="50" charset="-128"/>
                <a:ea typeface="Meiryo UI" panose="020B0604030504040204" pitchFamily="50" charset="-128"/>
              </a:rPr>
              <a:t>基盤構築</a:t>
            </a:r>
          </a:p>
          <a:p>
            <a:pPr algn="ctr" defTabSz="889000">
              <a:lnSpc>
                <a:spcPct val="90000"/>
              </a:lnSpc>
              <a:spcAft>
                <a:spcPts val="0"/>
              </a:spcAft>
              <a:defRPr/>
            </a:pPr>
            <a:r>
              <a:rPr lang="ja-JP" altLang="en-US" sz="1400" b="1">
                <a:solidFill>
                  <a:schemeClr val="tx1"/>
                </a:solidFill>
                <a:latin typeface="Meiryo UI" panose="020B0604030504040204" pitchFamily="50" charset="-128"/>
                <a:ea typeface="Meiryo UI" panose="020B0604030504040204" pitchFamily="50" charset="-128"/>
              </a:rPr>
              <a:t>ソリューション</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62" name="六角形 61">
            <a:extLst>
              <a:ext uri="{FF2B5EF4-FFF2-40B4-BE49-F238E27FC236}">
                <a16:creationId xmlns:a16="http://schemas.microsoft.com/office/drawing/2014/main" id="{493A540A-7515-1849-AD81-BCB5C22809EA}"/>
              </a:ext>
            </a:extLst>
          </p:cNvPr>
          <p:cNvSpPr/>
          <p:nvPr/>
        </p:nvSpPr>
        <p:spPr>
          <a:xfrm>
            <a:off x="640276" y="5416941"/>
            <a:ext cx="2130537" cy="774777"/>
          </a:xfrm>
          <a:prstGeom prst="hexagon">
            <a:avLst>
              <a:gd name="adj" fmla="val 0"/>
              <a:gd name="vf" fmla="val 115470"/>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marL="288000" lvl="1" algn="ctr">
              <a:defRPr/>
            </a:pPr>
            <a:r>
              <a:rPr lang="ja-JP" altLang="en-US" sz="1000">
                <a:solidFill>
                  <a:schemeClr val="tx1"/>
                </a:solidFill>
                <a:latin typeface="Meiryo UI" panose="020B0604030504040204" pitchFamily="50" charset="-128"/>
                <a:ea typeface="Meiryo UI" panose="020B0604030504040204" pitchFamily="50" charset="-128"/>
              </a:rPr>
              <a:t>システム構築の基盤方式に関わる様々な実績に基づき、環境構築を</a:t>
            </a:r>
            <a:br>
              <a:rPr lang="ja-JP" altLang="en-US" sz="1000">
                <a:solidFill>
                  <a:schemeClr val="tx1"/>
                </a:solidFill>
                <a:latin typeface="Meiryo UI" panose="020B0604030504040204" pitchFamily="50" charset="-128"/>
                <a:ea typeface="Meiryo UI" panose="020B0604030504040204" pitchFamily="50" charset="-128"/>
              </a:rPr>
            </a:br>
            <a:r>
              <a:rPr lang="ja-JP" altLang="en-US" sz="1000">
                <a:solidFill>
                  <a:schemeClr val="tx1"/>
                </a:solidFill>
                <a:latin typeface="Meiryo UI" panose="020B0604030504040204" pitchFamily="50" charset="-128"/>
                <a:ea typeface="Meiryo UI" panose="020B0604030504040204" pitchFamily="50" charset="-128"/>
              </a:rPr>
              <a:t>ご支援します。</a:t>
            </a:r>
          </a:p>
        </p:txBody>
      </p:sp>
      <p:sp>
        <p:nvSpPr>
          <p:cNvPr id="22" name="角丸四角形 21"/>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111146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円/楕円 52">
            <a:extLst>
              <a:ext uri="{FF2B5EF4-FFF2-40B4-BE49-F238E27FC236}">
                <a16:creationId xmlns:a16="http://schemas.microsoft.com/office/drawing/2014/main" id="{12FE13BE-F5B9-1A44-8870-68AA9C633567}"/>
              </a:ext>
            </a:extLst>
          </p:cNvPr>
          <p:cNvSpPr/>
          <p:nvPr/>
        </p:nvSpPr>
        <p:spPr>
          <a:xfrm>
            <a:off x="3257163" y="1896910"/>
            <a:ext cx="3401499" cy="34014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8" name="図 37">
            <a:extLst>
              <a:ext uri="{FF2B5EF4-FFF2-40B4-BE49-F238E27FC236}">
                <a16:creationId xmlns:a16="http://schemas.microsoft.com/office/drawing/2014/main" id="{783D3467-0AA0-0B4B-94A0-729C268F0241}"/>
              </a:ext>
            </a:extLst>
          </p:cNvPr>
          <p:cNvPicPr>
            <a:picLocks noChangeAspect="1"/>
          </p:cNvPicPr>
          <p:nvPr/>
        </p:nvPicPr>
        <p:blipFill>
          <a:blip r:embed="rId2"/>
          <a:stretch>
            <a:fillRect/>
          </a:stretch>
        </p:blipFill>
        <p:spPr>
          <a:xfrm>
            <a:off x="2694686" y="1340955"/>
            <a:ext cx="4529074" cy="4529074"/>
          </a:xfrm>
          <a:prstGeom prst="rect">
            <a:avLst/>
          </a:prstGeom>
        </p:spPr>
      </p:pic>
      <p:sp>
        <p:nvSpPr>
          <p:cNvPr id="26" name="正方形/長方形 25">
            <a:extLst>
              <a:ext uri="{FF2B5EF4-FFF2-40B4-BE49-F238E27FC236}">
                <a16:creationId xmlns:a16="http://schemas.microsoft.com/office/drawing/2014/main" id="{15DF52F6-039F-264B-88FC-7BE940A0B0AC}"/>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タイトル 1">
            <a:extLst>
              <a:ext uri="{FF2B5EF4-FFF2-40B4-BE49-F238E27FC236}">
                <a16:creationId xmlns:a16="http://schemas.microsoft.com/office/drawing/2014/main" id="{38BC6D63-986B-9447-BEA3-AD7DA8E60FE1}"/>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50" charset="-128"/>
                <a:ea typeface="Meiryo UI" panose="020B0604030504040204" pitchFamily="50" charset="-128"/>
              </a:rPr>
              <a:t>サービス領域</a:t>
            </a:r>
            <a:endParaRPr lang="ja-JP" altLang="en-US" b="1">
              <a:solidFill>
                <a:schemeClr val="accent2">
                  <a:lumMod val="75000"/>
                </a:schemeClr>
              </a:solidFill>
              <a:latin typeface="Meiryo UI" panose="020B0604030504040204" pitchFamily="34" charset="-128"/>
              <a:ea typeface="Meiryo UI" panose="020B0604030504040204" pitchFamily="34" charset="-128"/>
            </a:endParaRPr>
          </a:p>
        </p:txBody>
      </p:sp>
      <p:sp>
        <p:nvSpPr>
          <p:cNvPr id="28" name="タイトル 1">
            <a:extLst>
              <a:ext uri="{FF2B5EF4-FFF2-40B4-BE49-F238E27FC236}">
                <a16:creationId xmlns:a16="http://schemas.microsoft.com/office/drawing/2014/main" id="{68C150AB-015A-9740-8AD4-290588F922E0}"/>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a:solidFill>
                  <a:schemeClr val="accent2">
                    <a:lumMod val="75000"/>
                  </a:schemeClr>
                </a:solidFill>
                <a:latin typeface="Meiryo UI" panose="020B0604030504040204" pitchFamily="34" charset="-128"/>
                <a:ea typeface="Meiryo UI" panose="020B0604030504040204" pitchFamily="34" charset="-128"/>
              </a:rPr>
              <a:t>システム開発</a:t>
            </a:r>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endParaRPr lang="ja-JP" altLang="en-US" sz="1400">
              <a:solidFill>
                <a:schemeClr val="accent2">
                  <a:lumMod val="75000"/>
                </a:schemeClr>
              </a:solidFill>
              <a:latin typeface="Meiryo UI" panose="020B0604030504040204" pitchFamily="34" charset="-128"/>
              <a:ea typeface="Meiryo UI" panose="020B0604030504040204" pitchFamily="34" charset="-128"/>
            </a:endParaRPr>
          </a:p>
        </p:txBody>
      </p:sp>
      <p:sp>
        <p:nvSpPr>
          <p:cNvPr id="20" name="正方形/長方形 19">
            <a:extLst>
              <a:ext uri="{FF2B5EF4-FFF2-40B4-BE49-F238E27FC236}">
                <a16:creationId xmlns:a16="http://schemas.microsoft.com/office/drawing/2014/main" id="{AE2AF270-B7F4-D448-BC60-C50D95538BE6}"/>
              </a:ext>
            </a:extLst>
          </p:cNvPr>
          <p:cNvSpPr/>
          <p:nvPr/>
        </p:nvSpPr>
        <p:spPr>
          <a:xfrm>
            <a:off x="517646" y="2252085"/>
            <a:ext cx="2008886" cy="8289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lnSpc>
                <a:spcPct val="120000"/>
              </a:lnSpc>
            </a:pPr>
            <a:r>
              <a:rPr lang="ja-JP" altLang="en-US" sz="1050">
                <a:solidFill>
                  <a:schemeClr val="tx1"/>
                </a:solidFill>
                <a:latin typeface="Meiryo UI" panose="020B0604030504040204" pitchFamily="50" charset="-128"/>
                <a:ea typeface="Meiryo UI" panose="020B0604030504040204" pitchFamily="50" charset="-128"/>
              </a:rPr>
              <a:t>システム導入支援から、ハードウェア、ソフトウェア、ネットワークなどの管理支援、ヘルプデスク、システム診断評価などの運用サービスを行います。</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A49C5E94-C360-9348-BFC0-555BFC5C2E1D}"/>
              </a:ext>
            </a:extLst>
          </p:cNvPr>
          <p:cNvSpPr/>
          <p:nvPr/>
        </p:nvSpPr>
        <p:spPr>
          <a:xfrm>
            <a:off x="517646" y="1376308"/>
            <a:ext cx="2041752" cy="738248"/>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r"/>
            <a:r>
              <a:rPr lang="en" altLang="ja-JP" sz="2000" b="1" dirty="0">
                <a:solidFill>
                  <a:schemeClr val="tx2">
                    <a:lumMod val="75000"/>
                    <a:lumOff val="25000"/>
                  </a:schemeClr>
                </a:solidFill>
              </a:rPr>
              <a:t>System</a:t>
            </a:r>
          </a:p>
          <a:p>
            <a:pPr algn="r"/>
            <a:r>
              <a:rPr lang="en" altLang="ja-JP" sz="2000" b="1" dirty="0">
                <a:solidFill>
                  <a:schemeClr val="tx2">
                    <a:lumMod val="75000"/>
                    <a:lumOff val="25000"/>
                  </a:schemeClr>
                </a:solidFill>
              </a:rPr>
              <a:t>operation</a:t>
            </a:r>
            <a:br>
              <a:rPr lang="en" altLang="ja-JP" sz="2000" b="1" dirty="0">
                <a:solidFill>
                  <a:schemeClr val="tx2">
                    <a:lumMod val="75000"/>
                    <a:lumOff val="25000"/>
                  </a:schemeClr>
                </a:solidFill>
              </a:rPr>
            </a:br>
            <a:r>
              <a:rPr lang="en" altLang="ja-JP" sz="2000" b="1" dirty="0">
                <a:solidFill>
                  <a:schemeClr val="tx2">
                    <a:lumMod val="75000"/>
                    <a:lumOff val="25000"/>
                  </a:schemeClr>
                </a:solidFill>
              </a:rPr>
              <a:t>service</a:t>
            </a:r>
            <a:endParaRPr lang="en" altLang="ja-JP" sz="2000" b="1" dirty="0">
              <a:solidFill>
                <a:schemeClr val="tx2">
                  <a:lumMod val="75000"/>
                  <a:lumOff val="25000"/>
                </a:schemeClr>
              </a:solidFill>
              <a:latin typeface="+mj-lt"/>
            </a:endParaRPr>
          </a:p>
        </p:txBody>
      </p:sp>
      <p:sp>
        <p:nvSpPr>
          <p:cNvPr id="32" name="正方形/長方形 31">
            <a:extLst>
              <a:ext uri="{FF2B5EF4-FFF2-40B4-BE49-F238E27FC236}">
                <a16:creationId xmlns:a16="http://schemas.microsoft.com/office/drawing/2014/main" id="{AFCF6F1D-24D2-9E44-B2FB-B3E6A213C5D2}"/>
              </a:ext>
            </a:extLst>
          </p:cNvPr>
          <p:cNvSpPr/>
          <p:nvPr/>
        </p:nvSpPr>
        <p:spPr>
          <a:xfrm>
            <a:off x="7346602" y="2050962"/>
            <a:ext cx="1596230" cy="5474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nSpc>
                <a:spcPct val="120000"/>
              </a:lnSpc>
            </a:pPr>
            <a:r>
              <a:rPr kumimoji="1" lang="ja-JP" altLang="en-US" sz="1050" dirty="0">
                <a:solidFill>
                  <a:schemeClr val="tx1"/>
                </a:solidFill>
                <a:latin typeface="Meiryo UI" panose="020B0604030504040204" pitchFamily="50" charset="-128"/>
                <a:ea typeface="Meiryo UI" panose="020B0604030504040204" pitchFamily="50" charset="-128"/>
              </a:rPr>
              <a:t>現状から、将来を見据えた視野の広いコンサルティングをご提案いたします。</a:t>
            </a:r>
          </a:p>
        </p:txBody>
      </p:sp>
      <p:sp>
        <p:nvSpPr>
          <p:cNvPr id="33" name="正方形/長方形 32">
            <a:extLst>
              <a:ext uri="{FF2B5EF4-FFF2-40B4-BE49-F238E27FC236}">
                <a16:creationId xmlns:a16="http://schemas.microsoft.com/office/drawing/2014/main" id="{F7BAEEA8-EE2C-8447-AD98-CDA33EF203FE}"/>
              </a:ext>
            </a:extLst>
          </p:cNvPr>
          <p:cNvSpPr/>
          <p:nvPr/>
        </p:nvSpPr>
        <p:spPr>
          <a:xfrm>
            <a:off x="7278624" y="1511612"/>
            <a:ext cx="1587468" cy="382216"/>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r>
              <a:rPr lang="en" altLang="ja-JP" sz="2000" b="1" dirty="0">
                <a:solidFill>
                  <a:schemeClr val="tx2">
                    <a:lumMod val="75000"/>
                    <a:lumOff val="25000"/>
                  </a:schemeClr>
                </a:solidFill>
              </a:rPr>
              <a:t>Consulting</a:t>
            </a:r>
            <a:br>
              <a:rPr lang="en" altLang="ja-JP" sz="2000" b="1" dirty="0">
                <a:solidFill>
                  <a:schemeClr val="tx2">
                    <a:lumMod val="75000"/>
                    <a:lumOff val="25000"/>
                  </a:schemeClr>
                </a:solidFill>
              </a:rPr>
            </a:br>
            <a:r>
              <a:rPr lang="en" altLang="ja-JP" sz="2000" b="1" dirty="0">
                <a:solidFill>
                  <a:schemeClr val="tx2">
                    <a:lumMod val="75000"/>
                    <a:lumOff val="25000"/>
                  </a:schemeClr>
                </a:solidFill>
              </a:rPr>
              <a:t>service</a:t>
            </a:r>
          </a:p>
        </p:txBody>
      </p:sp>
      <p:sp>
        <p:nvSpPr>
          <p:cNvPr id="34" name="正方形/長方形 33">
            <a:extLst>
              <a:ext uri="{FF2B5EF4-FFF2-40B4-BE49-F238E27FC236}">
                <a16:creationId xmlns:a16="http://schemas.microsoft.com/office/drawing/2014/main" id="{87EC549E-FC47-EC4A-94E7-01988FFF465E}"/>
              </a:ext>
            </a:extLst>
          </p:cNvPr>
          <p:cNvSpPr/>
          <p:nvPr/>
        </p:nvSpPr>
        <p:spPr>
          <a:xfrm>
            <a:off x="7346602" y="5362421"/>
            <a:ext cx="1678526" cy="6460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nSpc>
                <a:spcPct val="120000"/>
              </a:lnSpc>
            </a:pPr>
            <a:r>
              <a:rPr lang="ja-JP" altLang="en-US" sz="1050">
                <a:solidFill>
                  <a:schemeClr val="tx1"/>
                </a:solidFill>
                <a:latin typeface="Meiryo UI" panose="020B0604030504040204" pitchFamily="50" charset="-128"/>
                <a:ea typeface="Meiryo UI" panose="020B0604030504040204" pitchFamily="50" charset="-128"/>
              </a:rPr>
              <a:t>豊富な経験、技術を活かした方式提供によるシステムデザインをご提供いたします。</a:t>
            </a:r>
            <a:endParaRPr lang="ja-JP" altLang="en-US" sz="1050" dirty="0">
              <a:solidFill>
                <a:schemeClr val="tx1"/>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4D0309F5-7288-8C42-9904-684C1125A915}"/>
              </a:ext>
            </a:extLst>
          </p:cNvPr>
          <p:cNvSpPr/>
          <p:nvPr/>
        </p:nvSpPr>
        <p:spPr>
          <a:xfrm>
            <a:off x="7278624" y="4823072"/>
            <a:ext cx="1587468" cy="382216"/>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r>
              <a:rPr lang="en" altLang="ja-JP" sz="2000" b="1" dirty="0">
                <a:solidFill>
                  <a:schemeClr val="tx2">
                    <a:lumMod val="75000"/>
                    <a:lumOff val="25000"/>
                  </a:schemeClr>
                </a:solidFill>
              </a:rPr>
              <a:t>Design</a:t>
            </a:r>
            <a:br>
              <a:rPr lang="en" altLang="ja-JP" sz="2000" b="1" dirty="0">
                <a:solidFill>
                  <a:schemeClr val="tx2">
                    <a:lumMod val="75000"/>
                    <a:lumOff val="25000"/>
                  </a:schemeClr>
                </a:solidFill>
              </a:rPr>
            </a:br>
            <a:r>
              <a:rPr lang="en" altLang="ja-JP" sz="2000" b="1" dirty="0">
                <a:solidFill>
                  <a:schemeClr val="tx2">
                    <a:lumMod val="75000"/>
                    <a:lumOff val="25000"/>
                  </a:schemeClr>
                </a:solidFill>
              </a:rPr>
              <a:t>service</a:t>
            </a:r>
            <a:endParaRPr lang="en" altLang="ja-JP" sz="2000" b="1" dirty="0">
              <a:solidFill>
                <a:schemeClr val="tx2">
                  <a:lumMod val="75000"/>
                  <a:lumOff val="25000"/>
                </a:schemeClr>
              </a:solidFill>
              <a:latin typeface="+mj-lt"/>
            </a:endParaRPr>
          </a:p>
        </p:txBody>
      </p:sp>
      <p:sp>
        <p:nvSpPr>
          <p:cNvPr id="36" name="正方形/長方形 35">
            <a:extLst>
              <a:ext uri="{FF2B5EF4-FFF2-40B4-BE49-F238E27FC236}">
                <a16:creationId xmlns:a16="http://schemas.microsoft.com/office/drawing/2014/main" id="{5E2460DA-6835-DD40-8FD2-2D73B1DFF632}"/>
              </a:ext>
            </a:extLst>
          </p:cNvPr>
          <p:cNvSpPr/>
          <p:nvPr/>
        </p:nvSpPr>
        <p:spPr>
          <a:xfrm>
            <a:off x="517646" y="5396215"/>
            <a:ext cx="2008886" cy="6579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r">
              <a:lnSpc>
                <a:spcPct val="120000"/>
              </a:lnSpc>
            </a:pPr>
            <a:r>
              <a:rPr lang="ja-JP" altLang="en-US" sz="1050">
                <a:solidFill>
                  <a:schemeClr val="tx1"/>
                </a:solidFill>
                <a:latin typeface="Meiryo UI" panose="020B0604030504040204" pitchFamily="50" charset="-128"/>
                <a:ea typeface="Meiryo UI" panose="020B0604030504040204" pitchFamily="50" charset="-128"/>
              </a:rPr>
              <a:t>システムデザインに基づき、徹底した進捗管理と品質管理をベースとしたシステム実装サービスを行います。</a:t>
            </a:r>
            <a:endParaRPr lang="ja-JP" altLang="en-US" sz="1050" dirty="0">
              <a:solidFill>
                <a:schemeClr val="tx1"/>
              </a:solidFill>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4B41AF67-745C-BC42-A758-84F5C08B6D0F}"/>
              </a:ext>
            </a:extLst>
          </p:cNvPr>
          <p:cNvSpPr/>
          <p:nvPr/>
        </p:nvSpPr>
        <p:spPr>
          <a:xfrm>
            <a:off x="517646" y="4473773"/>
            <a:ext cx="2041752" cy="842424"/>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r"/>
            <a:r>
              <a:rPr lang="en" altLang="ja-JP" sz="2000" b="1" dirty="0">
                <a:solidFill>
                  <a:schemeClr val="tx2">
                    <a:lumMod val="75000"/>
                    <a:lumOff val="25000"/>
                  </a:schemeClr>
                </a:solidFill>
              </a:rPr>
              <a:t>System</a:t>
            </a:r>
          </a:p>
          <a:p>
            <a:pPr algn="r"/>
            <a:r>
              <a:rPr lang="en" altLang="ja-JP" sz="2000" b="1" dirty="0">
                <a:solidFill>
                  <a:schemeClr val="tx2">
                    <a:lumMod val="75000"/>
                    <a:lumOff val="25000"/>
                  </a:schemeClr>
                </a:solidFill>
              </a:rPr>
              <a:t>development</a:t>
            </a:r>
          </a:p>
          <a:p>
            <a:pPr algn="r"/>
            <a:r>
              <a:rPr lang="en" altLang="ja-JP" sz="2000" b="1" dirty="0">
                <a:solidFill>
                  <a:schemeClr val="tx2">
                    <a:lumMod val="75000"/>
                    <a:lumOff val="25000"/>
                  </a:schemeClr>
                </a:solidFill>
              </a:rPr>
              <a:t>service</a:t>
            </a:r>
            <a:endParaRPr lang="en" altLang="ja-JP" sz="2000" b="1" dirty="0">
              <a:solidFill>
                <a:schemeClr val="tx2">
                  <a:lumMod val="75000"/>
                  <a:lumOff val="25000"/>
                </a:schemeClr>
              </a:solidFill>
              <a:latin typeface="+mj-lt"/>
            </a:endParaRPr>
          </a:p>
        </p:txBody>
      </p:sp>
      <p:sp>
        <p:nvSpPr>
          <p:cNvPr id="30" name="正方形/長方形 31">
            <a:extLst>
              <a:ext uri="{FF2B5EF4-FFF2-40B4-BE49-F238E27FC236}">
                <a16:creationId xmlns:a16="http://schemas.microsoft.com/office/drawing/2014/main" id="{64D36378-5AAD-E743-BE62-51EDA3AA099C}"/>
              </a:ext>
            </a:extLst>
          </p:cNvPr>
          <p:cNvSpPr>
            <a:spLocks noChangeArrowheads="1"/>
          </p:cNvSpPr>
          <p:nvPr/>
        </p:nvSpPr>
        <p:spPr bwMode="auto">
          <a:xfrm>
            <a:off x="2749550" y="2945964"/>
            <a:ext cx="4406900" cy="1239122"/>
          </a:xfrm>
          <a:prstGeom prst="rect">
            <a:avLst/>
          </a:prstGeom>
          <a:noFill/>
          <a:ln w="9525">
            <a:noFill/>
            <a:miter lim="800000"/>
            <a:headEnd/>
            <a:tailEnd/>
          </a:ln>
        </p:spPr>
        <p:txBody>
          <a:bodyPr wrap="square">
            <a:spAutoFit/>
          </a:bodyPr>
          <a:lstStyle/>
          <a:p>
            <a:pPr algn="ctr">
              <a:lnSpc>
                <a:spcPct val="120000"/>
              </a:lnSpc>
              <a:spcAft>
                <a:spcPts val="300"/>
              </a:spcAft>
              <a:defRPr/>
            </a:pPr>
            <a:r>
              <a:rPr lang="ja-JP" altLang="en-US" sz="1100" b="1">
                <a:solidFill>
                  <a:schemeClr val="bg1"/>
                </a:solidFill>
                <a:latin typeface="Meiryo UI" panose="020B0604030504040204" pitchFamily="50" charset="-128"/>
                <a:ea typeface="Meiryo UI" panose="020B0604030504040204" pitchFamily="50" charset="-128"/>
              </a:rPr>
              <a:t>品質マネジメントシステム</a:t>
            </a:r>
            <a:endParaRPr lang="en-US" altLang="ja-JP" sz="1100" b="1" dirty="0">
              <a:solidFill>
                <a:schemeClr val="bg1"/>
              </a:solidFill>
              <a:latin typeface="Meiryo UI" panose="020B0604030504040204" pitchFamily="50" charset="-128"/>
              <a:ea typeface="Meiryo UI" panose="020B0604030504040204" pitchFamily="50" charset="-128"/>
            </a:endParaRPr>
          </a:p>
          <a:p>
            <a:pPr algn="ctr">
              <a:lnSpc>
                <a:spcPct val="120000"/>
              </a:lnSpc>
              <a:spcAft>
                <a:spcPts val="300"/>
              </a:spcAft>
              <a:defRPr/>
            </a:pPr>
            <a:r>
              <a:rPr lang="en-US" altLang="ja-JP" sz="1100" b="1" dirty="0">
                <a:solidFill>
                  <a:schemeClr val="bg1"/>
                </a:solidFill>
                <a:latin typeface="Meiryo UI" panose="020B0604030504040204" pitchFamily="50" charset="-128"/>
                <a:ea typeface="Meiryo UI" panose="020B0604030504040204" pitchFamily="50" charset="-128"/>
              </a:rPr>
              <a:t>【</a:t>
            </a:r>
            <a:r>
              <a:rPr lang="en" altLang="ja-JP" sz="1100" b="1" dirty="0">
                <a:solidFill>
                  <a:schemeClr val="bg1"/>
                </a:solidFill>
                <a:latin typeface="Meiryo UI" panose="020B0604030504040204" pitchFamily="50" charset="-128"/>
                <a:ea typeface="Meiryo UI" panose="020B0604030504040204" pitchFamily="50" charset="-128"/>
              </a:rPr>
              <a:t>ISO9001:2008</a:t>
            </a:r>
            <a:r>
              <a:rPr lang="ja-JP" altLang="en-US" sz="1100" b="1">
                <a:solidFill>
                  <a:schemeClr val="bg1"/>
                </a:solidFill>
                <a:latin typeface="Meiryo UI" panose="020B0604030504040204" pitchFamily="50" charset="-128"/>
                <a:ea typeface="Meiryo UI" panose="020B0604030504040204" pitchFamily="50" charset="-128"/>
              </a:rPr>
              <a:t>年版</a:t>
            </a:r>
            <a:r>
              <a:rPr lang="en-US" altLang="ja-JP" sz="1100" b="1" dirty="0">
                <a:solidFill>
                  <a:schemeClr val="bg1"/>
                </a:solidFill>
                <a:latin typeface="Meiryo UI" panose="020B0604030504040204" pitchFamily="50" charset="-128"/>
                <a:ea typeface="Meiryo UI" panose="020B0604030504040204" pitchFamily="50" charset="-128"/>
              </a:rPr>
              <a:t>】</a:t>
            </a:r>
          </a:p>
          <a:p>
            <a:pPr algn="ctr">
              <a:lnSpc>
                <a:spcPct val="120000"/>
              </a:lnSpc>
              <a:spcAft>
                <a:spcPts val="300"/>
              </a:spcAft>
              <a:defRPr/>
            </a:pPr>
            <a:endParaRPr lang="ja-JP" altLang="en-US" sz="1100" b="1">
              <a:solidFill>
                <a:schemeClr val="bg1"/>
              </a:solidFill>
              <a:latin typeface="Meiryo UI" panose="020B0604030504040204" pitchFamily="50" charset="-128"/>
              <a:ea typeface="Meiryo UI" panose="020B0604030504040204" pitchFamily="50" charset="-128"/>
            </a:endParaRPr>
          </a:p>
          <a:p>
            <a:pPr algn="ctr">
              <a:lnSpc>
                <a:spcPct val="120000"/>
              </a:lnSpc>
              <a:spcAft>
                <a:spcPts val="300"/>
              </a:spcAft>
              <a:defRPr/>
            </a:pPr>
            <a:r>
              <a:rPr lang="ja-JP" altLang="en-US" sz="1100" b="1">
                <a:solidFill>
                  <a:schemeClr val="bg1"/>
                </a:solidFill>
                <a:latin typeface="Meiryo UI" panose="020B0604030504040204" pitchFamily="50" charset="-128"/>
                <a:ea typeface="Meiryo UI" panose="020B0604030504040204" pitchFamily="50" charset="-128"/>
              </a:rPr>
              <a:t>情報セキュリティマネジメントシステム</a:t>
            </a:r>
            <a:endParaRPr lang="en-US" altLang="ja-JP" sz="1100" b="1" dirty="0">
              <a:solidFill>
                <a:schemeClr val="bg1"/>
              </a:solidFill>
              <a:latin typeface="Meiryo UI" panose="020B0604030504040204" pitchFamily="50" charset="-128"/>
              <a:ea typeface="Meiryo UI" panose="020B0604030504040204" pitchFamily="50" charset="-128"/>
            </a:endParaRPr>
          </a:p>
          <a:p>
            <a:pPr algn="ctr">
              <a:lnSpc>
                <a:spcPct val="120000"/>
              </a:lnSpc>
              <a:spcAft>
                <a:spcPts val="300"/>
              </a:spcAft>
              <a:defRPr/>
            </a:pPr>
            <a:r>
              <a:rPr lang="en-US" altLang="ja-JP" sz="1100" b="1" dirty="0">
                <a:solidFill>
                  <a:schemeClr val="bg1"/>
                </a:solidFill>
                <a:latin typeface="Meiryo UI" panose="020B0604030504040204" pitchFamily="50" charset="-128"/>
                <a:ea typeface="Meiryo UI" panose="020B0604030504040204" pitchFamily="50" charset="-128"/>
              </a:rPr>
              <a:t>【</a:t>
            </a:r>
            <a:r>
              <a:rPr lang="en" altLang="ja-JP" sz="1100" b="1" dirty="0">
                <a:solidFill>
                  <a:schemeClr val="bg1"/>
                </a:solidFill>
                <a:latin typeface="Meiryo UI" panose="020B0604030504040204" pitchFamily="50" charset="-128"/>
                <a:ea typeface="Meiryo UI" panose="020B0604030504040204" pitchFamily="50" charset="-128"/>
              </a:rPr>
              <a:t>ISO/IEC 27001:2013</a:t>
            </a:r>
            <a:r>
              <a:rPr lang="en-US" altLang="ja-JP" sz="1100" b="1" dirty="0">
                <a:solidFill>
                  <a:schemeClr val="bg1"/>
                </a:solidFill>
                <a:latin typeface="Meiryo UI" panose="020B0604030504040204" pitchFamily="50" charset="-128"/>
                <a:ea typeface="Meiryo UI" panose="020B0604030504040204" pitchFamily="50" charset="-128"/>
              </a:rPr>
              <a:t>】</a:t>
            </a:r>
          </a:p>
        </p:txBody>
      </p:sp>
      <p:pic>
        <p:nvPicPr>
          <p:cNvPr id="40" name="グラフィックス 39">
            <a:extLst>
              <a:ext uri="{FF2B5EF4-FFF2-40B4-BE49-F238E27FC236}">
                <a16:creationId xmlns:a16="http://schemas.microsoft.com/office/drawing/2014/main" id="{9BEC63D9-E5F9-9341-8B2A-94CA1A3E84B2}"/>
              </a:ext>
            </a:extLst>
          </p:cNvPr>
          <p:cNvPicPr>
            <a:picLocks noChangeAspect="1"/>
          </p:cNvPicPr>
          <p:nvPr/>
        </p:nvPicPr>
        <p:blipFill>
          <a:blip r:embed="rId3"/>
          <a:stretch>
            <a:fillRect/>
          </a:stretch>
        </p:blipFill>
        <p:spPr>
          <a:xfrm>
            <a:off x="5585137" y="1564433"/>
            <a:ext cx="926592" cy="926592"/>
          </a:xfrm>
          <a:prstGeom prst="rect">
            <a:avLst/>
          </a:prstGeom>
        </p:spPr>
      </p:pic>
      <p:sp>
        <p:nvSpPr>
          <p:cNvPr id="41" name="正方形/長方形 40">
            <a:extLst>
              <a:ext uri="{FF2B5EF4-FFF2-40B4-BE49-F238E27FC236}">
                <a16:creationId xmlns:a16="http://schemas.microsoft.com/office/drawing/2014/main" id="{7977A1F8-66D8-BF4D-A97D-CE208AE0BC77}"/>
              </a:ext>
            </a:extLst>
          </p:cNvPr>
          <p:cNvSpPr/>
          <p:nvPr/>
        </p:nvSpPr>
        <p:spPr>
          <a:xfrm>
            <a:off x="6048433" y="2760284"/>
            <a:ext cx="1038446" cy="5474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ja-JP" altLang="en-US" sz="1050">
                <a:solidFill>
                  <a:schemeClr val="bg1"/>
                </a:solidFill>
                <a:latin typeface="Meiryo UI" panose="020B0604030504040204" pitchFamily="50" charset="-128"/>
                <a:ea typeface="Meiryo UI" panose="020B0604030504040204" pitchFamily="50" charset="-128"/>
              </a:rPr>
              <a:t>システム分析</a:t>
            </a:r>
            <a:endParaRPr lang="en-US" altLang="ja-JP" sz="1050" dirty="0">
              <a:solidFill>
                <a:schemeClr val="bg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a:solidFill>
                  <a:schemeClr val="bg1"/>
                </a:solidFill>
                <a:latin typeface="Meiryo UI" panose="020B0604030504040204" pitchFamily="50" charset="-128"/>
                <a:ea typeface="Meiryo UI" panose="020B0604030504040204" pitchFamily="50" charset="-128"/>
              </a:rPr>
              <a:t>システム提案</a:t>
            </a:r>
            <a:endParaRPr lang="en-US" altLang="ja-JP" sz="1050" dirty="0">
              <a:solidFill>
                <a:schemeClr val="bg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a:solidFill>
                  <a:schemeClr val="bg1"/>
                </a:solidFill>
                <a:latin typeface="Meiryo UI" panose="020B0604030504040204" pitchFamily="50" charset="-128"/>
                <a:ea typeface="Meiryo UI" panose="020B0604030504040204" pitchFamily="50" charset="-128"/>
              </a:rPr>
              <a:t>システム見積</a:t>
            </a:r>
            <a:endParaRPr lang="ja-JP" altLang="en-US" sz="1050" dirty="0">
              <a:solidFill>
                <a:schemeClr val="bg1"/>
              </a:solidFill>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D07DEA4B-752C-8646-8115-B2441F923DD2}"/>
              </a:ext>
            </a:extLst>
          </p:cNvPr>
          <p:cNvSpPr/>
          <p:nvPr/>
        </p:nvSpPr>
        <p:spPr>
          <a:xfrm>
            <a:off x="4984229" y="4958993"/>
            <a:ext cx="1339240" cy="5474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lang="ja-JP" altLang="en-US" sz="1050">
                <a:solidFill>
                  <a:schemeClr val="bg1"/>
                </a:solidFill>
                <a:latin typeface="Meiryo UI" panose="020B0604030504040204" pitchFamily="50" charset="-128"/>
                <a:ea typeface="Meiryo UI" panose="020B0604030504040204" pitchFamily="50" charset="-128"/>
              </a:rPr>
              <a:t>システム基本設計</a:t>
            </a:r>
            <a:endParaRPr lang="en-US" altLang="ja-JP" sz="1050" dirty="0">
              <a:solidFill>
                <a:schemeClr val="bg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Char char="•"/>
            </a:pPr>
            <a:r>
              <a:rPr lang="ja-JP" altLang="en-US" sz="1050">
                <a:solidFill>
                  <a:schemeClr val="bg1"/>
                </a:solidFill>
                <a:latin typeface="Meiryo UI" panose="020B0604030504040204" pitchFamily="50" charset="-128"/>
                <a:ea typeface="Meiryo UI" panose="020B0604030504040204" pitchFamily="50" charset="-128"/>
              </a:rPr>
              <a:t>システム機能設計</a:t>
            </a:r>
            <a:endParaRPr lang="en-US" altLang="ja-JP" sz="1050" dirty="0">
              <a:solidFill>
                <a:schemeClr val="bg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Char char="•"/>
            </a:pPr>
            <a:r>
              <a:rPr lang="ja-JP" altLang="en-US" sz="1050">
                <a:solidFill>
                  <a:schemeClr val="bg1"/>
                </a:solidFill>
                <a:latin typeface="Meiryo UI" panose="020B0604030504040204" pitchFamily="50" charset="-128"/>
                <a:ea typeface="Meiryo UI" panose="020B0604030504040204" pitchFamily="50" charset="-128"/>
              </a:rPr>
              <a:t>システム方式設計</a:t>
            </a:r>
            <a:endParaRPr lang="ja-JP" altLang="en-US" sz="1050" dirty="0">
              <a:solidFill>
                <a:schemeClr val="bg1"/>
              </a:solidFill>
              <a:latin typeface="Meiryo UI" panose="020B0604030504040204" pitchFamily="50" charset="-128"/>
              <a:ea typeface="Meiryo UI" panose="020B0604030504040204" pitchFamily="50" charset="-128"/>
            </a:endParaRPr>
          </a:p>
        </p:txBody>
      </p:sp>
      <p:pic>
        <p:nvPicPr>
          <p:cNvPr id="44" name="グラフィックス 43">
            <a:extLst>
              <a:ext uri="{FF2B5EF4-FFF2-40B4-BE49-F238E27FC236}">
                <a16:creationId xmlns:a16="http://schemas.microsoft.com/office/drawing/2014/main" id="{E74A12DD-269B-5540-9393-476017B687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8433" y="4070276"/>
            <a:ext cx="927044" cy="927044"/>
          </a:xfrm>
          <a:prstGeom prst="rect">
            <a:avLst/>
          </a:prstGeom>
        </p:spPr>
      </p:pic>
      <p:pic>
        <p:nvPicPr>
          <p:cNvPr id="46" name="グラフィックス 45">
            <a:extLst>
              <a:ext uri="{FF2B5EF4-FFF2-40B4-BE49-F238E27FC236}">
                <a16:creationId xmlns:a16="http://schemas.microsoft.com/office/drawing/2014/main" id="{652AD34D-821E-E449-A140-A287434324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7376" y="3593528"/>
            <a:ext cx="1161729" cy="1161729"/>
          </a:xfrm>
          <a:prstGeom prst="rect">
            <a:avLst/>
          </a:prstGeom>
        </p:spPr>
      </p:pic>
      <p:sp>
        <p:nvSpPr>
          <p:cNvPr id="47" name="正方形/長方形 46">
            <a:extLst>
              <a:ext uri="{FF2B5EF4-FFF2-40B4-BE49-F238E27FC236}">
                <a16:creationId xmlns:a16="http://schemas.microsoft.com/office/drawing/2014/main" id="{38D1D2B6-A1CB-B14E-B313-E0E8E991CBD1}"/>
              </a:ext>
            </a:extLst>
          </p:cNvPr>
          <p:cNvSpPr/>
          <p:nvPr/>
        </p:nvSpPr>
        <p:spPr>
          <a:xfrm>
            <a:off x="3486388" y="4711890"/>
            <a:ext cx="1261123" cy="5474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ja-JP" altLang="en-US" sz="1050">
                <a:solidFill>
                  <a:schemeClr val="tx1"/>
                </a:solidFill>
                <a:latin typeface="Meiryo UI" panose="020B0604030504040204" pitchFamily="50" charset="-128"/>
                <a:ea typeface="Meiryo UI" panose="020B0604030504040204" pitchFamily="50" charset="-128"/>
              </a:rPr>
              <a:t>システム詳細設計</a:t>
            </a:r>
            <a:endParaRPr lang="en-US" altLang="ja-JP" sz="1050" dirty="0">
              <a:solidFill>
                <a:schemeClr val="tx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a:solidFill>
                  <a:schemeClr val="tx1"/>
                </a:solidFill>
                <a:latin typeface="Meiryo UI" panose="020B0604030504040204" pitchFamily="50" charset="-128"/>
                <a:ea typeface="Meiryo UI" panose="020B0604030504040204" pitchFamily="50" charset="-128"/>
              </a:rPr>
              <a:t>システム製造</a:t>
            </a:r>
            <a:endParaRPr lang="en-US" altLang="ja-JP" sz="1050" dirty="0">
              <a:solidFill>
                <a:schemeClr val="tx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a:solidFill>
                  <a:schemeClr val="tx1"/>
                </a:solidFill>
                <a:latin typeface="Meiryo UI" panose="020B0604030504040204" pitchFamily="50" charset="-128"/>
                <a:ea typeface="Meiryo UI" panose="020B0604030504040204" pitchFamily="50" charset="-128"/>
              </a:rPr>
              <a:t>システム試験</a:t>
            </a:r>
            <a:endParaRPr lang="ja-JP" altLang="en-US" sz="1050" dirty="0">
              <a:solidFill>
                <a:schemeClr val="tx1"/>
              </a:solidFill>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AF5AD7BA-AFA1-9841-A9E0-80478BB2E8AA}"/>
              </a:ext>
            </a:extLst>
          </p:cNvPr>
          <p:cNvSpPr/>
          <p:nvPr/>
        </p:nvSpPr>
        <p:spPr>
          <a:xfrm>
            <a:off x="3176831" y="2387116"/>
            <a:ext cx="1261123" cy="7428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lang="ja-JP" altLang="en-US" sz="1050">
                <a:solidFill>
                  <a:schemeClr val="tx1"/>
                </a:solidFill>
                <a:latin typeface="Meiryo UI" panose="020B0604030504040204" pitchFamily="50" charset="-128"/>
                <a:ea typeface="Meiryo UI" panose="020B0604030504040204" pitchFamily="50" charset="-128"/>
              </a:rPr>
              <a:t>システムメンテナンス</a:t>
            </a:r>
            <a:endParaRPr lang="en-US" altLang="ja-JP" sz="1050" dirty="0">
              <a:solidFill>
                <a:schemeClr val="tx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Char char="•"/>
            </a:pPr>
            <a:r>
              <a:rPr lang="ja-JP" altLang="en-US" sz="1050">
                <a:solidFill>
                  <a:schemeClr val="tx1"/>
                </a:solidFill>
                <a:latin typeface="Meiryo UI" panose="020B0604030504040204" pitchFamily="50" charset="-128"/>
                <a:ea typeface="Meiryo UI" panose="020B0604030504040204" pitchFamily="50" charset="-128"/>
              </a:rPr>
              <a:t>お客様対応</a:t>
            </a:r>
            <a:endParaRPr lang="en-US" altLang="ja-JP" sz="1050" dirty="0">
              <a:solidFill>
                <a:schemeClr val="tx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Char char="•"/>
            </a:pPr>
            <a:r>
              <a:rPr lang="ja-JP" altLang="en-US" sz="1050">
                <a:solidFill>
                  <a:schemeClr val="tx1"/>
                </a:solidFill>
                <a:latin typeface="Meiryo UI" panose="020B0604030504040204" pitchFamily="50" charset="-128"/>
                <a:ea typeface="Meiryo UI" panose="020B0604030504040204" pitchFamily="50" charset="-128"/>
              </a:rPr>
              <a:t>設置</a:t>
            </a:r>
            <a:r>
              <a:rPr lang="en-US" altLang="ja-JP" sz="1050" dirty="0">
                <a:solidFill>
                  <a:schemeClr val="tx1"/>
                </a:solidFill>
                <a:latin typeface="Meiryo UI" panose="020B0604030504040204" pitchFamily="50" charset="-128"/>
                <a:ea typeface="Meiryo UI" panose="020B0604030504040204" pitchFamily="50" charset="-128"/>
              </a:rPr>
              <a:t>/</a:t>
            </a:r>
            <a:r>
              <a:rPr lang="ja-JP" altLang="en-US" sz="1050">
                <a:solidFill>
                  <a:schemeClr val="tx1"/>
                </a:solidFill>
                <a:latin typeface="Meiryo UI" panose="020B0604030504040204" pitchFamily="50" charset="-128"/>
                <a:ea typeface="Meiryo UI" panose="020B0604030504040204" pitchFamily="50" charset="-128"/>
              </a:rPr>
              <a:t>撤去</a:t>
            </a:r>
            <a:endParaRPr lang="en-US" altLang="ja-JP" sz="1050" dirty="0">
              <a:solidFill>
                <a:schemeClr val="tx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Char char="•"/>
            </a:pPr>
            <a:r>
              <a:rPr lang="ja-JP" altLang="en-US" sz="1050">
                <a:solidFill>
                  <a:schemeClr val="tx1"/>
                </a:solidFill>
                <a:latin typeface="Meiryo UI" panose="020B0604030504040204" pitchFamily="50" charset="-128"/>
                <a:ea typeface="Meiryo UI" panose="020B0604030504040204" pitchFamily="50" charset="-128"/>
              </a:rPr>
              <a:t>標準化</a:t>
            </a:r>
            <a:endParaRPr lang="ja-JP" altLang="en-US" sz="1050" dirty="0">
              <a:solidFill>
                <a:schemeClr val="tx1"/>
              </a:solidFill>
              <a:latin typeface="Meiryo UI" panose="020B0604030504040204" pitchFamily="50" charset="-128"/>
              <a:ea typeface="Meiryo UI" panose="020B0604030504040204" pitchFamily="50" charset="-128"/>
            </a:endParaRPr>
          </a:p>
        </p:txBody>
      </p:sp>
      <p:pic>
        <p:nvPicPr>
          <p:cNvPr id="52" name="グラフィックス 51">
            <a:extLst>
              <a:ext uri="{FF2B5EF4-FFF2-40B4-BE49-F238E27FC236}">
                <a16:creationId xmlns:a16="http://schemas.microsoft.com/office/drawing/2014/main" id="{A7BAC285-4869-D346-9324-35A0845ACD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61071" y="1296664"/>
            <a:ext cx="1030639" cy="1030639"/>
          </a:xfrm>
          <a:prstGeom prst="rect">
            <a:avLst/>
          </a:prstGeom>
        </p:spPr>
      </p:pic>
      <p:sp>
        <p:nvSpPr>
          <p:cNvPr id="24" name="角丸四角形 23"/>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313655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六角形 13">
            <a:extLst>
              <a:ext uri="{FF2B5EF4-FFF2-40B4-BE49-F238E27FC236}">
                <a16:creationId xmlns:a16="http://schemas.microsoft.com/office/drawing/2014/main" id="{145D79F9-6584-D042-95A4-2DF1B014DA0D}"/>
              </a:ext>
            </a:extLst>
          </p:cNvPr>
          <p:cNvSpPr/>
          <p:nvPr/>
        </p:nvSpPr>
        <p:spPr>
          <a:xfrm>
            <a:off x="818150" y="1643131"/>
            <a:ext cx="3660717" cy="761082"/>
          </a:xfrm>
          <a:prstGeom prst="hexagon">
            <a:avLst>
              <a:gd name="adj" fmla="val 35332"/>
              <a:gd name="vf" fmla="val 115470"/>
            </a:avLst>
          </a:prstGeom>
          <a:solidFill>
            <a:srgbClr val="007FC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15" name="図 14">
            <a:extLst>
              <a:ext uri="{FF2B5EF4-FFF2-40B4-BE49-F238E27FC236}">
                <a16:creationId xmlns:a16="http://schemas.microsoft.com/office/drawing/2014/main" id="{2CFCF252-92FE-9647-9D14-CD2509AA8B62}"/>
              </a:ext>
            </a:extLst>
          </p:cNvPr>
          <p:cNvPicPr>
            <a:picLocks noChangeAspect="1"/>
          </p:cNvPicPr>
          <p:nvPr/>
        </p:nvPicPr>
        <p:blipFill>
          <a:blip r:embed="rId2"/>
          <a:stretch>
            <a:fillRect/>
          </a:stretch>
        </p:blipFill>
        <p:spPr>
          <a:xfrm>
            <a:off x="254447" y="1530834"/>
            <a:ext cx="1345908" cy="991911"/>
          </a:xfrm>
          <a:prstGeom prst="rect">
            <a:avLst/>
          </a:prstGeom>
        </p:spPr>
      </p:pic>
      <p:pic>
        <p:nvPicPr>
          <p:cNvPr id="26" name="Picture 43" descr="C:\Users\baba\Pictures\fig_ex06.gif"/>
          <p:cNvPicPr>
            <a:picLocks noChangeArrowheads="1"/>
          </p:cNvPicPr>
          <p:nvPr/>
        </p:nvPicPr>
        <p:blipFill>
          <a:blip r:embed="rId3" cstate="print"/>
          <a:srcRect/>
          <a:stretch>
            <a:fillRect/>
          </a:stretch>
        </p:blipFill>
        <p:spPr bwMode="auto">
          <a:xfrm>
            <a:off x="5130266" y="3153999"/>
            <a:ext cx="4263991" cy="2845288"/>
          </a:xfrm>
          <a:prstGeom prst="rect">
            <a:avLst/>
          </a:prstGeom>
          <a:noFill/>
          <a:ln w="9525">
            <a:noFill/>
            <a:miter lim="800000"/>
            <a:headEnd/>
            <a:tailEnd/>
          </a:ln>
        </p:spPr>
      </p:pic>
      <p:sp>
        <p:nvSpPr>
          <p:cNvPr id="36" name="正方形/長方形 35"/>
          <p:cNvSpPr/>
          <p:nvPr/>
        </p:nvSpPr>
        <p:spPr bwMode="auto">
          <a:xfrm>
            <a:off x="4953000" y="1228704"/>
            <a:ext cx="4648200" cy="4912214"/>
          </a:xfrm>
          <a:prstGeom prst="rect">
            <a:avLst/>
          </a:prstGeom>
          <a:noFill/>
          <a:ln>
            <a:solidFill>
              <a:srgbClr val="007FC5"/>
            </a:solidFill>
          </a:ln>
        </p:spPr>
        <p:style>
          <a:lnRef idx="2">
            <a:schemeClr val="accent1"/>
          </a:lnRef>
          <a:fillRef idx="1">
            <a:schemeClr val="lt1"/>
          </a:fillRef>
          <a:effectRef idx="0">
            <a:schemeClr val="accent1"/>
          </a:effectRef>
          <a:fontRef idx="minor">
            <a:schemeClr val="dk1"/>
          </a:fontRef>
        </p:style>
        <p:txBody>
          <a:bodyPr/>
          <a:lstStyle/>
          <a:p>
            <a:pPr>
              <a:defRPr/>
            </a:pPr>
            <a:endParaRPr lang="en-US" altLang="ja-JP" sz="500" dirty="0">
              <a:latin typeface="Meiryo UI" panose="020B0604030504040204" pitchFamily="50" charset="-128"/>
              <a:ea typeface="Meiryo UI" panose="020B0604030504040204" pitchFamily="50" charset="-128"/>
            </a:endParaRPr>
          </a:p>
          <a:p>
            <a:pPr>
              <a:defRPr/>
            </a:pPr>
            <a:endParaRPr lang="en-US" altLang="ja-JP" sz="500" dirty="0">
              <a:latin typeface="Meiryo UI" panose="020B0604030504040204" pitchFamily="50" charset="-128"/>
              <a:ea typeface="Meiryo UI" panose="020B0604030504040204" pitchFamily="50" charset="-128"/>
            </a:endParaRPr>
          </a:p>
          <a:p>
            <a:pPr>
              <a:defRPr/>
            </a:pPr>
            <a:endParaRPr lang="en-US" altLang="ja-JP" sz="500" dirty="0">
              <a:latin typeface="Meiryo UI" panose="020B0604030504040204" pitchFamily="50" charset="-128"/>
              <a:ea typeface="Meiryo UI" panose="020B0604030504040204" pitchFamily="50" charset="-128"/>
            </a:endParaRPr>
          </a:p>
          <a:p>
            <a:pPr>
              <a:defRPr/>
            </a:pPr>
            <a:endParaRPr lang="ja-JP" altLang="en-US" sz="900" dirty="0">
              <a:latin typeface="Meiryo UI" panose="020B0604030504040204" pitchFamily="50" charset="-128"/>
              <a:ea typeface="Meiryo UI" panose="020B0604030504040204" pitchFamily="50" charset="-128"/>
            </a:endParaRPr>
          </a:p>
          <a:p>
            <a:pPr>
              <a:defRPr/>
            </a:pPr>
            <a:r>
              <a:rPr lang="ja-JP" altLang="en-US" sz="900" dirty="0">
                <a:latin typeface="Meiryo UI" panose="020B0604030504040204" pitchFamily="50" charset="-128"/>
                <a:ea typeface="Meiryo UI" panose="020B0604030504040204" pitchFamily="50" charset="-128"/>
              </a:rPr>
              <a:t> </a:t>
            </a:r>
          </a:p>
        </p:txBody>
      </p:sp>
      <p:sp>
        <p:nvSpPr>
          <p:cNvPr id="45" name="正方形/長方形 30"/>
          <p:cNvSpPr>
            <a:spLocks noChangeArrowheads="1"/>
          </p:cNvSpPr>
          <p:nvPr/>
        </p:nvSpPr>
        <p:spPr bwMode="auto">
          <a:xfrm>
            <a:off x="5076826" y="1491829"/>
            <a:ext cx="1643062" cy="276225"/>
          </a:xfrm>
          <a:prstGeom prst="rect">
            <a:avLst/>
          </a:prstGeom>
          <a:noFill/>
          <a:ln w="9525">
            <a:noFill/>
            <a:miter lim="800000"/>
            <a:headEnd/>
            <a:tailEnd/>
          </a:ln>
        </p:spPr>
        <p:txBody>
          <a:bodyPr wrap="none">
            <a:spAutoFit/>
          </a:bodyPr>
          <a:lstStyle/>
          <a:p>
            <a:pPr>
              <a:defRPr/>
            </a:pPr>
            <a:r>
              <a:rPr lang="ja-JP" altLang="en-US" sz="1200" b="1" dirty="0">
                <a:latin typeface="Meiryo UI" panose="020B0604030504040204" pitchFamily="50" charset="-128"/>
                <a:ea typeface="Meiryo UI" panose="020B0604030504040204" pitchFamily="50" charset="-128"/>
              </a:rPr>
              <a:t>自動照会通知システム</a:t>
            </a:r>
            <a:endParaRPr lang="en-US" altLang="ja-JP" sz="1200" b="1" dirty="0">
              <a:latin typeface="Meiryo UI" panose="020B0604030504040204" pitchFamily="50" charset="-128"/>
              <a:ea typeface="Meiryo UI" panose="020B0604030504040204" pitchFamily="50" charset="-128"/>
            </a:endParaRPr>
          </a:p>
        </p:txBody>
      </p:sp>
      <p:sp>
        <p:nvSpPr>
          <p:cNvPr id="46" name="正方形/長方形 31"/>
          <p:cNvSpPr>
            <a:spLocks noChangeArrowheads="1"/>
          </p:cNvSpPr>
          <p:nvPr/>
        </p:nvSpPr>
        <p:spPr bwMode="auto">
          <a:xfrm>
            <a:off x="5076826" y="1787264"/>
            <a:ext cx="4403075" cy="1218090"/>
          </a:xfrm>
          <a:prstGeom prst="rect">
            <a:avLst/>
          </a:prstGeom>
          <a:noFill/>
          <a:ln w="9525">
            <a:noFill/>
            <a:miter lim="800000"/>
            <a:headEnd/>
            <a:tailEnd/>
          </a:ln>
        </p:spPr>
        <p:txBody>
          <a:bodyPr wrap="square">
            <a:spAutoFit/>
          </a:bodyPr>
          <a:lstStyle/>
          <a:p>
            <a:pPr>
              <a:lnSpc>
                <a:spcPct val="120000"/>
              </a:lnSpc>
              <a:spcAft>
                <a:spcPts val="300"/>
              </a:spcAft>
              <a:defRPr/>
            </a:pPr>
            <a:r>
              <a:rPr lang="ja-JP" altLang="en-US" sz="1000" dirty="0">
                <a:latin typeface="Meiryo UI" panose="020B0604030504040204" pitchFamily="50" charset="-128"/>
                <a:ea typeface="Meiryo UI" panose="020B0604030504040204" pitchFamily="50" charset="-128"/>
              </a:rPr>
              <a:t>従来の人手による顧客への連絡業務</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入金通知、自動引き落とし</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及び、顧客からの照会要求等に対する応答業務を自動化</a:t>
            </a:r>
            <a:endParaRPr lang="en-US" altLang="ja-JP" sz="1000" dirty="0">
              <a:latin typeface="Meiryo UI" panose="020B0604030504040204" pitchFamily="50" charset="-128"/>
              <a:ea typeface="Meiryo UI" panose="020B0604030504040204" pitchFamily="50" charset="-128"/>
            </a:endParaRPr>
          </a:p>
          <a:p>
            <a:pPr marL="171450" indent="-171450">
              <a:lnSpc>
                <a:spcPct val="120000"/>
              </a:lnSpc>
              <a:buFont typeface="Arial" panose="020B0604020202020204" pitchFamily="34" charset="0"/>
              <a:buChar char="•"/>
              <a:defRPr/>
            </a:pPr>
            <a:r>
              <a:rPr lang="ja-JP" altLang="en-US" sz="1000">
                <a:latin typeface="Meiryo UI" panose="020B0604030504040204" pitchFamily="50" charset="-128"/>
                <a:ea typeface="Meiryo UI" panose="020B0604030504040204" pitchFamily="50" charset="-128"/>
              </a:rPr>
              <a:t>端末間</a:t>
            </a:r>
            <a:r>
              <a:rPr lang="en-US" altLang="ja-JP" sz="1000" dirty="0">
                <a:latin typeface="Meiryo UI" panose="020B0604030504040204" pitchFamily="50" charset="-128"/>
                <a:ea typeface="Meiryo UI" panose="020B0604030504040204" pitchFamily="50" charset="-128"/>
              </a:rPr>
              <a:t>XML/XHTML</a:t>
            </a:r>
            <a:r>
              <a:rPr lang="ja-JP" altLang="en-US" sz="1000" dirty="0">
                <a:latin typeface="Meiryo UI" panose="020B0604030504040204" pitchFamily="50" charset="-128"/>
                <a:ea typeface="Meiryo UI" panose="020B0604030504040204" pitchFamily="50" charset="-128"/>
              </a:rPr>
              <a:t>制御及び</a:t>
            </a:r>
            <a:r>
              <a:rPr lang="en-US" altLang="ja-JP" sz="1000" dirty="0">
                <a:latin typeface="Meiryo UI" panose="020B0604030504040204" pitchFamily="50" charset="-128"/>
                <a:ea typeface="Meiryo UI" panose="020B0604030504040204" pitchFamily="50" charset="-128"/>
              </a:rPr>
              <a:t>FEP</a:t>
            </a:r>
            <a:r>
              <a:rPr lang="ja-JP" altLang="en-US" sz="1000" dirty="0">
                <a:latin typeface="Meiryo UI" panose="020B0604030504040204" pitchFamily="50" charset="-128"/>
                <a:ea typeface="Meiryo UI" panose="020B0604030504040204" pitchFamily="50" charset="-128"/>
              </a:rPr>
              <a:t>間通信電文制御開発</a:t>
            </a:r>
          </a:p>
          <a:p>
            <a:pPr marL="171450" indent="-171450">
              <a:lnSpc>
                <a:spcPct val="120000"/>
              </a:lnSpc>
              <a:buFont typeface="Arial" panose="020B0604020202020204" pitchFamily="34" charset="0"/>
              <a:buChar char="•"/>
              <a:defRPr/>
            </a:pPr>
            <a:r>
              <a:rPr lang="ja-JP" altLang="en-US" sz="1000">
                <a:latin typeface="Meiryo UI" panose="020B0604030504040204" pitchFamily="50" charset="-128"/>
                <a:ea typeface="Meiryo UI" panose="020B0604030504040204" pitchFamily="50" charset="-128"/>
              </a:rPr>
              <a:t>アカウントアクセス</a:t>
            </a:r>
            <a:r>
              <a:rPr lang="ja-JP" altLang="en-US" sz="1000" dirty="0">
                <a:latin typeface="Meiryo UI" panose="020B0604030504040204" pitchFamily="50" charset="-128"/>
                <a:ea typeface="Meiryo UI" panose="020B0604030504040204" pitchFamily="50" charset="-128"/>
              </a:rPr>
              <a:t>の運用端末</a:t>
            </a:r>
            <a:r>
              <a:rPr lang="en-US" altLang="ja-JP" sz="1000" dirty="0">
                <a:latin typeface="Meiryo UI" panose="020B0604030504040204" pitchFamily="50" charset="-128"/>
                <a:ea typeface="Meiryo UI" panose="020B0604030504040204" pitchFamily="50" charset="-128"/>
              </a:rPr>
              <a:t>Web</a:t>
            </a:r>
            <a:r>
              <a:rPr lang="ja-JP" altLang="en-US" sz="1000" dirty="0">
                <a:latin typeface="Meiryo UI" panose="020B0604030504040204" pitchFamily="50" charset="-128"/>
                <a:ea typeface="Meiryo UI" panose="020B0604030504040204" pitchFamily="50" charset="-128"/>
              </a:rPr>
              <a:t>サーバ</a:t>
            </a:r>
            <a:r>
              <a:rPr lang="en-US" altLang="ja-JP" sz="1000" dirty="0">
                <a:latin typeface="Meiryo UI" panose="020B0604030504040204" pitchFamily="50" charset="-128"/>
                <a:ea typeface="Meiryo UI" panose="020B0604030504040204" pitchFamily="50" charset="-128"/>
              </a:rPr>
              <a:t>AP</a:t>
            </a:r>
            <a:r>
              <a:rPr lang="ja-JP" altLang="en-US" sz="1000" dirty="0">
                <a:latin typeface="Meiryo UI" panose="020B0604030504040204" pitchFamily="50" charset="-128"/>
                <a:ea typeface="Meiryo UI" panose="020B0604030504040204" pitchFamily="50" charset="-128"/>
              </a:rPr>
              <a:t>開発</a:t>
            </a:r>
            <a:r>
              <a:rPr lang="en-US" altLang="ja-JP" sz="1000" dirty="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顧客情報</a:t>
            </a:r>
            <a:r>
              <a:rPr lang="ja-JP" altLang="en-US" sz="1000" dirty="0">
                <a:latin typeface="Meiryo UI" panose="020B0604030504040204" pitchFamily="50" charset="-128"/>
                <a:ea typeface="Meiryo UI" panose="020B0604030504040204" pitchFamily="50" charset="-128"/>
              </a:rPr>
              <a:t>の仮登録</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仮登録情報の変更削除、仮登録情報</a:t>
            </a:r>
            <a:r>
              <a:rPr lang="ja-JP" altLang="en-US" sz="1000">
                <a:latin typeface="Meiryo UI" panose="020B0604030504040204" pitchFamily="50" charset="-128"/>
                <a:ea typeface="Meiryo UI" panose="020B0604030504040204" pitchFamily="50" charset="-128"/>
              </a:rPr>
              <a:t>承認、別</a:t>
            </a:r>
            <a:r>
              <a:rPr lang="ja-JP" altLang="en-US" sz="1000" dirty="0">
                <a:latin typeface="Meiryo UI" panose="020B0604030504040204" pitchFamily="50" charset="-128"/>
                <a:ea typeface="Meiryo UI" panose="020B0604030504040204" pitchFamily="50" charset="-128"/>
              </a:rPr>
              <a:t>サービスで作成された情報の帳票</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画面</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出力</a:t>
            </a:r>
            <a:r>
              <a:rPr lang="ja-JP" altLang="en-US" sz="1000">
                <a:latin typeface="Meiryo UI" panose="020B0604030504040204" pitchFamily="50" charset="-128"/>
                <a:ea typeface="Meiryo UI" panose="020B0604030504040204" pitchFamily="50" charset="-128"/>
              </a:rPr>
              <a:t>・セキュリティ</a:t>
            </a:r>
            <a:r>
              <a:rPr lang="ja-JP" altLang="en-US" sz="1000" dirty="0">
                <a:latin typeface="Meiryo UI" panose="020B0604030504040204" pitchFamily="50" charset="-128"/>
                <a:ea typeface="Meiryo UI" panose="020B0604030504040204" pitchFamily="50" charset="-128"/>
              </a:rPr>
              <a:t>管理機能</a:t>
            </a:r>
            <a:r>
              <a:rPr lang="en-US" altLang="ja-JP" sz="1000" dirty="0">
                <a:latin typeface="Meiryo UI" panose="020B0604030504040204" pitchFamily="50" charset="-128"/>
                <a:ea typeface="Meiryo UI" panose="020B0604030504040204" pitchFamily="50" charset="-128"/>
              </a:rPr>
              <a:t>)</a:t>
            </a:r>
          </a:p>
        </p:txBody>
      </p:sp>
      <p:sp>
        <p:nvSpPr>
          <p:cNvPr id="11" name="正方形/長方形 10">
            <a:extLst>
              <a:ext uri="{FF2B5EF4-FFF2-40B4-BE49-F238E27FC236}">
                <a16:creationId xmlns:a16="http://schemas.microsoft.com/office/drawing/2014/main" id="{8CEA5E37-654D-B745-AB12-349E9E633A12}"/>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タイトル 1">
            <a:extLst>
              <a:ext uri="{FF2B5EF4-FFF2-40B4-BE49-F238E27FC236}">
                <a16:creationId xmlns:a16="http://schemas.microsoft.com/office/drawing/2014/main" id="{8F0B9BF3-4156-DD42-95E9-3E2FDF737573}"/>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50" charset="-128"/>
                <a:ea typeface="Meiryo UI" panose="020B0604030504040204" pitchFamily="50" charset="-128"/>
              </a:rPr>
              <a:t>開発事例：エンターライズソリューション</a:t>
            </a:r>
            <a:endParaRPr lang="ja-JP" altLang="en-US" b="1">
              <a:solidFill>
                <a:schemeClr val="accent2">
                  <a:lumMod val="75000"/>
                </a:schemeClr>
              </a:solidFill>
              <a:latin typeface="Meiryo UI" panose="020B0604030504040204" pitchFamily="34" charset="-128"/>
              <a:ea typeface="Meiryo UI" panose="020B0604030504040204" pitchFamily="34" charset="-128"/>
            </a:endParaRPr>
          </a:p>
        </p:txBody>
      </p:sp>
      <p:sp>
        <p:nvSpPr>
          <p:cNvPr id="13" name="タイトル 1">
            <a:extLst>
              <a:ext uri="{FF2B5EF4-FFF2-40B4-BE49-F238E27FC236}">
                <a16:creationId xmlns:a16="http://schemas.microsoft.com/office/drawing/2014/main" id="{DF875444-E8BA-E045-B526-6B9A8B500E22}"/>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a:solidFill>
                  <a:schemeClr val="accent2">
                    <a:lumMod val="75000"/>
                  </a:schemeClr>
                </a:solidFill>
                <a:latin typeface="Meiryo UI" panose="020B0604030504040204" pitchFamily="34" charset="-128"/>
                <a:ea typeface="Meiryo UI" panose="020B0604030504040204" pitchFamily="34" charset="-128"/>
              </a:rPr>
              <a:t>システム開発</a:t>
            </a:r>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endParaRPr lang="ja-JP" altLang="en-US" sz="1400">
              <a:solidFill>
                <a:schemeClr val="accent2">
                  <a:lumMod val="75000"/>
                </a:schemeClr>
              </a:solidFill>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082B35EE-FF04-0A43-A10C-72109E5A7C68}"/>
              </a:ext>
            </a:extLst>
          </p:cNvPr>
          <p:cNvSpPr/>
          <p:nvPr/>
        </p:nvSpPr>
        <p:spPr>
          <a:xfrm>
            <a:off x="254446" y="1643131"/>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基幹系</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システム</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E56A9733-AB90-2E40-82A0-4097FD3E5D38}"/>
              </a:ext>
            </a:extLst>
          </p:cNvPr>
          <p:cNvSpPr/>
          <p:nvPr/>
        </p:nvSpPr>
        <p:spPr>
          <a:xfrm>
            <a:off x="1600355" y="1643131"/>
            <a:ext cx="2565245"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財務会計システム     　・ 原価計算システム </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物流情報システム     　・ 販売管理システム </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在庫／購買システム　　・ 年金健保システム</a:t>
            </a:r>
            <a:endParaRPr lang="en-US" altLang="ja-JP" sz="1000" dirty="0">
              <a:solidFill>
                <a:schemeClr val="bg1"/>
              </a:solidFill>
              <a:latin typeface="Meiryo UI" panose="020B0604030504040204" pitchFamily="50" charset="-128"/>
              <a:ea typeface="Meiryo UI" panose="020B0604030504040204" pitchFamily="50" charset="-128"/>
            </a:endParaRPr>
          </a:p>
        </p:txBody>
      </p:sp>
      <p:sp>
        <p:nvSpPr>
          <p:cNvPr id="34" name="六角形 33">
            <a:extLst>
              <a:ext uri="{FF2B5EF4-FFF2-40B4-BE49-F238E27FC236}">
                <a16:creationId xmlns:a16="http://schemas.microsoft.com/office/drawing/2014/main" id="{EEFB18D3-AAAD-4A41-9042-F8F12C44EDEB}"/>
              </a:ext>
            </a:extLst>
          </p:cNvPr>
          <p:cNvSpPr/>
          <p:nvPr/>
        </p:nvSpPr>
        <p:spPr>
          <a:xfrm>
            <a:off x="818150" y="2635042"/>
            <a:ext cx="3660717" cy="979441"/>
          </a:xfrm>
          <a:prstGeom prst="hexagon">
            <a:avLst>
              <a:gd name="adj" fmla="val 35332"/>
              <a:gd name="vf" fmla="val 115470"/>
            </a:avLst>
          </a:prstGeom>
          <a:solidFill>
            <a:srgbClr val="007FC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5" name="図 34">
            <a:extLst>
              <a:ext uri="{FF2B5EF4-FFF2-40B4-BE49-F238E27FC236}">
                <a16:creationId xmlns:a16="http://schemas.microsoft.com/office/drawing/2014/main" id="{50605370-E23D-624E-8ABB-DB8F91630B13}"/>
              </a:ext>
            </a:extLst>
          </p:cNvPr>
          <p:cNvPicPr>
            <a:picLocks noChangeAspect="1"/>
          </p:cNvPicPr>
          <p:nvPr/>
        </p:nvPicPr>
        <p:blipFill>
          <a:blip r:embed="rId2"/>
          <a:stretch>
            <a:fillRect/>
          </a:stretch>
        </p:blipFill>
        <p:spPr>
          <a:xfrm>
            <a:off x="254447" y="2616338"/>
            <a:ext cx="1345908" cy="1010616"/>
          </a:xfrm>
          <a:prstGeom prst="rect">
            <a:avLst/>
          </a:prstGeom>
        </p:spPr>
      </p:pic>
      <p:sp>
        <p:nvSpPr>
          <p:cNvPr id="37" name="正方形/長方形 36">
            <a:extLst>
              <a:ext uri="{FF2B5EF4-FFF2-40B4-BE49-F238E27FC236}">
                <a16:creationId xmlns:a16="http://schemas.microsoft.com/office/drawing/2014/main" id="{7AD2F7F4-107C-9E46-9D07-DD27FD5676B1}"/>
              </a:ext>
            </a:extLst>
          </p:cNvPr>
          <p:cNvSpPr/>
          <p:nvPr/>
        </p:nvSpPr>
        <p:spPr>
          <a:xfrm>
            <a:off x="254446" y="2747339"/>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en-US" altLang="ja-JP" sz="1100" b="1" dirty="0">
                <a:solidFill>
                  <a:schemeClr val="tx1"/>
                </a:solidFill>
                <a:latin typeface="Meiryo UI" panose="020B0604030504040204" pitchFamily="50" charset="-128"/>
                <a:ea typeface="Meiryo UI" panose="020B0604030504040204" pitchFamily="50" charset="-128"/>
              </a:rPr>
              <a:t>Web</a:t>
            </a:r>
            <a:r>
              <a:rPr lang="ja-JP" altLang="en-US" sz="1100" b="1">
                <a:solidFill>
                  <a:schemeClr val="tx1"/>
                </a:solidFill>
                <a:latin typeface="Meiryo UI" panose="020B0604030504040204" pitchFamily="50" charset="-128"/>
                <a:ea typeface="Meiryo UI" panose="020B0604030504040204" pitchFamily="50" charset="-128"/>
              </a:rPr>
              <a:t>系</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システム</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1862D0FB-4BCF-C14D-BD1C-EEBBEFF32CCD}"/>
              </a:ext>
            </a:extLst>
          </p:cNvPr>
          <p:cNvSpPr/>
          <p:nvPr/>
        </p:nvSpPr>
        <p:spPr>
          <a:xfrm>
            <a:off x="1600355" y="2747339"/>
            <a:ext cx="2565245"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 sz="1000">
                <a:solidFill>
                  <a:schemeClr val="bg1"/>
                </a:solidFill>
                <a:latin typeface="Meiryo UI" panose="020B0604030504040204" pitchFamily="50" charset="-128"/>
                <a:ea typeface="Meiryo UI" panose="020B0604030504040204" pitchFamily="50" charset="-128"/>
              </a:rPr>
              <a:t>・ </a:t>
            </a:r>
            <a:r>
              <a:rPr lang="en" altLang="ja-JP" sz="1000" dirty="0" err="1">
                <a:solidFill>
                  <a:schemeClr val="bg1"/>
                </a:solidFill>
                <a:latin typeface="Meiryo UI" panose="020B0604030504040204" pitchFamily="50" charset="-128"/>
                <a:ea typeface="Meiryo UI" panose="020B0604030504040204" pitchFamily="50" charset="-128"/>
              </a:rPr>
              <a:t>WebEC</a:t>
            </a:r>
            <a:r>
              <a:rPr lang="en" altLang="ja-JP" sz="1000" dirty="0">
                <a:solidFill>
                  <a:schemeClr val="bg1"/>
                </a:solidFill>
                <a:latin typeface="Meiryo UI" panose="020B0604030504040204" pitchFamily="50" charset="-128"/>
                <a:ea typeface="Meiryo UI" panose="020B0604030504040204" pitchFamily="50" charset="-128"/>
              </a:rPr>
              <a:t>/EDI</a:t>
            </a:r>
            <a:r>
              <a:rPr lang="ja-JP" altLang="en-US" sz="1000">
                <a:solidFill>
                  <a:schemeClr val="bg1"/>
                </a:solidFill>
                <a:latin typeface="Meiryo UI" panose="020B0604030504040204" pitchFamily="50" charset="-128"/>
                <a:ea typeface="Meiryo UI" panose="020B0604030504040204" pitchFamily="50" charset="-128"/>
              </a:rPr>
              <a:t>システム  ・ 映像配信システム</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電子申請システム       ・ 電子入札システム </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インターネット認証システム</a:t>
            </a:r>
            <a:endParaRPr lang="en-US" altLang="ja-JP" sz="10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インターネット公証システム </a:t>
            </a:r>
            <a:endParaRPr lang="en-US" altLang="ja-JP" sz="1000" dirty="0">
              <a:solidFill>
                <a:schemeClr val="bg1"/>
              </a:solidFill>
              <a:latin typeface="Meiryo UI" panose="020B0604030504040204" pitchFamily="50" charset="-128"/>
              <a:ea typeface="Meiryo UI" panose="020B0604030504040204" pitchFamily="50" charset="-128"/>
            </a:endParaRPr>
          </a:p>
        </p:txBody>
      </p:sp>
      <p:sp>
        <p:nvSpPr>
          <p:cNvPr id="40" name="六角形 39">
            <a:extLst>
              <a:ext uri="{FF2B5EF4-FFF2-40B4-BE49-F238E27FC236}">
                <a16:creationId xmlns:a16="http://schemas.microsoft.com/office/drawing/2014/main" id="{13BF80CD-EBBC-D140-98B6-425C0F136EA0}"/>
              </a:ext>
            </a:extLst>
          </p:cNvPr>
          <p:cNvSpPr/>
          <p:nvPr/>
        </p:nvSpPr>
        <p:spPr>
          <a:xfrm>
            <a:off x="818150" y="3845312"/>
            <a:ext cx="3981465" cy="761082"/>
          </a:xfrm>
          <a:prstGeom prst="hexagon">
            <a:avLst>
              <a:gd name="adj" fmla="val 35332"/>
              <a:gd name="vf" fmla="val 115470"/>
            </a:avLst>
          </a:prstGeom>
          <a:solidFill>
            <a:srgbClr val="007FC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1" name="図 40">
            <a:extLst>
              <a:ext uri="{FF2B5EF4-FFF2-40B4-BE49-F238E27FC236}">
                <a16:creationId xmlns:a16="http://schemas.microsoft.com/office/drawing/2014/main" id="{E2536399-7B18-D048-B36F-09C8A987DC28}"/>
              </a:ext>
            </a:extLst>
          </p:cNvPr>
          <p:cNvPicPr>
            <a:picLocks noChangeAspect="1"/>
          </p:cNvPicPr>
          <p:nvPr/>
        </p:nvPicPr>
        <p:blipFill>
          <a:blip r:embed="rId2"/>
          <a:stretch>
            <a:fillRect/>
          </a:stretch>
        </p:blipFill>
        <p:spPr>
          <a:xfrm>
            <a:off x="254447" y="3733015"/>
            <a:ext cx="1345908" cy="991911"/>
          </a:xfrm>
          <a:prstGeom prst="rect">
            <a:avLst/>
          </a:prstGeom>
        </p:spPr>
      </p:pic>
      <p:sp>
        <p:nvSpPr>
          <p:cNvPr id="42" name="正方形/長方形 41">
            <a:extLst>
              <a:ext uri="{FF2B5EF4-FFF2-40B4-BE49-F238E27FC236}">
                <a16:creationId xmlns:a16="http://schemas.microsoft.com/office/drawing/2014/main" id="{2FB00B68-199F-B34D-BA1F-9052A26EFEFB}"/>
              </a:ext>
            </a:extLst>
          </p:cNvPr>
          <p:cNvSpPr/>
          <p:nvPr/>
        </p:nvSpPr>
        <p:spPr>
          <a:xfrm>
            <a:off x="254446" y="3845312"/>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通信／</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データベース系</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システム</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67E1D2B3-7D92-2A4F-956C-DFF3BB16A132}"/>
              </a:ext>
            </a:extLst>
          </p:cNvPr>
          <p:cNvSpPr/>
          <p:nvPr/>
        </p:nvSpPr>
        <p:spPr>
          <a:xfrm>
            <a:off x="1600355" y="3845312"/>
            <a:ext cx="2952394"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マルチペイメントネットワーク開発</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携帯電話メール蓄積交換システム</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地デジ化に伴う番組マスタデータベースバンクシステム</a:t>
            </a:r>
            <a:endParaRPr lang="en-US" altLang="ja-JP" sz="1000" dirty="0">
              <a:solidFill>
                <a:schemeClr val="bg1"/>
              </a:solidFill>
              <a:latin typeface="Meiryo UI" panose="020B0604030504040204" pitchFamily="50" charset="-128"/>
              <a:ea typeface="Meiryo UI" panose="020B0604030504040204" pitchFamily="50" charset="-128"/>
            </a:endParaRPr>
          </a:p>
        </p:txBody>
      </p:sp>
      <p:sp>
        <p:nvSpPr>
          <p:cNvPr id="44" name="六角形 43">
            <a:extLst>
              <a:ext uri="{FF2B5EF4-FFF2-40B4-BE49-F238E27FC236}">
                <a16:creationId xmlns:a16="http://schemas.microsoft.com/office/drawing/2014/main" id="{BAED4145-3DD7-B144-B09B-884BBF0E30C2}"/>
              </a:ext>
            </a:extLst>
          </p:cNvPr>
          <p:cNvSpPr/>
          <p:nvPr/>
        </p:nvSpPr>
        <p:spPr>
          <a:xfrm>
            <a:off x="818150" y="4937050"/>
            <a:ext cx="2800949" cy="761082"/>
          </a:xfrm>
          <a:prstGeom prst="hexagon">
            <a:avLst>
              <a:gd name="adj" fmla="val 35332"/>
              <a:gd name="vf" fmla="val 115470"/>
            </a:avLst>
          </a:prstGeom>
          <a:solidFill>
            <a:srgbClr val="007FC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7" name="図 46">
            <a:extLst>
              <a:ext uri="{FF2B5EF4-FFF2-40B4-BE49-F238E27FC236}">
                <a16:creationId xmlns:a16="http://schemas.microsoft.com/office/drawing/2014/main" id="{D94A6A80-72DA-5E43-A9C2-7BEC79D2E5CC}"/>
              </a:ext>
            </a:extLst>
          </p:cNvPr>
          <p:cNvPicPr>
            <a:picLocks noChangeAspect="1"/>
          </p:cNvPicPr>
          <p:nvPr/>
        </p:nvPicPr>
        <p:blipFill>
          <a:blip r:embed="rId2"/>
          <a:stretch>
            <a:fillRect/>
          </a:stretch>
        </p:blipFill>
        <p:spPr>
          <a:xfrm>
            <a:off x="254447" y="4824753"/>
            <a:ext cx="1345908" cy="991911"/>
          </a:xfrm>
          <a:prstGeom prst="rect">
            <a:avLst/>
          </a:prstGeom>
        </p:spPr>
      </p:pic>
      <p:sp>
        <p:nvSpPr>
          <p:cNvPr id="48" name="正方形/長方形 47">
            <a:extLst>
              <a:ext uri="{FF2B5EF4-FFF2-40B4-BE49-F238E27FC236}">
                <a16:creationId xmlns:a16="http://schemas.microsoft.com/office/drawing/2014/main" id="{2BB1C29D-7FED-FF46-8D5B-CE7706FC554D}"/>
              </a:ext>
            </a:extLst>
          </p:cNvPr>
          <p:cNvSpPr/>
          <p:nvPr/>
        </p:nvSpPr>
        <p:spPr>
          <a:xfrm>
            <a:off x="254446" y="4937050"/>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カード決済／</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en" altLang="ja-JP" sz="1100" b="1" dirty="0">
                <a:solidFill>
                  <a:schemeClr val="tx1"/>
                </a:solidFill>
                <a:latin typeface="Meiryo UI" panose="020B0604030504040204" pitchFamily="50" charset="-128"/>
                <a:ea typeface="Meiryo UI" panose="020B0604030504040204" pitchFamily="50" charset="-128"/>
              </a:rPr>
              <a:t>IC</a:t>
            </a:r>
            <a:r>
              <a:rPr lang="ja-JP" altLang="en-US" sz="1100" b="1">
                <a:solidFill>
                  <a:schemeClr val="tx1"/>
                </a:solidFill>
                <a:latin typeface="Meiryo UI" panose="020B0604030504040204" pitchFamily="50" charset="-128"/>
                <a:ea typeface="Meiryo UI" panose="020B0604030504040204" pitchFamily="50" charset="-128"/>
              </a:rPr>
              <a:t>カード関連</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システム</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DF63AFDF-E76E-BC45-A31F-95C9A743AD5C}"/>
              </a:ext>
            </a:extLst>
          </p:cNvPr>
          <p:cNvSpPr/>
          <p:nvPr/>
        </p:nvSpPr>
        <p:spPr>
          <a:xfrm>
            <a:off x="1600355" y="4937050"/>
            <a:ext cx="2565245"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クレジットカード決済システム</a:t>
            </a:r>
            <a:endParaRPr lang="en-US" altLang="ja-JP" sz="10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a:t>
            </a:r>
            <a:r>
              <a:rPr lang="en" altLang="ja-JP" sz="1000" dirty="0">
                <a:solidFill>
                  <a:schemeClr val="bg1"/>
                </a:solidFill>
                <a:latin typeface="Meiryo UI" panose="020B0604030504040204" pitchFamily="50" charset="-128"/>
                <a:ea typeface="Meiryo UI" panose="020B0604030504040204" pitchFamily="50" charset="-128"/>
              </a:rPr>
              <a:t>IC</a:t>
            </a:r>
            <a:r>
              <a:rPr lang="ja-JP" altLang="en-US" sz="1000">
                <a:solidFill>
                  <a:schemeClr val="bg1"/>
                </a:solidFill>
                <a:latin typeface="Meiryo UI" panose="020B0604030504040204" pitchFamily="50" charset="-128"/>
                <a:ea typeface="Meiryo UI" panose="020B0604030504040204" pitchFamily="50" charset="-128"/>
              </a:rPr>
              <a:t>カード認証システム</a:t>
            </a:r>
          </a:p>
        </p:txBody>
      </p:sp>
      <p:sp>
        <p:nvSpPr>
          <p:cNvPr id="50" name="正方形/長方形 49">
            <a:extLst>
              <a:ext uri="{FF2B5EF4-FFF2-40B4-BE49-F238E27FC236}">
                <a16:creationId xmlns:a16="http://schemas.microsoft.com/office/drawing/2014/main" id="{F9847129-E25E-F64E-849E-9609E05E2809}"/>
              </a:ext>
            </a:extLst>
          </p:cNvPr>
          <p:cNvSpPr/>
          <p:nvPr/>
        </p:nvSpPr>
        <p:spPr>
          <a:xfrm>
            <a:off x="199539" y="1037596"/>
            <a:ext cx="2237929" cy="382216"/>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r>
              <a:rPr lang="en" altLang="ja-JP" sz="2400" dirty="0">
                <a:solidFill>
                  <a:srgbClr val="007FC5"/>
                </a:solidFill>
                <a:latin typeface="+mj-lt"/>
              </a:rPr>
              <a:t>Performance</a:t>
            </a:r>
          </a:p>
        </p:txBody>
      </p:sp>
      <p:sp>
        <p:nvSpPr>
          <p:cNvPr id="51" name="正方形/長方形 50">
            <a:extLst>
              <a:ext uri="{FF2B5EF4-FFF2-40B4-BE49-F238E27FC236}">
                <a16:creationId xmlns:a16="http://schemas.microsoft.com/office/drawing/2014/main" id="{11F93648-5ECD-0C47-ABB7-C0087389859D}"/>
              </a:ext>
            </a:extLst>
          </p:cNvPr>
          <p:cNvSpPr/>
          <p:nvPr/>
        </p:nvSpPr>
        <p:spPr>
          <a:xfrm>
            <a:off x="4799615" y="1037596"/>
            <a:ext cx="1874794" cy="382216"/>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r>
              <a:rPr lang="en" altLang="ja-JP" sz="2400" dirty="0">
                <a:solidFill>
                  <a:srgbClr val="007FC5"/>
                </a:solidFill>
                <a:latin typeface="+mj-lt"/>
              </a:rPr>
              <a:t>Case Study</a:t>
            </a:r>
          </a:p>
        </p:txBody>
      </p:sp>
      <p:sp>
        <p:nvSpPr>
          <p:cNvPr id="27" name="角丸四角形 26"/>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357015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六角形 55">
            <a:extLst>
              <a:ext uri="{FF2B5EF4-FFF2-40B4-BE49-F238E27FC236}">
                <a16:creationId xmlns:a16="http://schemas.microsoft.com/office/drawing/2014/main" id="{BE117C37-427D-E845-B884-F7A4CA22C4EF}"/>
              </a:ext>
            </a:extLst>
          </p:cNvPr>
          <p:cNvSpPr/>
          <p:nvPr/>
        </p:nvSpPr>
        <p:spPr>
          <a:xfrm>
            <a:off x="553658" y="4931898"/>
            <a:ext cx="4440737" cy="766043"/>
          </a:xfrm>
          <a:prstGeom prst="hexagon">
            <a:avLst>
              <a:gd name="adj" fmla="val 35332"/>
              <a:gd name="vf" fmla="val 115470"/>
            </a:avLst>
          </a:prstGeom>
          <a:solidFill>
            <a:srgbClr val="00BF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7" name="図 56">
            <a:extLst>
              <a:ext uri="{FF2B5EF4-FFF2-40B4-BE49-F238E27FC236}">
                <a16:creationId xmlns:a16="http://schemas.microsoft.com/office/drawing/2014/main" id="{1859DF74-0524-6543-BA96-A48EA3F74D62}"/>
              </a:ext>
            </a:extLst>
          </p:cNvPr>
          <p:cNvPicPr>
            <a:picLocks noChangeAspect="1"/>
          </p:cNvPicPr>
          <p:nvPr/>
        </p:nvPicPr>
        <p:blipFill>
          <a:blip r:embed="rId2"/>
          <a:stretch>
            <a:fillRect/>
          </a:stretch>
        </p:blipFill>
        <p:spPr>
          <a:xfrm>
            <a:off x="254446" y="4819602"/>
            <a:ext cx="1345909" cy="996872"/>
          </a:xfrm>
          <a:prstGeom prst="rect">
            <a:avLst/>
          </a:prstGeom>
        </p:spPr>
      </p:pic>
      <p:sp>
        <p:nvSpPr>
          <p:cNvPr id="53" name="六角形 52">
            <a:extLst>
              <a:ext uri="{FF2B5EF4-FFF2-40B4-BE49-F238E27FC236}">
                <a16:creationId xmlns:a16="http://schemas.microsoft.com/office/drawing/2014/main" id="{7F6BD1B5-6317-F047-AAE8-5F1BFF464752}"/>
              </a:ext>
            </a:extLst>
          </p:cNvPr>
          <p:cNvSpPr/>
          <p:nvPr/>
        </p:nvSpPr>
        <p:spPr>
          <a:xfrm>
            <a:off x="553658" y="3840216"/>
            <a:ext cx="4440737" cy="766043"/>
          </a:xfrm>
          <a:prstGeom prst="hexagon">
            <a:avLst>
              <a:gd name="adj" fmla="val 35332"/>
              <a:gd name="vf" fmla="val 115470"/>
            </a:avLst>
          </a:prstGeom>
          <a:solidFill>
            <a:srgbClr val="00BF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4" name="図 53">
            <a:extLst>
              <a:ext uri="{FF2B5EF4-FFF2-40B4-BE49-F238E27FC236}">
                <a16:creationId xmlns:a16="http://schemas.microsoft.com/office/drawing/2014/main" id="{74D12204-3060-644F-B94F-701A9A2FA2ED}"/>
              </a:ext>
            </a:extLst>
          </p:cNvPr>
          <p:cNvPicPr>
            <a:picLocks noChangeAspect="1"/>
          </p:cNvPicPr>
          <p:nvPr/>
        </p:nvPicPr>
        <p:blipFill>
          <a:blip r:embed="rId2"/>
          <a:stretch>
            <a:fillRect/>
          </a:stretch>
        </p:blipFill>
        <p:spPr>
          <a:xfrm>
            <a:off x="254446" y="3727920"/>
            <a:ext cx="1345909" cy="996872"/>
          </a:xfrm>
          <a:prstGeom prst="rect">
            <a:avLst/>
          </a:prstGeom>
        </p:spPr>
      </p:pic>
      <p:sp>
        <p:nvSpPr>
          <p:cNvPr id="51" name="六角形 50">
            <a:extLst>
              <a:ext uri="{FF2B5EF4-FFF2-40B4-BE49-F238E27FC236}">
                <a16:creationId xmlns:a16="http://schemas.microsoft.com/office/drawing/2014/main" id="{BB7E700C-18BA-7C4C-BC40-62F133AD85DA}"/>
              </a:ext>
            </a:extLst>
          </p:cNvPr>
          <p:cNvSpPr/>
          <p:nvPr/>
        </p:nvSpPr>
        <p:spPr>
          <a:xfrm>
            <a:off x="553658" y="2729873"/>
            <a:ext cx="4440737" cy="766043"/>
          </a:xfrm>
          <a:prstGeom prst="hexagon">
            <a:avLst>
              <a:gd name="adj" fmla="val 35332"/>
              <a:gd name="vf" fmla="val 115470"/>
            </a:avLst>
          </a:prstGeom>
          <a:solidFill>
            <a:srgbClr val="00BF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2" name="図 51">
            <a:extLst>
              <a:ext uri="{FF2B5EF4-FFF2-40B4-BE49-F238E27FC236}">
                <a16:creationId xmlns:a16="http://schemas.microsoft.com/office/drawing/2014/main" id="{ED262C3A-D43B-594D-AE5B-C0D9F5EB537E}"/>
              </a:ext>
            </a:extLst>
          </p:cNvPr>
          <p:cNvPicPr>
            <a:picLocks noChangeAspect="1"/>
          </p:cNvPicPr>
          <p:nvPr/>
        </p:nvPicPr>
        <p:blipFill>
          <a:blip r:embed="rId2"/>
          <a:stretch>
            <a:fillRect/>
          </a:stretch>
        </p:blipFill>
        <p:spPr>
          <a:xfrm>
            <a:off x="254446" y="2617577"/>
            <a:ext cx="1345909" cy="996872"/>
          </a:xfrm>
          <a:prstGeom prst="rect">
            <a:avLst/>
          </a:prstGeom>
        </p:spPr>
      </p:pic>
      <p:sp>
        <p:nvSpPr>
          <p:cNvPr id="14" name="正方形/長方形 13">
            <a:extLst>
              <a:ext uri="{FF2B5EF4-FFF2-40B4-BE49-F238E27FC236}">
                <a16:creationId xmlns:a16="http://schemas.microsoft.com/office/drawing/2014/main" id="{1C646ACD-BF36-EF42-B129-C1A63B51C9B0}"/>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タイトル 1">
            <a:extLst>
              <a:ext uri="{FF2B5EF4-FFF2-40B4-BE49-F238E27FC236}">
                <a16:creationId xmlns:a16="http://schemas.microsoft.com/office/drawing/2014/main" id="{EAD09F58-ABC5-9C47-BD3B-4E876EEE8074}"/>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50" charset="-128"/>
                <a:ea typeface="Meiryo UI" panose="020B0604030504040204" pitchFamily="50" charset="-128"/>
              </a:rPr>
              <a:t>開発事例：エンべデッドソリューション</a:t>
            </a:r>
            <a:endParaRPr lang="ja-JP" altLang="en-US" b="1">
              <a:solidFill>
                <a:schemeClr val="accent2">
                  <a:lumMod val="75000"/>
                </a:schemeClr>
              </a:solidFill>
              <a:latin typeface="Meiryo UI" panose="020B0604030504040204" pitchFamily="34" charset="-128"/>
              <a:ea typeface="Meiryo UI" panose="020B0604030504040204" pitchFamily="34" charset="-128"/>
            </a:endParaRPr>
          </a:p>
        </p:txBody>
      </p:sp>
      <p:sp>
        <p:nvSpPr>
          <p:cNvPr id="16" name="タイトル 1">
            <a:extLst>
              <a:ext uri="{FF2B5EF4-FFF2-40B4-BE49-F238E27FC236}">
                <a16:creationId xmlns:a16="http://schemas.microsoft.com/office/drawing/2014/main" id="{27468E6A-5E16-7649-91D2-7D4988642AD2}"/>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a:solidFill>
                  <a:schemeClr val="accent2">
                    <a:lumMod val="75000"/>
                  </a:schemeClr>
                </a:solidFill>
                <a:latin typeface="Meiryo UI" panose="020B0604030504040204" pitchFamily="34" charset="-128"/>
                <a:ea typeface="Meiryo UI" panose="020B0604030504040204" pitchFamily="34" charset="-128"/>
              </a:rPr>
              <a:t>システム開発</a:t>
            </a:r>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endParaRPr lang="ja-JP" altLang="en-US" sz="1400">
              <a:solidFill>
                <a:schemeClr val="accent2">
                  <a:lumMod val="75000"/>
                </a:schemeClr>
              </a:solidFill>
              <a:latin typeface="Meiryo UI" panose="020B0604030504040204" pitchFamily="34" charset="-128"/>
              <a:ea typeface="Meiryo UI" panose="020B0604030504040204" pitchFamily="34" charset="-128"/>
            </a:endParaRPr>
          </a:p>
        </p:txBody>
      </p:sp>
      <p:sp>
        <p:nvSpPr>
          <p:cNvPr id="20" name="正方形/長方形 19">
            <a:extLst>
              <a:ext uri="{FF2B5EF4-FFF2-40B4-BE49-F238E27FC236}">
                <a16:creationId xmlns:a16="http://schemas.microsoft.com/office/drawing/2014/main" id="{F815BFC5-11E6-284D-879A-5DE3CC5B867C}"/>
              </a:ext>
            </a:extLst>
          </p:cNvPr>
          <p:cNvSpPr/>
          <p:nvPr/>
        </p:nvSpPr>
        <p:spPr bwMode="auto">
          <a:xfrm>
            <a:off x="5293606" y="1228704"/>
            <a:ext cx="4236521" cy="4220374"/>
          </a:xfrm>
          <a:prstGeom prst="rect">
            <a:avLst/>
          </a:prstGeom>
          <a:noFill/>
          <a:ln>
            <a:solidFill>
              <a:srgbClr val="00BFBC"/>
            </a:solidFill>
          </a:ln>
        </p:spPr>
        <p:style>
          <a:lnRef idx="2">
            <a:schemeClr val="accent1"/>
          </a:lnRef>
          <a:fillRef idx="1">
            <a:schemeClr val="lt1"/>
          </a:fillRef>
          <a:effectRef idx="0">
            <a:schemeClr val="accent1"/>
          </a:effectRef>
          <a:fontRef idx="minor">
            <a:schemeClr val="dk1"/>
          </a:fontRef>
        </p:style>
        <p:txBody>
          <a:bodyPr/>
          <a:lstStyle/>
          <a:p>
            <a:pPr>
              <a:defRPr/>
            </a:pPr>
            <a:endParaRPr lang="en-US" altLang="ja-JP" sz="500" dirty="0">
              <a:latin typeface="Meiryo UI" panose="020B0604030504040204" pitchFamily="50" charset="-128"/>
              <a:ea typeface="Meiryo UI" panose="020B0604030504040204" pitchFamily="50" charset="-128"/>
            </a:endParaRPr>
          </a:p>
          <a:p>
            <a:pPr>
              <a:defRPr/>
            </a:pPr>
            <a:endParaRPr lang="en-US" altLang="ja-JP" sz="500" dirty="0">
              <a:latin typeface="Meiryo UI" panose="020B0604030504040204" pitchFamily="50" charset="-128"/>
              <a:ea typeface="Meiryo UI" panose="020B0604030504040204" pitchFamily="50" charset="-128"/>
            </a:endParaRPr>
          </a:p>
          <a:p>
            <a:pPr>
              <a:defRPr/>
            </a:pPr>
            <a:endParaRPr lang="en-US" altLang="ja-JP" sz="500" dirty="0">
              <a:latin typeface="Meiryo UI" panose="020B0604030504040204" pitchFamily="50" charset="-128"/>
              <a:ea typeface="Meiryo UI" panose="020B0604030504040204" pitchFamily="50" charset="-128"/>
            </a:endParaRPr>
          </a:p>
          <a:p>
            <a:pPr>
              <a:defRPr/>
            </a:pPr>
            <a:endParaRPr lang="ja-JP" altLang="en-US" sz="900" dirty="0">
              <a:latin typeface="Meiryo UI" panose="020B0604030504040204" pitchFamily="50" charset="-128"/>
              <a:ea typeface="Meiryo UI" panose="020B0604030504040204" pitchFamily="50" charset="-128"/>
            </a:endParaRPr>
          </a:p>
          <a:p>
            <a:pPr>
              <a:defRPr/>
            </a:pPr>
            <a:r>
              <a:rPr lang="ja-JP" altLang="en-US" sz="900" dirty="0">
                <a:latin typeface="Meiryo UI" panose="020B0604030504040204" pitchFamily="50" charset="-128"/>
                <a:ea typeface="Meiryo UI" panose="020B0604030504040204" pitchFamily="50" charset="-128"/>
              </a:rPr>
              <a:t> </a:t>
            </a:r>
          </a:p>
        </p:txBody>
      </p:sp>
      <p:sp>
        <p:nvSpPr>
          <p:cNvPr id="21" name="正方形/長方形 30">
            <a:extLst>
              <a:ext uri="{FF2B5EF4-FFF2-40B4-BE49-F238E27FC236}">
                <a16:creationId xmlns:a16="http://schemas.microsoft.com/office/drawing/2014/main" id="{53D277A9-0FDB-1D45-A65B-999C03E503DF}"/>
              </a:ext>
            </a:extLst>
          </p:cNvPr>
          <p:cNvSpPr>
            <a:spLocks noChangeArrowheads="1"/>
          </p:cNvSpPr>
          <p:nvPr/>
        </p:nvSpPr>
        <p:spPr bwMode="auto">
          <a:xfrm>
            <a:off x="5371845" y="1491829"/>
            <a:ext cx="1781257" cy="276999"/>
          </a:xfrm>
          <a:prstGeom prst="rect">
            <a:avLst/>
          </a:prstGeom>
          <a:noFill/>
          <a:ln w="9525">
            <a:noFill/>
            <a:miter lim="800000"/>
            <a:headEnd/>
            <a:tailEnd/>
          </a:ln>
        </p:spPr>
        <p:txBody>
          <a:bodyPr wrap="none">
            <a:spAutoFit/>
          </a:bodyPr>
          <a:lstStyle/>
          <a:p>
            <a:pPr>
              <a:defRPr/>
            </a:pPr>
            <a:r>
              <a:rPr lang="ja-JP" altLang="en-US" sz="1200" b="1">
                <a:latin typeface="Meiryo UI" panose="020B0604030504040204" pitchFamily="50" charset="-128"/>
                <a:ea typeface="Meiryo UI" panose="020B0604030504040204" pitchFamily="50" charset="-128"/>
              </a:rPr>
              <a:t>スマートフォンの機種開発</a:t>
            </a:r>
          </a:p>
        </p:txBody>
      </p:sp>
      <p:sp>
        <p:nvSpPr>
          <p:cNvPr id="22" name="正方形/長方形 31">
            <a:extLst>
              <a:ext uri="{FF2B5EF4-FFF2-40B4-BE49-F238E27FC236}">
                <a16:creationId xmlns:a16="http://schemas.microsoft.com/office/drawing/2014/main" id="{FCD6856F-6171-6044-9EA4-50025DFE25E9}"/>
              </a:ext>
            </a:extLst>
          </p:cNvPr>
          <p:cNvSpPr>
            <a:spLocks noChangeArrowheads="1"/>
          </p:cNvSpPr>
          <p:nvPr/>
        </p:nvSpPr>
        <p:spPr bwMode="auto">
          <a:xfrm>
            <a:off x="5371845" y="1787264"/>
            <a:ext cx="2288542" cy="1587422"/>
          </a:xfrm>
          <a:prstGeom prst="rect">
            <a:avLst/>
          </a:prstGeom>
          <a:noFill/>
          <a:ln w="9525">
            <a:noFill/>
            <a:miter lim="800000"/>
            <a:headEnd/>
            <a:tailEnd/>
          </a:ln>
        </p:spPr>
        <p:txBody>
          <a:bodyPr wrap="square">
            <a:spAutoFit/>
          </a:bodyPr>
          <a:lstStyle/>
          <a:p>
            <a:pPr>
              <a:lnSpc>
                <a:spcPct val="120000"/>
              </a:lnSpc>
              <a:spcAft>
                <a:spcPts val="300"/>
              </a:spcAft>
              <a:defRPr/>
            </a:pPr>
            <a:r>
              <a:rPr lang="ja-JP" altLang="en-US" sz="1000">
                <a:latin typeface="Meiryo UI" panose="020B0604030504040204" pitchFamily="50" charset="-128"/>
                <a:ea typeface="Meiryo UI" panose="020B0604030504040204" pitchFamily="50" charset="-128"/>
              </a:rPr>
              <a:t>スマートフォンの機種開発に早期から参画し、タッチパネル利用の国内外スマートフォンに注力</a:t>
            </a:r>
          </a:p>
          <a:p>
            <a:pPr marL="171450" indent="-171450">
              <a:lnSpc>
                <a:spcPct val="120000"/>
              </a:lnSpc>
              <a:buFont typeface="Arial" panose="020B0604020202020204" pitchFamily="34" charset="0"/>
              <a:buChar char="•"/>
              <a:defRPr/>
            </a:pPr>
            <a:r>
              <a:rPr lang="en" altLang="ja-JP" sz="1000" dirty="0">
                <a:latin typeface="Meiryo UI" panose="020B0604030504040204" pitchFamily="50" charset="-128"/>
                <a:ea typeface="Meiryo UI" panose="020B0604030504040204" pitchFamily="50" charset="-128"/>
              </a:rPr>
              <a:t>Windows Mobile/Windows Phone</a:t>
            </a:r>
            <a:r>
              <a:rPr lang="ja-JP" altLang="en-US" sz="1000">
                <a:latin typeface="Meiryo UI" panose="020B0604030504040204" pitchFamily="50" charset="-128"/>
                <a:ea typeface="Meiryo UI" panose="020B0604030504040204" pitchFamily="50" charset="-128"/>
              </a:rPr>
              <a:t>機、</a:t>
            </a:r>
            <a:r>
              <a:rPr lang="en" altLang="ja-JP" sz="1000" dirty="0">
                <a:latin typeface="Meiryo UI" panose="020B0604030504040204" pitchFamily="50" charset="-128"/>
                <a:ea typeface="Meiryo UI" panose="020B0604030504040204" pitchFamily="50" charset="-128"/>
              </a:rPr>
              <a:t>Android</a:t>
            </a:r>
            <a:r>
              <a:rPr lang="ja-JP" altLang="en-US" sz="1000">
                <a:latin typeface="Meiryo UI" panose="020B0604030504040204" pitchFamily="50" charset="-128"/>
                <a:ea typeface="Meiryo UI" panose="020B0604030504040204" pitchFamily="50" charset="-128"/>
              </a:rPr>
              <a:t>機の機種全般を開発</a:t>
            </a:r>
          </a:p>
          <a:p>
            <a:pPr marL="171450" indent="-171450">
              <a:lnSpc>
                <a:spcPct val="120000"/>
              </a:lnSpc>
              <a:buFont typeface="Arial" panose="020B0604020202020204" pitchFamily="34" charset="0"/>
              <a:buChar char="•"/>
              <a:defRPr/>
            </a:pPr>
            <a:r>
              <a:rPr lang="ja-JP" altLang="en-US" sz="1000">
                <a:latin typeface="Meiryo UI" panose="020B0604030504040204" pitchFamily="50" charset="-128"/>
                <a:ea typeface="Meiryo UI" panose="020B0604030504040204" pitchFamily="50" charset="-128"/>
              </a:rPr>
              <a:t>早期よりスマートフォン開発を行っており、機種開発に豊富な実績あり</a:t>
            </a:r>
            <a:endParaRPr lang="en-US" altLang="ja-JP" sz="10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FDE8C5A7-56A0-6B4C-BA8E-2381C087796E}"/>
              </a:ext>
            </a:extLst>
          </p:cNvPr>
          <p:cNvSpPr/>
          <p:nvPr/>
        </p:nvSpPr>
        <p:spPr>
          <a:xfrm>
            <a:off x="254446" y="2747339"/>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情報家電</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F51D4286-6D68-2449-BC69-638E086DC76E}"/>
              </a:ext>
            </a:extLst>
          </p:cNvPr>
          <p:cNvSpPr/>
          <p:nvPr/>
        </p:nvSpPr>
        <p:spPr>
          <a:xfrm>
            <a:off x="1600354" y="2747339"/>
            <a:ext cx="3250963"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プラットフォーム開発</a:t>
            </a:r>
            <a:r>
              <a:rPr lang="en-US" altLang="ja-JP" sz="1000" dirty="0">
                <a:solidFill>
                  <a:schemeClr val="bg1"/>
                </a:solidFill>
                <a:latin typeface="Meiryo UI" panose="020B0604030504040204" pitchFamily="50" charset="-128"/>
                <a:ea typeface="Meiryo UI" panose="020B0604030504040204" pitchFamily="50" charset="-128"/>
              </a:rPr>
              <a:t>(</a:t>
            </a:r>
            <a:r>
              <a:rPr lang="en" altLang="ja-JP" sz="1000" dirty="0">
                <a:solidFill>
                  <a:schemeClr val="bg1"/>
                </a:solidFill>
                <a:latin typeface="Meiryo UI" panose="020B0604030504040204" pitchFamily="50" charset="-128"/>
                <a:ea typeface="Meiryo UI" panose="020B0604030504040204" pitchFamily="50" charset="-128"/>
              </a:rPr>
              <a:t>OS</a:t>
            </a:r>
            <a:r>
              <a:rPr lang="ja-JP" altLang="en-US" sz="1000">
                <a:solidFill>
                  <a:schemeClr val="bg1"/>
                </a:solidFill>
                <a:latin typeface="Meiryo UI" panose="020B0604030504040204" pitchFamily="50" charset="-128"/>
                <a:ea typeface="Meiryo UI" panose="020B0604030504040204" pitchFamily="50" charset="-128"/>
              </a:rPr>
              <a:t>ポーティング、デバイスドライバ開発</a:t>
            </a:r>
            <a:r>
              <a:rPr lang="en-US" altLang="ja-JP" sz="1000" dirty="0">
                <a:solidFill>
                  <a:schemeClr val="bg1"/>
                </a:solidFill>
                <a:latin typeface="Meiryo UI" panose="020B0604030504040204" pitchFamily="50" charset="-128"/>
                <a:ea typeface="Meiryo UI" panose="020B0604030504040204" pitchFamily="50" charset="-128"/>
              </a:rPr>
              <a:t>)</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ミドルウェア開発</a:t>
            </a:r>
            <a:r>
              <a:rPr lang="en-US" altLang="ja-JP" sz="1000" dirty="0">
                <a:solidFill>
                  <a:schemeClr val="bg1"/>
                </a:solidFill>
                <a:latin typeface="Meiryo UI" panose="020B0604030504040204" pitchFamily="50" charset="-128"/>
                <a:ea typeface="Meiryo UI" panose="020B0604030504040204" pitchFamily="50" charset="-128"/>
              </a:rPr>
              <a:t>(</a:t>
            </a:r>
            <a:r>
              <a:rPr lang="ja-JP" altLang="en-US" sz="1000">
                <a:solidFill>
                  <a:schemeClr val="bg1"/>
                </a:solidFill>
                <a:latin typeface="Meiryo UI" panose="020B0604030504040204" pitchFamily="50" charset="-128"/>
                <a:ea typeface="Meiryo UI" panose="020B0604030504040204" pitchFamily="50" charset="-128"/>
              </a:rPr>
              <a:t>ﾈｯﾄﾜｰｸ制御、音声</a:t>
            </a:r>
            <a:r>
              <a:rPr lang="en-US" altLang="ja-JP" sz="1000" dirty="0">
                <a:solidFill>
                  <a:schemeClr val="bg1"/>
                </a:solidFill>
                <a:latin typeface="Meiryo UI" panose="020B0604030504040204" pitchFamily="50" charset="-128"/>
                <a:ea typeface="Meiryo UI" panose="020B0604030504040204" pitchFamily="50" charset="-128"/>
              </a:rPr>
              <a:t>/</a:t>
            </a:r>
            <a:r>
              <a:rPr lang="ja-JP" altLang="en-US" sz="1000">
                <a:solidFill>
                  <a:schemeClr val="bg1"/>
                </a:solidFill>
                <a:latin typeface="Meiryo UI" panose="020B0604030504040204" pitchFamily="50" charset="-128"/>
                <a:ea typeface="Meiryo UI" panose="020B0604030504040204" pitchFamily="50" charset="-128"/>
              </a:rPr>
              <a:t>動画コーデック等</a:t>
            </a:r>
            <a:r>
              <a:rPr lang="en-US" altLang="ja-JP" sz="1000" dirty="0">
                <a:solidFill>
                  <a:schemeClr val="bg1"/>
                </a:solidFill>
                <a:latin typeface="Meiryo UI" panose="020B0604030504040204" pitchFamily="50" charset="-128"/>
                <a:ea typeface="Meiryo UI" panose="020B0604030504040204" pitchFamily="50" charset="-128"/>
              </a:rPr>
              <a:t>)</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アプリケーション開発</a:t>
            </a:r>
            <a:r>
              <a:rPr lang="en-US" altLang="ja-JP" sz="1000" dirty="0">
                <a:solidFill>
                  <a:schemeClr val="bg1"/>
                </a:solidFill>
                <a:latin typeface="Meiryo UI" panose="020B0604030504040204" pitchFamily="50" charset="-128"/>
                <a:ea typeface="Meiryo UI" panose="020B0604030504040204" pitchFamily="50" charset="-128"/>
              </a:rPr>
              <a:t>(</a:t>
            </a:r>
            <a:r>
              <a:rPr lang="ja-JP" altLang="en-US" sz="1000">
                <a:solidFill>
                  <a:schemeClr val="bg1"/>
                </a:solidFill>
                <a:latin typeface="Meiryo UI" panose="020B0604030504040204" pitchFamily="50" charset="-128"/>
                <a:ea typeface="Meiryo UI" panose="020B0604030504040204" pitchFamily="50" charset="-128"/>
              </a:rPr>
              <a:t>ブルーレイディスク、デジタルカメラ等</a:t>
            </a:r>
            <a:r>
              <a:rPr lang="en-US" altLang="ja-JP" sz="1000" dirty="0">
                <a:solidFill>
                  <a:schemeClr val="bg1"/>
                </a:solidFill>
                <a:latin typeface="Meiryo UI" panose="020B0604030504040204" pitchFamily="50" charset="-128"/>
                <a:ea typeface="Meiryo UI" panose="020B0604030504040204" pitchFamily="50" charset="-128"/>
              </a:rPr>
              <a:t>)</a:t>
            </a:r>
          </a:p>
        </p:txBody>
      </p:sp>
      <p:sp>
        <p:nvSpPr>
          <p:cNvPr id="34" name="正方形/長方形 33">
            <a:extLst>
              <a:ext uri="{FF2B5EF4-FFF2-40B4-BE49-F238E27FC236}">
                <a16:creationId xmlns:a16="http://schemas.microsoft.com/office/drawing/2014/main" id="{952894E9-7255-5F4C-8EBB-08FAACD5A02D}"/>
              </a:ext>
            </a:extLst>
          </p:cNvPr>
          <p:cNvSpPr/>
          <p:nvPr/>
        </p:nvSpPr>
        <p:spPr>
          <a:xfrm>
            <a:off x="254446" y="3845312"/>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車載機器</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E61F24E2-6487-E648-B534-C2D883D766AF}"/>
              </a:ext>
            </a:extLst>
          </p:cNvPr>
          <p:cNvSpPr/>
          <p:nvPr/>
        </p:nvSpPr>
        <p:spPr>
          <a:xfrm>
            <a:off x="1600355" y="3845312"/>
            <a:ext cx="3199260"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カーナビ</a:t>
            </a:r>
            <a:r>
              <a:rPr lang="en-US" altLang="ja-JP" sz="1000" dirty="0">
                <a:solidFill>
                  <a:schemeClr val="bg1"/>
                </a:solidFill>
                <a:latin typeface="Meiryo UI" panose="020B0604030504040204" pitchFamily="50" charset="-128"/>
                <a:ea typeface="Meiryo UI" panose="020B0604030504040204" pitchFamily="50" charset="-128"/>
              </a:rPr>
              <a:t>(</a:t>
            </a:r>
            <a:r>
              <a:rPr lang="ja-JP" altLang="en-US" sz="1000">
                <a:solidFill>
                  <a:schemeClr val="bg1"/>
                </a:solidFill>
                <a:latin typeface="Meiryo UI" panose="020B0604030504040204" pitchFamily="50" charset="-128"/>
                <a:ea typeface="Meiryo UI" panose="020B0604030504040204" pitchFamily="50" charset="-128"/>
              </a:rPr>
              <a:t>地図表示・探索・案内および交通情報提供、</a:t>
            </a:r>
            <a:endParaRPr lang="en-US" altLang="ja-JP" sz="10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音楽プレイヤー・テレビ・カメラ等のエンターテインメント機能</a:t>
            </a:r>
            <a:r>
              <a:rPr lang="en-US" altLang="ja-JP" sz="1000" dirty="0">
                <a:solidFill>
                  <a:schemeClr val="bg1"/>
                </a:solidFill>
                <a:latin typeface="Meiryo UI" panose="020B0604030504040204" pitchFamily="50" charset="-128"/>
                <a:ea typeface="Meiryo UI" panose="020B0604030504040204" pitchFamily="50" charset="-128"/>
              </a:rPr>
              <a:t>)</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カーオーディオ</a:t>
            </a:r>
            <a:r>
              <a:rPr lang="en-US" altLang="ja-JP" sz="1000" dirty="0">
                <a:solidFill>
                  <a:schemeClr val="bg1"/>
                </a:solidFill>
                <a:latin typeface="Meiryo UI" panose="020B0604030504040204" pitchFamily="50" charset="-128"/>
                <a:ea typeface="Meiryo UI" panose="020B0604030504040204" pitchFamily="50" charset="-128"/>
              </a:rPr>
              <a:t>(</a:t>
            </a:r>
            <a:r>
              <a:rPr lang="en" altLang="ja-JP" sz="1000" dirty="0">
                <a:solidFill>
                  <a:schemeClr val="bg1"/>
                </a:solidFill>
                <a:latin typeface="Meiryo UI" panose="020B0604030504040204" pitchFamily="50" charset="-128"/>
                <a:ea typeface="Meiryo UI" panose="020B0604030504040204" pitchFamily="50" charset="-128"/>
              </a:rPr>
              <a:t>CD</a:t>
            </a:r>
            <a:r>
              <a:rPr lang="ja-JP" altLang="en" sz="1000">
                <a:solidFill>
                  <a:schemeClr val="bg1"/>
                </a:solidFill>
                <a:latin typeface="Meiryo UI" panose="020B0604030504040204" pitchFamily="50" charset="-128"/>
                <a:ea typeface="Meiryo UI" panose="020B0604030504040204" pitchFamily="50" charset="-128"/>
              </a:rPr>
              <a:t>・</a:t>
            </a:r>
            <a:r>
              <a:rPr lang="en" altLang="ja-JP" sz="1000" dirty="0">
                <a:solidFill>
                  <a:schemeClr val="bg1"/>
                </a:solidFill>
                <a:latin typeface="Meiryo UI" panose="020B0604030504040204" pitchFamily="50" charset="-128"/>
                <a:ea typeface="Meiryo UI" panose="020B0604030504040204" pitchFamily="50" charset="-128"/>
              </a:rPr>
              <a:t>DVD</a:t>
            </a:r>
            <a:r>
              <a:rPr lang="ja-JP" altLang="en-US" sz="1000">
                <a:solidFill>
                  <a:schemeClr val="bg1"/>
                </a:solidFill>
                <a:latin typeface="Meiryo UI" panose="020B0604030504040204" pitchFamily="50" charset="-128"/>
                <a:ea typeface="Meiryo UI" panose="020B0604030504040204" pitchFamily="50" charset="-128"/>
              </a:rPr>
              <a:t>プレイヤー制御、サウンド制御等</a:t>
            </a:r>
            <a:r>
              <a:rPr lang="en-US" altLang="ja-JP" sz="1000" dirty="0">
                <a:solidFill>
                  <a:schemeClr val="bg1"/>
                </a:solidFill>
                <a:latin typeface="Meiryo UI" panose="020B0604030504040204" pitchFamily="50" charset="-128"/>
                <a:ea typeface="Meiryo UI" panose="020B0604030504040204" pitchFamily="50" charset="-128"/>
              </a:rPr>
              <a:t>)</a:t>
            </a:r>
          </a:p>
        </p:txBody>
      </p:sp>
      <p:sp>
        <p:nvSpPr>
          <p:cNvPr id="40" name="正方形/長方形 39">
            <a:extLst>
              <a:ext uri="{FF2B5EF4-FFF2-40B4-BE49-F238E27FC236}">
                <a16:creationId xmlns:a16="http://schemas.microsoft.com/office/drawing/2014/main" id="{F8022C7A-B52F-BA47-83EC-A1267DA47DD3}"/>
              </a:ext>
            </a:extLst>
          </p:cNvPr>
          <p:cNvSpPr/>
          <p:nvPr/>
        </p:nvSpPr>
        <p:spPr>
          <a:xfrm>
            <a:off x="254446" y="4937050"/>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en" altLang="ja-JP" sz="1100" b="1" dirty="0">
                <a:solidFill>
                  <a:schemeClr val="tx1"/>
                </a:solidFill>
                <a:latin typeface="Meiryo UI" panose="020B0604030504040204" pitchFamily="50" charset="-128"/>
                <a:ea typeface="Meiryo UI" panose="020B0604030504040204" pitchFamily="50" charset="-128"/>
              </a:rPr>
              <a:t>IP</a:t>
            </a: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ネットワーク</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5FDB1B6F-F022-CD44-B53F-249B4FF4072C}"/>
              </a:ext>
            </a:extLst>
          </p:cNvPr>
          <p:cNvSpPr/>
          <p:nvPr/>
        </p:nvSpPr>
        <p:spPr>
          <a:xfrm>
            <a:off x="1600355" y="4937050"/>
            <a:ext cx="3270213"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 sz="1000">
                <a:solidFill>
                  <a:schemeClr val="bg1"/>
                </a:solidFill>
                <a:latin typeface="Meiryo UI" panose="020B0604030504040204" pitchFamily="50" charset="-128"/>
                <a:ea typeface="Meiryo UI" panose="020B0604030504040204" pitchFamily="50" charset="-128"/>
              </a:rPr>
              <a:t>・ </a:t>
            </a:r>
            <a:r>
              <a:rPr lang="en" altLang="ja-JP" sz="1000" dirty="0">
                <a:solidFill>
                  <a:schemeClr val="bg1"/>
                </a:solidFill>
                <a:latin typeface="Meiryo UI" panose="020B0604030504040204" pitchFamily="50" charset="-128"/>
                <a:ea typeface="Meiryo UI" panose="020B0604030504040204" pitchFamily="50" charset="-128"/>
              </a:rPr>
              <a:t>PBX(</a:t>
            </a:r>
            <a:r>
              <a:rPr lang="ja-JP" altLang="en-US" sz="1000">
                <a:solidFill>
                  <a:schemeClr val="bg1"/>
                </a:solidFill>
                <a:latin typeface="Meiryo UI" panose="020B0604030504040204" pitchFamily="50" charset="-128"/>
                <a:ea typeface="Meiryo UI" panose="020B0604030504040204" pitchFamily="50" charset="-128"/>
              </a:rPr>
              <a:t>アナログ</a:t>
            </a:r>
            <a:r>
              <a:rPr lang="en" altLang="ja-JP" sz="1000" dirty="0">
                <a:solidFill>
                  <a:schemeClr val="bg1"/>
                </a:solidFill>
                <a:latin typeface="Meiryo UI" panose="020B0604030504040204" pitchFamily="50" charset="-128"/>
                <a:ea typeface="Meiryo UI" panose="020B0604030504040204" pitchFamily="50" charset="-128"/>
              </a:rPr>
              <a:t>PBX</a:t>
            </a:r>
            <a:r>
              <a:rPr lang="ja-JP" altLang="en" sz="1000">
                <a:solidFill>
                  <a:schemeClr val="bg1"/>
                </a:solidFill>
                <a:latin typeface="Meiryo UI" panose="020B0604030504040204" pitchFamily="50" charset="-128"/>
                <a:ea typeface="Meiryo UI" panose="020B0604030504040204" pitchFamily="50" charset="-128"/>
              </a:rPr>
              <a:t>・</a:t>
            </a:r>
            <a:r>
              <a:rPr lang="ja-JP" altLang="en-US" sz="1000">
                <a:solidFill>
                  <a:schemeClr val="bg1"/>
                </a:solidFill>
                <a:latin typeface="Meiryo UI" panose="020B0604030504040204" pitchFamily="50" charset="-128"/>
                <a:ea typeface="Meiryo UI" panose="020B0604030504040204" pitchFamily="50" charset="-128"/>
              </a:rPr>
              <a:t>デジタル</a:t>
            </a:r>
            <a:r>
              <a:rPr lang="en" altLang="ja-JP" sz="1000" dirty="0">
                <a:solidFill>
                  <a:schemeClr val="bg1"/>
                </a:solidFill>
                <a:latin typeface="Meiryo UI" panose="020B0604030504040204" pitchFamily="50" charset="-128"/>
                <a:ea typeface="Meiryo UI" panose="020B0604030504040204" pitchFamily="50" charset="-128"/>
              </a:rPr>
              <a:t>PBX</a:t>
            </a:r>
            <a:r>
              <a:rPr lang="ja-JP" altLang="en-US" sz="1000">
                <a:solidFill>
                  <a:schemeClr val="bg1"/>
                </a:solidFill>
                <a:latin typeface="Meiryo UI" panose="020B0604030504040204" pitchFamily="50" charset="-128"/>
                <a:ea typeface="Meiryo UI" panose="020B0604030504040204" pitchFamily="50" charset="-128"/>
              </a:rPr>
              <a:t>の開発等</a:t>
            </a:r>
            <a:r>
              <a:rPr lang="en-US" altLang="ja-JP" sz="1000" dirty="0">
                <a:solidFill>
                  <a:schemeClr val="bg1"/>
                </a:solidFill>
                <a:latin typeface="Meiryo UI" panose="020B0604030504040204" pitchFamily="50" charset="-128"/>
                <a:ea typeface="Meiryo UI" panose="020B0604030504040204" pitchFamily="50" charset="-128"/>
              </a:rPr>
              <a:t>)</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a:t>
            </a:r>
            <a:r>
              <a:rPr lang="en" altLang="ja-JP" sz="1000" dirty="0">
                <a:solidFill>
                  <a:schemeClr val="bg1"/>
                </a:solidFill>
                <a:latin typeface="Meiryo UI" panose="020B0604030504040204" pitchFamily="50" charset="-128"/>
                <a:ea typeface="Meiryo UI" panose="020B0604030504040204" pitchFamily="50" charset="-128"/>
              </a:rPr>
              <a:t>IP</a:t>
            </a:r>
            <a:r>
              <a:rPr lang="ja-JP" altLang="en-US" sz="1000">
                <a:solidFill>
                  <a:schemeClr val="bg1"/>
                </a:solidFill>
                <a:latin typeface="Meiryo UI" panose="020B0604030504040204" pitchFamily="50" charset="-128"/>
                <a:ea typeface="Meiryo UI" panose="020B0604030504040204" pitchFamily="50" charset="-128"/>
              </a:rPr>
              <a:t>フォン</a:t>
            </a:r>
            <a:r>
              <a:rPr lang="en-US" altLang="ja-JP" sz="1000" dirty="0">
                <a:solidFill>
                  <a:schemeClr val="bg1"/>
                </a:solidFill>
                <a:latin typeface="Meiryo UI" panose="020B0604030504040204" pitchFamily="50" charset="-128"/>
                <a:ea typeface="Meiryo UI" panose="020B0604030504040204" pitchFamily="50" charset="-128"/>
              </a:rPr>
              <a:t>(</a:t>
            </a:r>
            <a:r>
              <a:rPr lang="en" altLang="ja-JP" sz="1000" dirty="0">
                <a:solidFill>
                  <a:schemeClr val="bg1"/>
                </a:solidFill>
                <a:latin typeface="Meiryo UI" panose="020B0604030504040204" pitchFamily="50" charset="-128"/>
                <a:ea typeface="Meiryo UI" panose="020B0604030504040204" pitchFamily="50" charset="-128"/>
              </a:rPr>
              <a:t>IP</a:t>
            </a:r>
            <a:r>
              <a:rPr lang="ja-JP" altLang="en-US" sz="1000">
                <a:solidFill>
                  <a:schemeClr val="bg1"/>
                </a:solidFill>
                <a:latin typeface="Meiryo UI" panose="020B0604030504040204" pitchFamily="50" charset="-128"/>
                <a:ea typeface="Meiryo UI" panose="020B0604030504040204" pitchFamily="50" charset="-128"/>
              </a:rPr>
              <a:t>多機能電話機、</a:t>
            </a:r>
            <a:r>
              <a:rPr lang="en" altLang="ja-JP" sz="1000" dirty="0">
                <a:solidFill>
                  <a:schemeClr val="bg1"/>
                </a:solidFill>
                <a:latin typeface="Meiryo UI" panose="020B0604030504040204" pitchFamily="50" charset="-128"/>
                <a:ea typeface="Meiryo UI" panose="020B0604030504040204" pitchFamily="50" charset="-128"/>
              </a:rPr>
              <a:t>SIP</a:t>
            </a:r>
            <a:r>
              <a:rPr lang="ja-JP" altLang="en-US" sz="1000">
                <a:solidFill>
                  <a:schemeClr val="bg1"/>
                </a:solidFill>
                <a:latin typeface="Meiryo UI" panose="020B0604030504040204" pitchFamily="50" charset="-128"/>
                <a:ea typeface="Meiryo UI" panose="020B0604030504040204" pitchFamily="50" charset="-128"/>
              </a:rPr>
              <a:t>電話機、音声会議ﾌｫﾝ等</a:t>
            </a:r>
            <a:r>
              <a:rPr lang="en-US" altLang="ja-JP" sz="1000" dirty="0">
                <a:solidFill>
                  <a:schemeClr val="bg1"/>
                </a:solidFill>
                <a:latin typeface="Meiryo UI" panose="020B0604030504040204" pitchFamily="50" charset="-128"/>
                <a:ea typeface="Meiryo UI" panose="020B0604030504040204" pitchFamily="50" charset="-128"/>
              </a:rPr>
              <a:t>)</a:t>
            </a:r>
            <a:endParaRPr lang="ja-JP" altLang="en-US" sz="1000">
              <a:solidFill>
                <a:schemeClr val="bg1"/>
              </a:solidFill>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6C30589D-4369-ED4E-9ECD-46FDD41BE92B}"/>
              </a:ext>
            </a:extLst>
          </p:cNvPr>
          <p:cNvSpPr/>
          <p:nvPr/>
        </p:nvSpPr>
        <p:spPr>
          <a:xfrm>
            <a:off x="199539" y="1037596"/>
            <a:ext cx="2237929" cy="382216"/>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r>
              <a:rPr lang="en" altLang="ja-JP" sz="2400" dirty="0">
                <a:solidFill>
                  <a:srgbClr val="00BFBC"/>
                </a:solidFill>
                <a:latin typeface="+mj-lt"/>
              </a:rPr>
              <a:t>Performance</a:t>
            </a:r>
          </a:p>
        </p:txBody>
      </p:sp>
      <p:sp>
        <p:nvSpPr>
          <p:cNvPr id="45" name="正方形/長方形 44">
            <a:extLst>
              <a:ext uri="{FF2B5EF4-FFF2-40B4-BE49-F238E27FC236}">
                <a16:creationId xmlns:a16="http://schemas.microsoft.com/office/drawing/2014/main" id="{93D5553A-58AE-D648-85B5-3F3D9A31FAD7}"/>
              </a:ext>
            </a:extLst>
          </p:cNvPr>
          <p:cNvSpPr/>
          <p:nvPr/>
        </p:nvSpPr>
        <p:spPr>
          <a:xfrm>
            <a:off x="5124221" y="1037596"/>
            <a:ext cx="1874794" cy="382216"/>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r>
              <a:rPr lang="en" altLang="ja-JP" sz="2400" dirty="0">
                <a:solidFill>
                  <a:srgbClr val="00BFBC"/>
                </a:solidFill>
                <a:latin typeface="+mj-lt"/>
              </a:rPr>
              <a:t>Case Study</a:t>
            </a:r>
          </a:p>
        </p:txBody>
      </p:sp>
      <p:sp>
        <p:nvSpPr>
          <p:cNvPr id="46" name="六角形 45">
            <a:extLst>
              <a:ext uri="{FF2B5EF4-FFF2-40B4-BE49-F238E27FC236}">
                <a16:creationId xmlns:a16="http://schemas.microsoft.com/office/drawing/2014/main" id="{63780A44-22B2-F644-83F6-170019A57289}"/>
              </a:ext>
            </a:extLst>
          </p:cNvPr>
          <p:cNvSpPr/>
          <p:nvPr/>
        </p:nvSpPr>
        <p:spPr>
          <a:xfrm>
            <a:off x="553658" y="1647522"/>
            <a:ext cx="4440736" cy="766043"/>
          </a:xfrm>
          <a:prstGeom prst="hexagon">
            <a:avLst>
              <a:gd name="adj" fmla="val 35332"/>
              <a:gd name="vf" fmla="val 115470"/>
            </a:avLst>
          </a:prstGeom>
          <a:solidFill>
            <a:srgbClr val="00BF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0" name="図 49">
            <a:extLst>
              <a:ext uri="{FF2B5EF4-FFF2-40B4-BE49-F238E27FC236}">
                <a16:creationId xmlns:a16="http://schemas.microsoft.com/office/drawing/2014/main" id="{1E86F01D-317C-EE47-832A-700EF188CF74}"/>
              </a:ext>
            </a:extLst>
          </p:cNvPr>
          <p:cNvPicPr>
            <a:picLocks noChangeAspect="1"/>
          </p:cNvPicPr>
          <p:nvPr/>
        </p:nvPicPr>
        <p:blipFill>
          <a:blip r:embed="rId2"/>
          <a:stretch>
            <a:fillRect/>
          </a:stretch>
        </p:blipFill>
        <p:spPr>
          <a:xfrm>
            <a:off x="254446" y="1535226"/>
            <a:ext cx="1345909" cy="996872"/>
          </a:xfrm>
          <a:prstGeom prst="rect">
            <a:avLst/>
          </a:prstGeom>
        </p:spPr>
      </p:pic>
      <p:sp>
        <p:nvSpPr>
          <p:cNvPr id="23" name="正方形/長方形 22">
            <a:extLst>
              <a:ext uri="{FF2B5EF4-FFF2-40B4-BE49-F238E27FC236}">
                <a16:creationId xmlns:a16="http://schemas.microsoft.com/office/drawing/2014/main" id="{14F248CC-9565-4441-9855-86944B624514}"/>
              </a:ext>
            </a:extLst>
          </p:cNvPr>
          <p:cNvSpPr/>
          <p:nvPr/>
        </p:nvSpPr>
        <p:spPr>
          <a:xfrm>
            <a:off x="254446" y="1643131"/>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モバイル</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633CD011-7290-6D49-BCAA-38673B32DFFC}"/>
              </a:ext>
            </a:extLst>
          </p:cNvPr>
          <p:cNvSpPr/>
          <p:nvPr/>
        </p:nvSpPr>
        <p:spPr>
          <a:xfrm>
            <a:off x="1600355" y="1643131"/>
            <a:ext cx="3167528"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スマートフォン</a:t>
            </a:r>
            <a:endParaRPr lang="en-US" altLang="ja-JP" sz="10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en-US" altLang="ja-JP" sz="1000" dirty="0">
                <a:solidFill>
                  <a:schemeClr val="bg1"/>
                </a:solidFill>
                <a:latin typeface="Meiryo UI" panose="020B0604030504040204" pitchFamily="50" charset="-128"/>
                <a:ea typeface="Meiryo UI" panose="020B0604030504040204" pitchFamily="50" charset="-128"/>
              </a:rPr>
              <a:t>(</a:t>
            </a:r>
            <a:r>
              <a:rPr lang="en" altLang="ja-JP" sz="1000" dirty="0">
                <a:solidFill>
                  <a:schemeClr val="bg1"/>
                </a:solidFill>
                <a:latin typeface="Meiryo UI" panose="020B0604030504040204" pitchFamily="50" charset="-128"/>
                <a:ea typeface="Meiryo UI" panose="020B0604030504040204" pitchFamily="50" charset="-128"/>
              </a:rPr>
              <a:t>Windows Mobile/Windows Phone</a:t>
            </a:r>
            <a:r>
              <a:rPr lang="ja-JP" altLang="en-US" sz="1000">
                <a:solidFill>
                  <a:schemeClr val="bg1"/>
                </a:solidFill>
                <a:latin typeface="Meiryo UI" panose="020B0604030504040204" pitchFamily="50" charset="-128"/>
                <a:ea typeface="Meiryo UI" panose="020B0604030504040204" pitchFamily="50" charset="-128"/>
              </a:rPr>
              <a:t>機、</a:t>
            </a:r>
            <a:r>
              <a:rPr lang="en" altLang="ja-JP" sz="1000" dirty="0">
                <a:solidFill>
                  <a:schemeClr val="bg1"/>
                </a:solidFill>
                <a:latin typeface="Meiryo UI" panose="020B0604030504040204" pitchFamily="50" charset="-128"/>
                <a:ea typeface="Meiryo UI" panose="020B0604030504040204" pitchFamily="50" charset="-128"/>
              </a:rPr>
              <a:t>Android</a:t>
            </a:r>
            <a:r>
              <a:rPr lang="ja-JP" altLang="en-US" sz="1000">
                <a:solidFill>
                  <a:schemeClr val="bg1"/>
                </a:solidFill>
                <a:latin typeface="Meiryo UI" panose="020B0604030504040204" pitchFamily="50" charset="-128"/>
                <a:ea typeface="Meiryo UI" panose="020B0604030504040204" pitchFamily="50" charset="-128"/>
              </a:rPr>
              <a:t>機</a:t>
            </a:r>
            <a:r>
              <a:rPr lang="en-US" altLang="ja-JP" sz="1000" dirty="0">
                <a:solidFill>
                  <a:schemeClr val="bg1"/>
                </a:solidFill>
                <a:latin typeface="Meiryo UI" panose="020B0604030504040204" pitchFamily="50" charset="-128"/>
                <a:ea typeface="Meiryo UI" panose="020B0604030504040204" pitchFamily="50" charset="-128"/>
              </a:rPr>
              <a:t>)</a:t>
            </a:r>
          </a:p>
        </p:txBody>
      </p:sp>
      <p:pic>
        <p:nvPicPr>
          <p:cNvPr id="58" name="Picture 4" descr="スマートフォン">
            <a:extLst>
              <a:ext uri="{FF2B5EF4-FFF2-40B4-BE49-F238E27FC236}">
                <a16:creationId xmlns:a16="http://schemas.microsoft.com/office/drawing/2014/main" id="{F765F48B-E1BA-6744-822C-A03A76215E00}"/>
              </a:ext>
            </a:extLst>
          </p:cNvPr>
          <p:cNvPicPr>
            <a:picLocks noChangeArrowheads="1"/>
          </p:cNvPicPr>
          <p:nvPr/>
        </p:nvPicPr>
        <p:blipFill>
          <a:blip r:embed="rId3" cstate="print"/>
          <a:srcRect/>
          <a:stretch>
            <a:fillRect/>
          </a:stretch>
        </p:blipFill>
        <p:spPr bwMode="auto">
          <a:xfrm>
            <a:off x="7738626" y="1510476"/>
            <a:ext cx="1612281" cy="2442132"/>
          </a:xfrm>
          <a:prstGeom prst="rect">
            <a:avLst/>
          </a:prstGeom>
          <a:noFill/>
          <a:ln w="9525">
            <a:noFill/>
            <a:miter lim="800000"/>
            <a:headEnd/>
            <a:tailEnd/>
          </a:ln>
        </p:spPr>
      </p:pic>
      <p:sp>
        <p:nvSpPr>
          <p:cNvPr id="59" name="正方形/長方形 30">
            <a:extLst>
              <a:ext uri="{FF2B5EF4-FFF2-40B4-BE49-F238E27FC236}">
                <a16:creationId xmlns:a16="http://schemas.microsoft.com/office/drawing/2014/main" id="{4614B45A-FFB8-FD48-ACD1-B8CA805FF28F}"/>
              </a:ext>
            </a:extLst>
          </p:cNvPr>
          <p:cNvSpPr>
            <a:spLocks noChangeArrowheads="1"/>
          </p:cNvSpPr>
          <p:nvPr/>
        </p:nvSpPr>
        <p:spPr bwMode="auto">
          <a:xfrm>
            <a:off x="5371845" y="3973772"/>
            <a:ext cx="2530116" cy="276999"/>
          </a:xfrm>
          <a:prstGeom prst="rect">
            <a:avLst/>
          </a:prstGeom>
          <a:noFill/>
          <a:ln w="9525">
            <a:noFill/>
            <a:miter lim="800000"/>
            <a:headEnd/>
            <a:tailEnd/>
          </a:ln>
        </p:spPr>
        <p:txBody>
          <a:bodyPr wrap="none">
            <a:spAutoFit/>
          </a:bodyPr>
          <a:lstStyle/>
          <a:p>
            <a:pPr>
              <a:defRPr/>
            </a:pPr>
            <a:r>
              <a:rPr lang="en" altLang="ja-JP" sz="1200" b="1" dirty="0">
                <a:latin typeface="Meiryo UI" panose="020B0604030504040204" pitchFamily="50" charset="-128"/>
                <a:ea typeface="Meiryo UI" panose="020B0604030504040204" pitchFamily="50" charset="-128"/>
              </a:rPr>
              <a:t>Android</a:t>
            </a:r>
            <a:r>
              <a:rPr lang="ja-JP" altLang="en" sz="1200" b="1">
                <a:latin typeface="Meiryo UI" panose="020B0604030504040204" pitchFamily="50" charset="-128"/>
                <a:ea typeface="Meiryo UI" panose="020B0604030504040204" pitchFamily="50" charset="-128"/>
              </a:rPr>
              <a:t>／</a:t>
            </a:r>
            <a:r>
              <a:rPr lang="en" altLang="ja-JP" sz="1200" b="1" dirty="0">
                <a:latin typeface="Meiryo UI" panose="020B0604030504040204" pitchFamily="50" charset="-128"/>
                <a:ea typeface="Meiryo UI" panose="020B0604030504040204" pitchFamily="50" charset="-128"/>
              </a:rPr>
              <a:t>iOS</a:t>
            </a:r>
            <a:r>
              <a:rPr lang="ja-JP" altLang="en-US" sz="1200" b="1">
                <a:latin typeface="Meiryo UI" panose="020B0604030504040204" pitchFamily="50" charset="-128"/>
                <a:ea typeface="Meiryo UI" panose="020B0604030504040204" pitchFamily="50" charset="-128"/>
              </a:rPr>
              <a:t>アプリケーション開発</a:t>
            </a:r>
          </a:p>
        </p:txBody>
      </p:sp>
      <p:sp>
        <p:nvSpPr>
          <p:cNvPr id="60" name="正方形/長方形 31">
            <a:extLst>
              <a:ext uri="{FF2B5EF4-FFF2-40B4-BE49-F238E27FC236}">
                <a16:creationId xmlns:a16="http://schemas.microsoft.com/office/drawing/2014/main" id="{8C1AC820-18EC-5241-ABC9-60BE453C5067}"/>
              </a:ext>
            </a:extLst>
          </p:cNvPr>
          <p:cNvSpPr>
            <a:spLocks noChangeArrowheads="1"/>
          </p:cNvSpPr>
          <p:nvPr/>
        </p:nvSpPr>
        <p:spPr bwMode="auto">
          <a:xfrm>
            <a:off x="5371845" y="4269207"/>
            <a:ext cx="3979062" cy="1033424"/>
          </a:xfrm>
          <a:prstGeom prst="rect">
            <a:avLst/>
          </a:prstGeom>
          <a:noFill/>
          <a:ln w="9525">
            <a:noFill/>
            <a:miter lim="800000"/>
            <a:headEnd/>
            <a:tailEnd/>
          </a:ln>
        </p:spPr>
        <p:txBody>
          <a:bodyPr wrap="square">
            <a:spAutoFit/>
          </a:bodyPr>
          <a:lstStyle/>
          <a:p>
            <a:pPr>
              <a:lnSpc>
                <a:spcPct val="120000"/>
              </a:lnSpc>
              <a:spcAft>
                <a:spcPts val="300"/>
              </a:spcAft>
              <a:defRPr/>
            </a:pPr>
            <a:r>
              <a:rPr lang="ja-JP" altLang="en-US" sz="1000">
                <a:latin typeface="Meiryo UI" panose="020B0604030504040204" pitchFamily="50" charset="-128"/>
                <a:ea typeface="Meiryo UI" panose="020B0604030504040204" pitchFamily="50" charset="-128"/>
              </a:rPr>
              <a:t>ランチャアプリケーション、</a:t>
            </a:r>
            <a:r>
              <a:rPr lang="en" altLang="ja-JP" sz="1000" dirty="0">
                <a:latin typeface="Meiryo UI" panose="020B0604030504040204" pitchFamily="50" charset="-128"/>
                <a:ea typeface="Meiryo UI" panose="020B0604030504040204" pitchFamily="50" charset="-128"/>
              </a:rPr>
              <a:t>SMS</a:t>
            </a:r>
            <a:r>
              <a:rPr lang="ja-JP" altLang="en-US" sz="1000">
                <a:latin typeface="Meiryo UI" panose="020B0604030504040204" pitchFamily="50" charset="-128"/>
                <a:ea typeface="Meiryo UI" panose="020B0604030504040204" pitchFamily="50" charset="-128"/>
              </a:rPr>
              <a:t>メーラ、エリアメール、</a:t>
            </a:r>
            <a:r>
              <a:rPr lang="en" altLang="ja-JP" sz="1000" dirty="0">
                <a:latin typeface="Meiryo UI" panose="020B0604030504040204" pitchFamily="50" charset="-128"/>
                <a:ea typeface="Meiryo UI" panose="020B0604030504040204" pitchFamily="50" charset="-128"/>
              </a:rPr>
              <a:t>FOTA</a:t>
            </a:r>
            <a:r>
              <a:rPr lang="ja-JP" altLang="en-US" sz="1000">
                <a:latin typeface="Meiryo UI" panose="020B0604030504040204" pitchFamily="50" charset="-128"/>
                <a:ea typeface="Meiryo UI" panose="020B0604030504040204" pitchFamily="50" charset="-128"/>
              </a:rPr>
              <a:t>アプリケーション</a:t>
            </a:r>
            <a:r>
              <a:rPr lang="en-US" altLang="ja-JP" sz="1000" dirty="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ソフトウェア更新</a:t>
            </a:r>
            <a:r>
              <a:rPr lang="en-US" altLang="ja-JP" sz="1000" dirty="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a:t>
            </a:r>
            <a:r>
              <a:rPr lang="en" altLang="ja-JP" sz="1000" dirty="0">
                <a:latin typeface="Meiryo UI" panose="020B0604030504040204" pitchFamily="50" charset="-128"/>
                <a:ea typeface="Meiryo UI" panose="020B0604030504040204" pitchFamily="50" charset="-128"/>
              </a:rPr>
              <a:t>SIM(PIN1,PIN2)</a:t>
            </a:r>
            <a:r>
              <a:rPr lang="ja-JP" altLang="en-US" sz="1000">
                <a:latin typeface="Meiryo UI" panose="020B0604030504040204" pitchFamily="50" charset="-128"/>
                <a:ea typeface="Meiryo UI" panose="020B0604030504040204" pitchFamily="50" charset="-128"/>
              </a:rPr>
              <a:t>系アプリケーション、遠隔ロック、</a:t>
            </a:r>
            <a:r>
              <a:rPr lang="en" altLang="ja-JP" sz="1000" dirty="0">
                <a:latin typeface="Meiryo UI" panose="020B0604030504040204" pitchFamily="50" charset="-128"/>
                <a:ea typeface="Meiryo UI" panose="020B0604030504040204" pitchFamily="50" charset="-128"/>
              </a:rPr>
              <a:t>Backup</a:t>
            </a:r>
            <a:r>
              <a:rPr lang="ja-JP" altLang="en"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クラウド図書、画像</a:t>
            </a:r>
          </a:p>
          <a:p>
            <a:pPr>
              <a:lnSpc>
                <a:spcPct val="120000"/>
              </a:lnSpc>
              <a:spcAft>
                <a:spcPts val="300"/>
              </a:spcAft>
              <a:defRPr/>
            </a:pPr>
            <a:r>
              <a:rPr lang="ja-JP" altLang="en-US" sz="1000">
                <a:latin typeface="Meiryo UI" panose="020B0604030504040204" pitchFamily="50" charset="-128"/>
                <a:ea typeface="Meiryo UI" panose="020B0604030504040204" pitchFamily="50" charset="-128"/>
              </a:rPr>
              <a:t>システム</a:t>
            </a:r>
            <a:r>
              <a:rPr lang="en-US" altLang="ja-JP" sz="1000" dirty="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クラウドセンタと対で開発</a:t>
            </a:r>
            <a:r>
              <a:rPr lang="en-US" altLang="ja-JP" sz="1000" dirty="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、計測器 </a:t>
            </a:r>
            <a:r>
              <a:rPr lang="en" altLang="ja-JP" sz="1000" dirty="0">
                <a:latin typeface="Meiryo UI" panose="020B0604030504040204" pitchFamily="50" charset="-128"/>
                <a:ea typeface="Meiryo UI" panose="020B0604030504040204" pitchFamily="50" charset="-128"/>
              </a:rPr>
              <a:t>Android</a:t>
            </a:r>
            <a:r>
              <a:rPr lang="ja-JP" altLang="en-US" sz="1000">
                <a:latin typeface="Meiryo UI" panose="020B0604030504040204" pitchFamily="50" charset="-128"/>
                <a:ea typeface="Meiryo UI" panose="020B0604030504040204" pitchFamily="50" charset="-128"/>
              </a:rPr>
              <a:t>版表示部</a:t>
            </a:r>
            <a:r>
              <a:rPr lang="en-US" altLang="ja-JP" sz="1000" dirty="0">
                <a:latin typeface="Meiryo UI" panose="020B0604030504040204" pitchFamily="50" charset="-128"/>
                <a:ea typeface="Meiryo UI" panose="020B0604030504040204" pitchFamily="50" charset="-128"/>
              </a:rPr>
              <a:t>(</a:t>
            </a:r>
            <a:r>
              <a:rPr lang="en" altLang="ja-JP" sz="1000" dirty="0">
                <a:latin typeface="Meiryo UI" panose="020B0604030504040204" pitchFamily="50" charset="-128"/>
                <a:ea typeface="Meiryo UI" panose="020B0604030504040204" pitchFamily="50" charset="-128"/>
              </a:rPr>
              <a:t>Bluetooth/Wi-Fi</a:t>
            </a:r>
            <a:r>
              <a:rPr lang="ja-JP" altLang="en-US" sz="1000">
                <a:latin typeface="Meiryo UI" panose="020B0604030504040204" pitchFamily="50" charset="-128"/>
                <a:ea typeface="Meiryo UI" panose="020B0604030504040204" pitchFamily="50" charset="-128"/>
              </a:rPr>
              <a:t>通信、リアルタイムグラフ描画</a:t>
            </a:r>
            <a:r>
              <a:rPr lang="en-US" altLang="ja-JP" sz="1000" dirty="0">
                <a:latin typeface="Meiryo UI" panose="020B0604030504040204" pitchFamily="50" charset="-128"/>
                <a:ea typeface="Meiryo UI" panose="020B0604030504040204" pitchFamily="50" charset="-128"/>
              </a:rPr>
              <a:t>)– </a:t>
            </a:r>
            <a:r>
              <a:rPr lang="en" altLang="ja-JP" sz="1000" dirty="0">
                <a:latin typeface="Meiryo UI" panose="020B0604030504040204" pitchFamily="50" charset="-128"/>
                <a:ea typeface="Meiryo UI" panose="020B0604030504040204" pitchFamily="50" charset="-128"/>
              </a:rPr>
              <a:t>tablet</a:t>
            </a:r>
            <a:r>
              <a:rPr lang="ja-JP" altLang="en-US" sz="1000">
                <a:latin typeface="Meiryo UI" panose="020B0604030504040204" pitchFamily="50" charset="-128"/>
                <a:ea typeface="Meiryo UI" panose="020B0604030504040204" pitchFamily="50" charset="-128"/>
              </a:rPr>
              <a:t>専用等の開発</a:t>
            </a:r>
            <a:endParaRPr lang="en-US" altLang="ja-JP" sz="1000" dirty="0">
              <a:latin typeface="Meiryo UI" panose="020B0604030504040204" pitchFamily="50" charset="-128"/>
              <a:ea typeface="Meiryo UI" panose="020B0604030504040204" pitchFamily="50" charset="-128"/>
            </a:endParaRPr>
          </a:p>
        </p:txBody>
      </p:sp>
      <p:sp>
        <p:nvSpPr>
          <p:cNvPr id="30" name="角丸四角形 29"/>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3084021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六角形 54">
            <a:extLst>
              <a:ext uri="{FF2B5EF4-FFF2-40B4-BE49-F238E27FC236}">
                <a16:creationId xmlns:a16="http://schemas.microsoft.com/office/drawing/2014/main" id="{B54B8044-6B76-224B-997B-E8AE071DCF92}"/>
              </a:ext>
            </a:extLst>
          </p:cNvPr>
          <p:cNvSpPr/>
          <p:nvPr/>
        </p:nvSpPr>
        <p:spPr>
          <a:xfrm>
            <a:off x="436812" y="4939343"/>
            <a:ext cx="4265818" cy="758577"/>
          </a:xfrm>
          <a:prstGeom prst="hexagon">
            <a:avLst>
              <a:gd name="adj" fmla="val 35332"/>
              <a:gd name="vf" fmla="val 115470"/>
            </a:avLst>
          </a:prstGeom>
          <a:solidFill>
            <a:srgbClr val="643CB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7" name="図 56">
            <a:extLst>
              <a:ext uri="{FF2B5EF4-FFF2-40B4-BE49-F238E27FC236}">
                <a16:creationId xmlns:a16="http://schemas.microsoft.com/office/drawing/2014/main" id="{393AE225-4ACE-9842-A1FA-44D9C366BA7B}"/>
              </a:ext>
            </a:extLst>
          </p:cNvPr>
          <p:cNvPicPr>
            <a:picLocks noChangeAspect="1"/>
          </p:cNvPicPr>
          <p:nvPr/>
        </p:nvPicPr>
        <p:blipFill>
          <a:blip r:embed="rId2"/>
          <a:stretch>
            <a:fillRect/>
          </a:stretch>
        </p:blipFill>
        <p:spPr>
          <a:xfrm>
            <a:off x="259566" y="4827922"/>
            <a:ext cx="1340789" cy="988530"/>
          </a:xfrm>
          <a:prstGeom prst="rect">
            <a:avLst/>
          </a:prstGeom>
        </p:spPr>
      </p:pic>
      <p:sp>
        <p:nvSpPr>
          <p:cNvPr id="49" name="六角形 48">
            <a:extLst>
              <a:ext uri="{FF2B5EF4-FFF2-40B4-BE49-F238E27FC236}">
                <a16:creationId xmlns:a16="http://schemas.microsoft.com/office/drawing/2014/main" id="{C1A22531-821A-A149-AFE1-A0ED9C319E8C}"/>
              </a:ext>
            </a:extLst>
          </p:cNvPr>
          <p:cNvSpPr/>
          <p:nvPr/>
        </p:nvSpPr>
        <p:spPr>
          <a:xfrm>
            <a:off x="436811" y="3847661"/>
            <a:ext cx="4115937" cy="758577"/>
          </a:xfrm>
          <a:prstGeom prst="hexagon">
            <a:avLst>
              <a:gd name="adj" fmla="val 35332"/>
              <a:gd name="vf" fmla="val 115470"/>
            </a:avLst>
          </a:prstGeom>
          <a:solidFill>
            <a:srgbClr val="643CB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4" name="図 53">
            <a:extLst>
              <a:ext uri="{FF2B5EF4-FFF2-40B4-BE49-F238E27FC236}">
                <a16:creationId xmlns:a16="http://schemas.microsoft.com/office/drawing/2014/main" id="{3848ACBE-A8BF-FB4E-B53E-378E974107A9}"/>
              </a:ext>
            </a:extLst>
          </p:cNvPr>
          <p:cNvPicPr>
            <a:picLocks noChangeAspect="1"/>
          </p:cNvPicPr>
          <p:nvPr/>
        </p:nvPicPr>
        <p:blipFill>
          <a:blip r:embed="rId2"/>
          <a:stretch>
            <a:fillRect/>
          </a:stretch>
        </p:blipFill>
        <p:spPr>
          <a:xfrm>
            <a:off x="259566" y="3736240"/>
            <a:ext cx="1340789" cy="988530"/>
          </a:xfrm>
          <a:prstGeom prst="rect">
            <a:avLst/>
          </a:prstGeom>
        </p:spPr>
      </p:pic>
      <p:sp>
        <p:nvSpPr>
          <p:cNvPr id="47" name="六角形 46">
            <a:extLst>
              <a:ext uri="{FF2B5EF4-FFF2-40B4-BE49-F238E27FC236}">
                <a16:creationId xmlns:a16="http://schemas.microsoft.com/office/drawing/2014/main" id="{0BC2F2BB-B90C-804C-AD2A-FA7CF3D6EEBD}"/>
              </a:ext>
            </a:extLst>
          </p:cNvPr>
          <p:cNvSpPr/>
          <p:nvPr/>
        </p:nvSpPr>
        <p:spPr>
          <a:xfrm>
            <a:off x="436812" y="2737317"/>
            <a:ext cx="2595638" cy="758577"/>
          </a:xfrm>
          <a:prstGeom prst="hexagon">
            <a:avLst>
              <a:gd name="adj" fmla="val 35332"/>
              <a:gd name="vf" fmla="val 115470"/>
            </a:avLst>
          </a:prstGeom>
          <a:solidFill>
            <a:srgbClr val="643CB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8" name="図 47">
            <a:extLst>
              <a:ext uri="{FF2B5EF4-FFF2-40B4-BE49-F238E27FC236}">
                <a16:creationId xmlns:a16="http://schemas.microsoft.com/office/drawing/2014/main" id="{D47A96E9-1A0F-8244-8D87-B490DA35E57B}"/>
              </a:ext>
            </a:extLst>
          </p:cNvPr>
          <p:cNvPicPr>
            <a:picLocks noChangeAspect="1"/>
          </p:cNvPicPr>
          <p:nvPr/>
        </p:nvPicPr>
        <p:blipFill>
          <a:blip r:embed="rId2"/>
          <a:stretch>
            <a:fillRect/>
          </a:stretch>
        </p:blipFill>
        <p:spPr>
          <a:xfrm>
            <a:off x="259566" y="2625896"/>
            <a:ext cx="1340789" cy="988530"/>
          </a:xfrm>
          <a:prstGeom prst="rect">
            <a:avLst/>
          </a:prstGeom>
        </p:spPr>
      </p:pic>
      <p:sp>
        <p:nvSpPr>
          <p:cNvPr id="14" name="正方形/長方形 13">
            <a:extLst>
              <a:ext uri="{FF2B5EF4-FFF2-40B4-BE49-F238E27FC236}">
                <a16:creationId xmlns:a16="http://schemas.microsoft.com/office/drawing/2014/main" id="{304E591D-40BD-0647-A8E7-09FC5C23B9D5}"/>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タイトル 1">
            <a:extLst>
              <a:ext uri="{FF2B5EF4-FFF2-40B4-BE49-F238E27FC236}">
                <a16:creationId xmlns:a16="http://schemas.microsoft.com/office/drawing/2014/main" id="{3EF8E09E-A183-584D-896C-63EABE48B657}"/>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50" charset="-128"/>
                <a:ea typeface="Meiryo UI" panose="020B0604030504040204" pitchFamily="50" charset="-128"/>
              </a:rPr>
              <a:t>開発事例：基盤構築ソリューション</a:t>
            </a:r>
            <a:endParaRPr lang="ja-JP" altLang="en-US" b="1">
              <a:solidFill>
                <a:schemeClr val="accent2">
                  <a:lumMod val="75000"/>
                </a:schemeClr>
              </a:solidFill>
              <a:latin typeface="Meiryo UI" panose="020B0604030504040204" pitchFamily="34" charset="-128"/>
              <a:ea typeface="Meiryo UI" panose="020B0604030504040204" pitchFamily="34" charset="-128"/>
            </a:endParaRPr>
          </a:p>
        </p:txBody>
      </p:sp>
      <p:sp>
        <p:nvSpPr>
          <p:cNvPr id="16" name="タイトル 1">
            <a:extLst>
              <a:ext uri="{FF2B5EF4-FFF2-40B4-BE49-F238E27FC236}">
                <a16:creationId xmlns:a16="http://schemas.microsoft.com/office/drawing/2014/main" id="{D09A63DE-645D-7E4F-8CDA-9C388CD7E4E4}"/>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a:solidFill>
                  <a:schemeClr val="accent2">
                    <a:lumMod val="75000"/>
                  </a:schemeClr>
                </a:solidFill>
                <a:latin typeface="Meiryo UI" panose="020B0604030504040204" pitchFamily="34" charset="-128"/>
                <a:ea typeface="Meiryo UI" panose="020B0604030504040204" pitchFamily="34" charset="-128"/>
              </a:rPr>
              <a:t>システム開発</a:t>
            </a:r>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endParaRPr lang="ja-JP" altLang="en-US" sz="1400">
              <a:solidFill>
                <a:schemeClr val="accent2">
                  <a:lumMod val="75000"/>
                </a:schemeClr>
              </a:solidFill>
              <a:latin typeface="Meiryo UI" panose="020B0604030504040204" pitchFamily="34" charset="-128"/>
              <a:ea typeface="Meiryo UI" panose="020B0604030504040204" pitchFamily="34" charset="-128"/>
            </a:endParaRPr>
          </a:p>
        </p:txBody>
      </p:sp>
      <p:sp>
        <p:nvSpPr>
          <p:cNvPr id="20" name="正方形/長方形 19">
            <a:extLst>
              <a:ext uri="{FF2B5EF4-FFF2-40B4-BE49-F238E27FC236}">
                <a16:creationId xmlns:a16="http://schemas.microsoft.com/office/drawing/2014/main" id="{34BB642A-92F9-4B45-9A6D-80320644598A}"/>
              </a:ext>
            </a:extLst>
          </p:cNvPr>
          <p:cNvSpPr/>
          <p:nvPr/>
        </p:nvSpPr>
        <p:spPr bwMode="auto">
          <a:xfrm>
            <a:off x="4953000" y="1228704"/>
            <a:ext cx="4542939" cy="3708346"/>
          </a:xfrm>
          <a:prstGeom prst="rect">
            <a:avLst/>
          </a:prstGeom>
          <a:noFill/>
          <a:ln>
            <a:solidFill>
              <a:srgbClr val="643CB4"/>
            </a:solidFill>
          </a:ln>
        </p:spPr>
        <p:style>
          <a:lnRef idx="2">
            <a:schemeClr val="accent1"/>
          </a:lnRef>
          <a:fillRef idx="1">
            <a:schemeClr val="lt1"/>
          </a:fillRef>
          <a:effectRef idx="0">
            <a:schemeClr val="accent1"/>
          </a:effectRef>
          <a:fontRef idx="minor">
            <a:schemeClr val="dk1"/>
          </a:fontRef>
        </p:style>
        <p:txBody>
          <a:bodyPr/>
          <a:lstStyle/>
          <a:p>
            <a:pPr>
              <a:defRPr/>
            </a:pPr>
            <a:endParaRPr lang="en-US" altLang="ja-JP" sz="500" dirty="0">
              <a:latin typeface="Meiryo UI" panose="020B0604030504040204" pitchFamily="50" charset="-128"/>
              <a:ea typeface="Meiryo UI" panose="020B0604030504040204" pitchFamily="50" charset="-128"/>
            </a:endParaRPr>
          </a:p>
          <a:p>
            <a:pPr>
              <a:defRPr/>
            </a:pPr>
            <a:endParaRPr lang="en-US" altLang="ja-JP" sz="500" dirty="0">
              <a:latin typeface="Meiryo UI" panose="020B0604030504040204" pitchFamily="50" charset="-128"/>
              <a:ea typeface="Meiryo UI" panose="020B0604030504040204" pitchFamily="50" charset="-128"/>
            </a:endParaRPr>
          </a:p>
          <a:p>
            <a:pPr>
              <a:defRPr/>
            </a:pPr>
            <a:endParaRPr lang="en-US" altLang="ja-JP" sz="500" dirty="0">
              <a:latin typeface="Meiryo UI" panose="020B0604030504040204" pitchFamily="50" charset="-128"/>
              <a:ea typeface="Meiryo UI" panose="020B0604030504040204" pitchFamily="50" charset="-128"/>
            </a:endParaRPr>
          </a:p>
          <a:p>
            <a:pPr>
              <a:defRPr/>
            </a:pPr>
            <a:endParaRPr lang="ja-JP" altLang="en-US" sz="900" dirty="0">
              <a:latin typeface="Meiryo UI" panose="020B0604030504040204" pitchFamily="50" charset="-128"/>
              <a:ea typeface="Meiryo UI" panose="020B0604030504040204" pitchFamily="50" charset="-128"/>
            </a:endParaRPr>
          </a:p>
          <a:p>
            <a:pPr>
              <a:defRPr/>
            </a:pPr>
            <a:r>
              <a:rPr lang="ja-JP" altLang="en-US" sz="900" dirty="0">
                <a:latin typeface="Meiryo UI" panose="020B0604030504040204" pitchFamily="50" charset="-128"/>
                <a:ea typeface="Meiryo UI" panose="020B0604030504040204" pitchFamily="50" charset="-128"/>
              </a:rPr>
              <a:t> </a:t>
            </a:r>
          </a:p>
        </p:txBody>
      </p:sp>
      <p:sp>
        <p:nvSpPr>
          <p:cNvPr id="21" name="正方形/長方形 30">
            <a:extLst>
              <a:ext uri="{FF2B5EF4-FFF2-40B4-BE49-F238E27FC236}">
                <a16:creationId xmlns:a16="http://schemas.microsoft.com/office/drawing/2014/main" id="{81119C94-6F9E-964C-990E-9299C9681803}"/>
              </a:ext>
            </a:extLst>
          </p:cNvPr>
          <p:cNvSpPr>
            <a:spLocks noChangeArrowheads="1"/>
          </p:cNvSpPr>
          <p:nvPr/>
        </p:nvSpPr>
        <p:spPr bwMode="auto">
          <a:xfrm>
            <a:off x="5076826" y="1491829"/>
            <a:ext cx="1249060" cy="276999"/>
          </a:xfrm>
          <a:prstGeom prst="rect">
            <a:avLst/>
          </a:prstGeom>
          <a:noFill/>
          <a:ln w="9525">
            <a:noFill/>
            <a:miter lim="800000"/>
            <a:headEnd/>
            <a:tailEnd/>
          </a:ln>
        </p:spPr>
        <p:txBody>
          <a:bodyPr wrap="none">
            <a:spAutoFit/>
          </a:bodyPr>
          <a:lstStyle/>
          <a:p>
            <a:pPr>
              <a:defRPr/>
            </a:pPr>
            <a:r>
              <a:rPr lang="ja-JP" altLang="en-US" sz="1200" b="1">
                <a:latin typeface="Meiryo UI" panose="020B0604030504040204" pitchFamily="50" charset="-128"/>
                <a:ea typeface="Meiryo UI" panose="020B0604030504040204" pitchFamily="50" charset="-128"/>
              </a:rPr>
              <a:t>認証基盤の構築</a:t>
            </a:r>
            <a:endParaRPr lang="en-US" altLang="ja-JP" sz="1200" b="1" dirty="0">
              <a:latin typeface="Meiryo UI" panose="020B0604030504040204" pitchFamily="50" charset="-128"/>
              <a:ea typeface="Meiryo UI" panose="020B0604030504040204" pitchFamily="50" charset="-128"/>
            </a:endParaRPr>
          </a:p>
        </p:txBody>
      </p:sp>
      <p:sp>
        <p:nvSpPr>
          <p:cNvPr id="22" name="正方形/長方形 31">
            <a:extLst>
              <a:ext uri="{FF2B5EF4-FFF2-40B4-BE49-F238E27FC236}">
                <a16:creationId xmlns:a16="http://schemas.microsoft.com/office/drawing/2014/main" id="{2C49DC4B-D910-934F-983F-ACB28BFB4A53}"/>
              </a:ext>
            </a:extLst>
          </p:cNvPr>
          <p:cNvSpPr>
            <a:spLocks noChangeArrowheads="1"/>
          </p:cNvSpPr>
          <p:nvPr/>
        </p:nvSpPr>
        <p:spPr bwMode="auto">
          <a:xfrm>
            <a:off x="5076827" y="1787264"/>
            <a:ext cx="4336680" cy="848758"/>
          </a:xfrm>
          <a:prstGeom prst="rect">
            <a:avLst/>
          </a:prstGeom>
          <a:noFill/>
          <a:ln w="9525">
            <a:noFill/>
            <a:miter lim="800000"/>
            <a:headEnd/>
            <a:tailEnd/>
          </a:ln>
        </p:spPr>
        <p:txBody>
          <a:bodyPr wrap="square">
            <a:spAutoFit/>
          </a:bodyPr>
          <a:lstStyle/>
          <a:p>
            <a:pPr marL="171450" indent="-171450">
              <a:lnSpc>
                <a:spcPct val="120000"/>
              </a:lnSpc>
              <a:spcAft>
                <a:spcPts val="300"/>
              </a:spcAft>
              <a:buFont typeface="Arial" panose="020B0604020202020204" pitchFamily="34" charset="0"/>
              <a:buChar char="•"/>
              <a:defRPr/>
            </a:pPr>
            <a:r>
              <a:rPr lang="ja-JP" altLang="en-US" sz="1000">
                <a:latin typeface="Meiryo UI" panose="020B0604030504040204" pitchFamily="50" charset="-128"/>
                <a:ea typeface="Meiryo UI" panose="020B0604030504040204" pitchFamily="50" charset="-128"/>
              </a:rPr>
              <a:t>大規模ユーザ</a:t>
            </a:r>
            <a:r>
              <a:rPr lang="en-US" altLang="ja-JP" sz="1000" dirty="0">
                <a:latin typeface="Meiryo UI" panose="020B0604030504040204" pitchFamily="50" charset="-128"/>
                <a:ea typeface="Meiryo UI" panose="020B0604030504040204" pitchFamily="50" charset="-128"/>
              </a:rPr>
              <a:t>(1</a:t>
            </a:r>
            <a:r>
              <a:rPr lang="ja-JP" altLang="en-US" sz="1000">
                <a:latin typeface="Meiryo UI" panose="020B0604030504040204" pitchFamily="50" charset="-128"/>
                <a:ea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rPr>
              <a:t>2</a:t>
            </a:r>
            <a:r>
              <a:rPr lang="ja-JP" altLang="en-US" sz="1000">
                <a:latin typeface="Meiryo UI" panose="020B0604030504040204" pitchFamily="50" charset="-128"/>
                <a:ea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の</a:t>
            </a:r>
            <a:r>
              <a:rPr lang="en" altLang="ja-JP" sz="1000" dirty="0">
                <a:latin typeface="Meiryo UI" panose="020B0604030504040204" pitchFamily="50" charset="-128"/>
                <a:ea typeface="Meiryo UI" panose="020B0604030504040204" pitchFamily="50" charset="-128"/>
              </a:rPr>
              <a:t>LAN</a:t>
            </a:r>
            <a:r>
              <a:rPr lang="ja-JP" altLang="en-US" sz="1000">
                <a:latin typeface="Meiryo UI" panose="020B0604030504040204" pitchFamily="50" charset="-128"/>
                <a:ea typeface="Meiryo UI" panose="020B0604030504040204" pitchFamily="50" charset="-128"/>
              </a:rPr>
              <a:t>システム更改において、</a:t>
            </a:r>
            <a:r>
              <a:rPr lang="en" altLang="ja-JP" sz="1000" dirty="0">
                <a:latin typeface="Meiryo UI" panose="020B0604030504040204" pitchFamily="50" charset="-128"/>
                <a:ea typeface="Meiryo UI" panose="020B0604030504040204" pitchFamily="50" charset="-128"/>
              </a:rPr>
              <a:t>PP(VIM)</a:t>
            </a:r>
            <a:r>
              <a:rPr lang="ja-JP" altLang="en-US" sz="1000">
                <a:latin typeface="Meiryo UI" panose="020B0604030504040204" pitchFamily="50" charset="-128"/>
                <a:ea typeface="Meiryo UI" panose="020B0604030504040204" pitchFamily="50" charset="-128"/>
              </a:rPr>
              <a:t>を使用し、認証基盤を構築</a:t>
            </a:r>
          </a:p>
          <a:p>
            <a:pPr marL="171450" indent="-171450">
              <a:lnSpc>
                <a:spcPct val="120000"/>
              </a:lnSpc>
              <a:spcAft>
                <a:spcPts val="300"/>
              </a:spcAft>
              <a:buFont typeface="Arial" panose="020B0604020202020204" pitchFamily="34" charset="0"/>
              <a:buChar char="•"/>
              <a:defRPr/>
            </a:pPr>
            <a:r>
              <a:rPr lang="ja-JP" altLang="en-US" sz="1000">
                <a:latin typeface="Meiryo UI" panose="020B0604030504040204" pitchFamily="50" charset="-128"/>
                <a:ea typeface="Meiryo UI" panose="020B0604030504040204" pitchFamily="50" charset="-128"/>
              </a:rPr>
              <a:t>営業支援業務</a:t>
            </a:r>
            <a:r>
              <a:rPr lang="en-US" altLang="ja-JP" sz="1000" dirty="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提案書作成</a:t>
            </a:r>
            <a:r>
              <a:rPr lang="en-US" altLang="ja-JP" sz="1000" dirty="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、設計、製造、カスタマイズ、試験、導入、保守に至るまでの作業を実施</a:t>
            </a:r>
            <a:endParaRPr lang="en-US" altLang="ja-JP" sz="1000" dirty="0">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50188AA8-01B6-EC46-8DF2-59A3D9F1FAB7}"/>
              </a:ext>
            </a:extLst>
          </p:cNvPr>
          <p:cNvSpPr/>
          <p:nvPr/>
        </p:nvSpPr>
        <p:spPr>
          <a:xfrm>
            <a:off x="254446" y="2747339"/>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セキュリティ</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基盤</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66927D14-5BCA-DF4B-B73F-6A5A0A85DD2D}"/>
              </a:ext>
            </a:extLst>
          </p:cNvPr>
          <p:cNvSpPr/>
          <p:nvPr/>
        </p:nvSpPr>
        <p:spPr>
          <a:xfrm>
            <a:off x="1600356" y="2747339"/>
            <a:ext cx="1245482"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統合</a:t>
            </a:r>
            <a:r>
              <a:rPr lang="en" altLang="ja-JP" sz="1000" dirty="0">
                <a:solidFill>
                  <a:schemeClr val="bg1"/>
                </a:solidFill>
                <a:latin typeface="Meiryo UI" panose="020B0604030504040204" pitchFamily="50" charset="-128"/>
                <a:ea typeface="Meiryo UI" panose="020B0604030504040204" pitchFamily="50" charset="-128"/>
              </a:rPr>
              <a:t>ID</a:t>
            </a:r>
            <a:r>
              <a:rPr lang="ja-JP" altLang="en-US" sz="1000">
                <a:solidFill>
                  <a:schemeClr val="bg1"/>
                </a:solidFill>
                <a:latin typeface="Meiryo UI" panose="020B0604030504040204" pitchFamily="50" charset="-128"/>
                <a:ea typeface="Meiryo UI" panose="020B0604030504040204" pitchFamily="50" charset="-128"/>
              </a:rPr>
              <a:t>管理　　　　　　　　　</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認証基盤の構築</a:t>
            </a:r>
            <a:endParaRPr lang="en-US" altLang="ja-JP" sz="1000" dirty="0">
              <a:solidFill>
                <a:schemeClr val="bg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704B73B0-83D9-1244-A3FA-B94831DAC252}"/>
              </a:ext>
            </a:extLst>
          </p:cNvPr>
          <p:cNvSpPr/>
          <p:nvPr/>
        </p:nvSpPr>
        <p:spPr>
          <a:xfrm>
            <a:off x="254446" y="3845312"/>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ネットワーク</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850B856E-F931-8D4C-AEFC-C96D2A956F0F}"/>
              </a:ext>
            </a:extLst>
          </p:cNvPr>
          <p:cNvSpPr/>
          <p:nvPr/>
        </p:nvSpPr>
        <p:spPr>
          <a:xfrm>
            <a:off x="1600355" y="3845312"/>
            <a:ext cx="2952394"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ネットワークインフラ環境整備</a:t>
            </a:r>
            <a:r>
              <a:rPr lang="en-US" altLang="ja-JP" sz="1000" dirty="0">
                <a:solidFill>
                  <a:schemeClr val="bg1"/>
                </a:solidFill>
                <a:latin typeface="Meiryo UI" panose="020B0604030504040204" pitchFamily="50" charset="-128"/>
                <a:ea typeface="Meiryo UI" panose="020B0604030504040204" pitchFamily="50" charset="-128"/>
              </a:rPr>
              <a:t>(</a:t>
            </a:r>
            <a:r>
              <a:rPr lang="ja-JP" altLang="en-US" sz="1000">
                <a:solidFill>
                  <a:schemeClr val="bg1"/>
                </a:solidFill>
                <a:latin typeface="Meiryo UI" panose="020B0604030504040204" pitchFamily="50" charset="-128"/>
                <a:ea typeface="Meiryo UI" panose="020B0604030504040204" pitchFamily="50" charset="-128"/>
              </a:rPr>
              <a:t>セキュリティへの対応、</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冗長構成の検討、バックアップシステムの整備等</a:t>
            </a:r>
            <a:r>
              <a:rPr lang="en-US" altLang="ja-JP" sz="1000" dirty="0">
                <a:solidFill>
                  <a:schemeClr val="bg1"/>
                </a:solidFill>
                <a:latin typeface="Meiryo UI" panose="020B0604030504040204" pitchFamily="50" charset="-128"/>
                <a:ea typeface="Meiryo UI" panose="020B0604030504040204" pitchFamily="50" charset="-128"/>
              </a:rPr>
              <a:t>)</a:t>
            </a:r>
          </a:p>
        </p:txBody>
      </p:sp>
      <p:sp>
        <p:nvSpPr>
          <p:cNvPr id="38" name="正方形/長方形 37">
            <a:extLst>
              <a:ext uri="{FF2B5EF4-FFF2-40B4-BE49-F238E27FC236}">
                <a16:creationId xmlns:a16="http://schemas.microsoft.com/office/drawing/2014/main" id="{A458F57D-9CAE-3C47-87C0-E700FAF2214E}"/>
              </a:ext>
            </a:extLst>
          </p:cNvPr>
          <p:cNvSpPr/>
          <p:nvPr/>
        </p:nvSpPr>
        <p:spPr>
          <a:xfrm>
            <a:off x="254446" y="4937050"/>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システム</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基盤</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2A79F628-C4A5-9943-9A38-142452B5DB64}"/>
              </a:ext>
            </a:extLst>
          </p:cNvPr>
          <p:cNvSpPr/>
          <p:nvPr/>
        </p:nvSpPr>
        <p:spPr>
          <a:xfrm>
            <a:off x="1600355" y="4937050"/>
            <a:ext cx="3018298"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仮想化</a:t>
            </a:r>
            <a:r>
              <a:rPr lang="ja-JP" altLang="en" sz="1000">
                <a:solidFill>
                  <a:schemeClr val="bg1"/>
                </a:solidFill>
                <a:latin typeface="Meiryo UI" panose="020B0604030504040204" pitchFamily="50" charset="-128"/>
                <a:ea typeface="Meiryo UI" panose="020B0604030504040204" pitchFamily="50" charset="-128"/>
              </a:rPr>
              <a:t>ＤＢ、</a:t>
            </a:r>
            <a:r>
              <a:rPr lang="ja-JP" altLang="en-US" sz="1000">
                <a:solidFill>
                  <a:schemeClr val="bg1"/>
                </a:solidFill>
                <a:latin typeface="Meiryo UI" panose="020B0604030504040204" pitchFamily="50" charset="-128"/>
                <a:ea typeface="Meiryo UI" panose="020B0604030504040204" pitchFamily="50" charset="-128"/>
              </a:rPr>
              <a:t>次世代通信等のシステム基盤開発</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公共端末更改作業</a:t>
            </a:r>
            <a:r>
              <a:rPr lang="en-US" altLang="ja-JP" sz="1000" dirty="0">
                <a:solidFill>
                  <a:schemeClr val="bg1"/>
                </a:solidFill>
                <a:latin typeface="Meiryo UI" panose="020B0604030504040204" pitchFamily="50" charset="-128"/>
                <a:ea typeface="Meiryo UI" panose="020B0604030504040204" pitchFamily="50" charset="-128"/>
              </a:rPr>
              <a:t>(</a:t>
            </a:r>
            <a:r>
              <a:rPr lang="ja-JP" altLang="en-US" sz="1000">
                <a:solidFill>
                  <a:schemeClr val="bg1"/>
                </a:solidFill>
                <a:latin typeface="Meiryo UI" panose="020B0604030504040204" pitchFamily="50" charset="-128"/>
                <a:ea typeface="Meiryo UI" panose="020B0604030504040204" pitchFamily="50" charset="-128"/>
              </a:rPr>
              <a:t>セキュリティポリシー設計、配付</a:t>
            </a:r>
            <a:endParaRPr lang="en-US" altLang="ja-JP" sz="1000" dirty="0">
              <a:solidFill>
                <a:schemeClr val="bg1"/>
              </a:solidFill>
              <a:latin typeface="Meiryo UI" panose="020B0604030504040204" pitchFamily="50" charset="-128"/>
              <a:ea typeface="Meiryo UI" panose="020B0604030504040204" pitchFamily="50" charset="-128"/>
            </a:endParaRP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a:t>
            </a:r>
            <a:r>
              <a:rPr lang="en-US" altLang="ja-JP" sz="1000" dirty="0">
                <a:solidFill>
                  <a:schemeClr val="bg1"/>
                </a:solidFill>
                <a:latin typeface="Meiryo UI" panose="020B0604030504040204" pitchFamily="50" charset="-128"/>
                <a:ea typeface="Meiryo UI" panose="020B0604030504040204" pitchFamily="50" charset="-128"/>
              </a:rPr>
              <a:t> </a:t>
            </a:r>
            <a:r>
              <a:rPr lang="ja-JP" altLang="en-US" sz="1000">
                <a:solidFill>
                  <a:schemeClr val="bg1"/>
                </a:solidFill>
                <a:latin typeface="Meiryo UI" panose="020B0604030504040204" pitchFamily="50" charset="-128"/>
                <a:ea typeface="Meiryo UI" panose="020B0604030504040204" pitchFamily="50" charset="-128"/>
              </a:rPr>
              <a:t>サーバ構築、</a:t>
            </a:r>
            <a:r>
              <a:rPr lang="en" altLang="ja-JP" sz="1000" dirty="0">
                <a:solidFill>
                  <a:schemeClr val="bg1"/>
                </a:solidFill>
                <a:latin typeface="Meiryo UI" panose="020B0604030504040204" pitchFamily="50" charset="-128"/>
                <a:ea typeface="Meiryo UI" panose="020B0604030504040204" pitchFamily="50" charset="-128"/>
              </a:rPr>
              <a:t>PC</a:t>
            </a:r>
            <a:r>
              <a:rPr lang="ja-JP" altLang="en-US" sz="1000">
                <a:solidFill>
                  <a:schemeClr val="bg1"/>
                </a:solidFill>
                <a:latin typeface="Meiryo UI" panose="020B0604030504040204" pitchFamily="50" charset="-128"/>
                <a:ea typeface="Meiryo UI" panose="020B0604030504040204" pitchFamily="50" charset="-128"/>
              </a:rPr>
              <a:t>端末</a:t>
            </a:r>
            <a:r>
              <a:rPr lang="en-US" altLang="ja-JP" sz="1000" dirty="0">
                <a:solidFill>
                  <a:schemeClr val="bg1"/>
                </a:solidFill>
                <a:latin typeface="Meiryo UI" panose="020B0604030504040204" pitchFamily="50" charset="-128"/>
                <a:ea typeface="Meiryo UI" panose="020B0604030504040204" pitchFamily="50" charset="-128"/>
              </a:rPr>
              <a:t>4000</a:t>
            </a:r>
            <a:r>
              <a:rPr lang="ja-JP" altLang="en-US" sz="1000">
                <a:solidFill>
                  <a:schemeClr val="bg1"/>
                </a:solidFill>
                <a:latin typeface="Meiryo UI" panose="020B0604030504040204" pitchFamily="50" charset="-128"/>
                <a:ea typeface="Meiryo UI" panose="020B0604030504040204" pitchFamily="50" charset="-128"/>
              </a:rPr>
              <a:t>台の</a:t>
            </a:r>
            <a:r>
              <a:rPr lang="en" altLang="ja-JP" sz="1000" dirty="0">
                <a:solidFill>
                  <a:schemeClr val="bg1"/>
                </a:solidFill>
                <a:latin typeface="Meiryo UI" panose="020B0604030504040204" pitchFamily="50" charset="-128"/>
                <a:ea typeface="Meiryo UI" panose="020B0604030504040204" pitchFamily="50" charset="-128"/>
              </a:rPr>
              <a:t>OS/PP</a:t>
            </a:r>
            <a:r>
              <a:rPr lang="ja-JP" altLang="en-US" sz="1000">
                <a:solidFill>
                  <a:schemeClr val="bg1"/>
                </a:solidFill>
                <a:latin typeface="Meiryo UI" panose="020B0604030504040204" pitchFamily="50" charset="-128"/>
                <a:ea typeface="Meiryo UI" panose="020B0604030504040204" pitchFamily="50" charset="-128"/>
              </a:rPr>
              <a:t>導入等</a:t>
            </a:r>
            <a:r>
              <a:rPr lang="en-US" altLang="ja-JP" sz="1000" dirty="0">
                <a:solidFill>
                  <a:schemeClr val="bg1"/>
                </a:solidFill>
                <a:latin typeface="Meiryo UI" panose="020B0604030504040204" pitchFamily="50" charset="-128"/>
                <a:ea typeface="Meiryo UI" panose="020B0604030504040204" pitchFamily="50" charset="-128"/>
              </a:rPr>
              <a:t>)</a:t>
            </a:r>
            <a:endParaRPr lang="ja-JP" altLang="en-US" sz="1000">
              <a:solidFill>
                <a:schemeClr val="bg1"/>
              </a:solidFill>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F8AF7F31-3449-7845-934A-92F0A1680860}"/>
              </a:ext>
            </a:extLst>
          </p:cNvPr>
          <p:cNvSpPr/>
          <p:nvPr/>
        </p:nvSpPr>
        <p:spPr>
          <a:xfrm>
            <a:off x="199539" y="1037596"/>
            <a:ext cx="2237929" cy="382216"/>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r>
              <a:rPr lang="en" altLang="ja-JP" sz="2400" dirty="0">
                <a:solidFill>
                  <a:srgbClr val="643CB4"/>
                </a:solidFill>
                <a:latin typeface="+mj-lt"/>
              </a:rPr>
              <a:t>Performance</a:t>
            </a:r>
          </a:p>
        </p:txBody>
      </p:sp>
      <p:sp>
        <p:nvSpPr>
          <p:cNvPr id="44" name="正方形/長方形 43">
            <a:extLst>
              <a:ext uri="{FF2B5EF4-FFF2-40B4-BE49-F238E27FC236}">
                <a16:creationId xmlns:a16="http://schemas.microsoft.com/office/drawing/2014/main" id="{D738BE73-5BD0-F44F-B749-78AE93CD88AF}"/>
              </a:ext>
            </a:extLst>
          </p:cNvPr>
          <p:cNvSpPr/>
          <p:nvPr/>
        </p:nvSpPr>
        <p:spPr>
          <a:xfrm>
            <a:off x="4799615" y="1037596"/>
            <a:ext cx="1874794" cy="382216"/>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r>
              <a:rPr lang="en" altLang="ja-JP" sz="2400" dirty="0">
                <a:solidFill>
                  <a:srgbClr val="643CB4"/>
                </a:solidFill>
                <a:latin typeface="+mj-lt"/>
              </a:rPr>
              <a:t>Case Study</a:t>
            </a:r>
          </a:p>
        </p:txBody>
      </p:sp>
      <p:sp>
        <p:nvSpPr>
          <p:cNvPr id="45" name="六角形 44">
            <a:extLst>
              <a:ext uri="{FF2B5EF4-FFF2-40B4-BE49-F238E27FC236}">
                <a16:creationId xmlns:a16="http://schemas.microsoft.com/office/drawing/2014/main" id="{EEB6B49C-54D7-244D-96BC-E2B8BC0BEDF3}"/>
              </a:ext>
            </a:extLst>
          </p:cNvPr>
          <p:cNvSpPr/>
          <p:nvPr/>
        </p:nvSpPr>
        <p:spPr>
          <a:xfrm>
            <a:off x="436812" y="1645636"/>
            <a:ext cx="3510038" cy="758577"/>
          </a:xfrm>
          <a:prstGeom prst="hexagon">
            <a:avLst>
              <a:gd name="adj" fmla="val 35332"/>
              <a:gd name="vf" fmla="val 115470"/>
            </a:avLst>
          </a:prstGeom>
          <a:solidFill>
            <a:srgbClr val="643CB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6" name="図 45">
            <a:extLst>
              <a:ext uri="{FF2B5EF4-FFF2-40B4-BE49-F238E27FC236}">
                <a16:creationId xmlns:a16="http://schemas.microsoft.com/office/drawing/2014/main" id="{BCF24B45-98AD-7C4F-8D1B-518C3D3DAC01}"/>
              </a:ext>
            </a:extLst>
          </p:cNvPr>
          <p:cNvPicPr>
            <a:picLocks noChangeAspect="1"/>
          </p:cNvPicPr>
          <p:nvPr/>
        </p:nvPicPr>
        <p:blipFill>
          <a:blip r:embed="rId2"/>
          <a:stretch>
            <a:fillRect/>
          </a:stretch>
        </p:blipFill>
        <p:spPr>
          <a:xfrm>
            <a:off x="259566" y="1534215"/>
            <a:ext cx="1340789" cy="988530"/>
          </a:xfrm>
          <a:prstGeom prst="rect">
            <a:avLst/>
          </a:prstGeom>
        </p:spPr>
      </p:pic>
      <p:sp>
        <p:nvSpPr>
          <p:cNvPr id="23" name="正方形/長方形 22">
            <a:extLst>
              <a:ext uri="{FF2B5EF4-FFF2-40B4-BE49-F238E27FC236}">
                <a16:creationId xmlns:a16="http://schemas.microsoft.com/office/drawing/2014/main" id="{D9781FAC-7C67-2B42-929B-EA50D478E256}"/>
              </a:ext>
            </a:extLst>
          </p:cNvPr>
          <p:cNvSpPr/>
          <p:nvPr/>
        </p:nvSpPr>
        <p:spPr>
          <a:xfrm>
            <a:off x="254446" y="1643131"/>
            <a:ext cx="1345909"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通信</a:t>
            </a:r>
            <a:endParaRPr lang="en-US" altLang="ja-JP" sz="1100" b="1" dirty="0">
              <a:solidFill>
                <a:schemeClr val="tx1"/>
              </a:solidFill>
              <a:latin typeface="Meiryo UI" panose="020B0604030504040204" pitchFamily="50" charset="-128"/>
              <a:ea typeface="Meiryo UI" panose="020B0604030504040204" pitchFamily="50" charset="-128"/>
            </a:endParaRPr>
          </a:p>
          <a:p>
            <a:pPr algn="ctr" defTabSz="889000">
              <a:lnSpc>
                <a:spcPct val="90000"/>
              </a:lnSpc>
              <a:spcAft>
                <a:spcPts val="0"/>
              </a:spcAft>
              <a:defRPr/>
            </a:pPr>
            <a:r>
              <a:rPr lang="ja-JP" altLang="en-US" sz="1100" b="1">
                <a:solidFill>
                  <a:schemeClr val="tx1"/>
                </a:solidFill>
                <a:latin typeface="Meiryo UI" panose="020B0604030504040204" pitchFamily="50" charset="-128"/>
                <a:ea typeface="Meiryo UI" panose="020B0604030504040204" pitchFamily="50" charset="-128"/>
              </a:rPr>
              <a:t>基盤</a:t>
            </a:r>
            <a:endParaRPr lang="ja-JP" altLang="en-US" sz="1100" b="1"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A80749F7-93F4-A74D-AC54-16C4D31387EC}"/>
              </a:ext>
            </a:extLst>
          </p:cNvPr>
          <p:cNvSpPr/>
          <p:nvPr/>
        </p:nvSpPr>
        <p:spPr>
          <a:xfrm>
            <a:off x="1600355" y="1643131"/>
            <a:ext cx="2206535" cy="761082"/>
          </a:xfrm>
          <a:prstGeom prst="rect">
            <a:avLst/>
          </a:prstGeom>
          <a:noFill/>
          <a:ln>
            <a:noFill/>
          </a:ln>
          <a:effectLst/>
        </p:spPr>
        <p:style>
          <a:lnRef idx="1">
            <a:schemeClr val="accent4"/>
          </a:lnRef>
          <a:fillRef idx="3">
            <a:schemeClr val="accent4"/>
          </a:fillRef>
          <a:effectRef idx="2">
            <a:schemeClr val="accent4"/>
          </a:effectRef>
          <a:fontRef idx="minor">
            <a:schemeClr val="lt1"/>
          </a:fontRef>
        </p:style>
        <p:txBody>
          <a:bodyPr tIns="0" bIns="0" rtlCol="0" anchor="ctr"/>
          <a:lstStyle/>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通信基盤ミドルウエア</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個別プロトコル通信プログラムの開発</a:t>
            </a:r>
          </a:p>
          <a:p>
            <a:pPr>
              <a:lnSpc>
                <a:spcPct val="120000"/>
              </a:lnSpc>
              <a:defRPr/>
            </a:pPr>
            <a:r>
              <a:rPr lang="ja-JP" altLang="en-US" sz="1000">
                <a:solidFill>
                  <a:schemeClr val="bg1"/>
                </a:solidFill>
                <a:latin typeface="Meiryo UI" panose="020B0604030504040204" pitchFamily="50" charset="-128"/>
                <a:ea typeface="Meiryo UI" panose="020B0604030504040204" pitchFamily="50" charset="-128"/>
              </a:rPr>
              <a:t>・ 社内</a:t>
            </a:r>
            <a:r>
              <a:rPr lang="en" altLang="ja-JP" sz="1000" dirty="0">
                <a:solidFill>
                  <a:schemeClr val="bg1"/>
                </a:solidFill>
                <a:latin typeface="Meiryo UI" panose="020B0604030504040204" pitchFamily="50" charset="-128"/>
                <a:ea typeface="Meiryo UI" panose="020B0604030504040204" pitchFamily="50" charset="-128"/>
              </a:rPr>
              <a:t>LAN</a:t>
            </a:r>
            <a:r>
              <a:rPr lang="ja-JP" altLang="en-US" sz="1000">
                <a:solidFill>
                  <a:schemeClr val="bg1"/>
                </a:solidFill>
                <a:latin typeface="Meiryo UI" panose="020B0604030504040204" pitchFamily="50" charset="-128"/>
                <a:ea typeface="Meiryo UI" panose="020B0604030504040204" pitchFamily="50" charset="-128"/>
              </a:rPr>
              <a:t>設計及び構築</a:t>
            </a:r>
            <a:endParaRPr lang="en-US" altLang="ja-JP" sz="1000" dirty="0">
              <a:solidFill>
                <a:schemeClr val="bg1"/>
              </a:solidFill>
              <a:latin typeface="Meiryo UI" panose="020B0604030504040204" pitchFamily="50" charset="-128"/>
              <a:ea typeface="Meiryo UI" panose="020B0604030504040204" pitchFamily="50" charset="-128"/>
            </a:endParaRPr>
          </a:p>
        </p:txBody>
      </p:sp>
      <p:sp>
        <p:nvSpPr>
          <p:cNvPr id="58" name="正方形/長方形 30">
            <a:extLst>
              <a:ext uri="{FF2B5EF4-FFF2-40B4-BE49-F238E27FC236}">
                <a16:creationId xmlns:a16="http://schemas.microsoft.com/office/drawing/2014/main" id="{8B3FFB09-E8E0-3747-8777-F46BA205D3EE}"/>
              </a:ext>
            </a:extLst>
          </p:cNvPr>
          <p:cNvSpPr>
            <a:spLocks noChangeArrowheads="1"/>
          </p:cNvSpPr>
          <p:nvPr/>
        </p:nvSpPr>
        <p:spPr bwMode="auto">
          <a:xfrm>
            <a:off x="5076826" y="2816780"/>
            <a:ext cx="2265364" cy="276999"/>
          </a:xfrm>
          <a:prstGeom prst="rect">
            <a:avLst/>
          </a:prstGeom>
          <a:noFill/>
          <a:ln w="9525">
            <a:noFill/>
            <a:miter lim="800000"/>
            <a:headEnd/>
            <a:tailEnd/>
          </a:ln>
        </p:spPr>
        <p:txBody>
          <a:bodyPr wrap="none">
            <a:spAutoFit/>
          </a:bodyPr>
          <a:lstStyle/>
          <a:p>
            <a:pPr>
              <a:defRPr/>
            </a:pPr>
            <a:r>
              <a:rPr lang="ja-JP" altLang="en-US" sz="1200" b="1">
                <a:latin typeface="Meiryo UI" panose="020B0604030504040204" pitchFamily="50" charset="-128"/>
                <a:ea typeface="Meiryo UI" panose="020B0604030504040204" pitchFamily="50" charset="-128"/>
              </a:rPr>
              <a:t>社内</a:t>
            </a:r>
            <a:r>
              <a:rPr lang="ja-JP" altLang="en" sz="1200" b="1">
                <a:latin typeface="Meiryo UI" panose="020B0604030504040204" pitchFamily="50" charset="-128"/>
                <a:ea typeface="Meiryo UI" panose="020B0604030504040204" pitchFamily="50" charset="-128"/>
              </a:rPr>
              <a:t>ＬＡＮ</a:t>
            </a:r>
            <a:r>
              <a:rPr lang="ja-JP" altLang="en-US" sz="1200" b="1">
                <a:latin typeface="Meiryo UI" panose="020B0604030504040204" pitchFamily="50" charset="-128"/>
                <a:ea typeface="Meiryo UI" panose="020B0604030504040204" pitchFamily="50" charset="-128"/>
              </a:rPr>
              <a:t>におけるシステム構築</a:t>
            </a:r>
            <a:endParaRPr lang="en-US" altLang="ja-JP" sz="1200" b="1" dirty="0">
              <a:latin typeface="Meiryo UI" panose="020B0604030504040204" pitchFamily="50" charset="-128"/>
              <a:ea typeface="Meiryo UI" panose="020B0604030504040204" pitchFamily="50" charset="-128"/>
            </a:endParaRPr>
          </a:p>
        </p:txBody>
      </p:sp>
      <p:sp>
        <p:nvSpPr>
          <p:cNvPr id="59" name="正方形/長方形 31">
            <a:extLst>
              <a:ext uri="{FF2B5EF4-FFF2-40B4-BE49-F238E27FC236}">
                <a16:creationId xmlns:a16="http://schemas.microsoft.com/office/drawing/2014/main" id="{D113B24D-70F6-DD46-AFA9-F340D243D144}"/>
              </a:ext>
            </a:extLst>
          </p:cNvPr>
          <p:cNvSpPr>
            <a:spLocks noChangeArrowheads="1"/>
          </p:cNvSpPr>
          <p:nvPr/>
        </p:nvSpPr>
        <p:spPr bwMode="auto">
          <a:xfrm>
            <a:off x="5076827" y="3112215"/>
            <a:ext cx="4336680" cy="440955"/>
          </a:xfrm>
          <a:prstGeom prst="rect">
            <a:avLst/>
          </a:prstGeom>
          <a:noFill/>
          <a:ln w="9525">
            <a:noFill/>
            <a:miter lim="800000"/>
            <a:headEnd/>
            <a:tailEnd/>
          </a:ln>
        </p:spPr>
        <p:txBody>
          <a:bodyPr wrap="square">
            <a:spAutoFit/>
          </a:bodyPr>
          <a:lstStyle/>
          <a:p>
            <a:pPr>
              <a:lnSpc>
                <a:spcPct val="120000"/>
              </a:lnSpc>
              <a:spcAft>
                <a:spcPts val="300"/>
              </a:spcAft>
              <a:defRPr/>
            </a:pPr>
            <a:r>
              <a:rPr lang="en" altLang="ja-JP" sz="1000" dirty="0">
                <a:latin typeface="Meiryo UI" panose="020B0604030504040204" pitchFamily="50" charset="-128"/>
                <a:ea typeface="Meiryo UI" panose="020B0604030504040204" pitchFamily="50" charset="-128"/>
              </a:rPr>
              <a:t>LAN</a:t>
            </a:r>
            <a:r>
              <a:rPr lang="ja-JP" altLang="en-US" sz="1000">
                <a:latin typeface="Meiryo UI" panose="020B0604030504040204" pitchFamily="50" charset="-128"/>
                <a:ea typeface="Meiryo UI" panose="020B0604030504040204" pitchFamily="50" charset="-128"/>
              </a:rPr>
              <a:t>構築における、 </a:t>
            </a:r>
            <a:r>
              <a:rPr lang="en" altLang="ja-JP" sz="1000" dirty="0">
                <a:latin typeface="Meiryo UI" panose="020B0604030504040204" pitchFamily="50" charset="-128"/>
                <a:ea typeface="Meiryo UI" panose="020B0604030504040204" pitchFamily="50" charset="-128"/>
              </a:rPr>
              <a:t>L2/L3/L4</a:t>
            </a:r>
            <a:r>
              <a:rPr lang="ja-JP" altLang="en-US" sz="1000">
                <a:latin typeface="Meiryo UI" panose="020B0604030504040204" pitchFamily="50" charset="-128"/>
                <a:ea typeface="Meiryo UI" panose="020B0604030504040204" pitchFamily="50" charset="-128"/>
              </a:rPr>
              <a:t>スウィッチ、ファイアウォールのネットワーク構成の設計および構築、ならびに</a:t>
            </a:r>
            <a:r>
              <a:rPr lang="en" altLang="ja-JP" sz="1000" dirty="0">
                <a:latin typeface="Meiryo UI" panose="020B0604030504040204" pitchFamily="50" charset="-128"/>
                <a:ea typeface="Meiryo UI" panose="020B0604030504040204" pitchFamily="50" charset="-128"/>
              </a:rPr>
              <a:t>OS</a:t>
            </a:r>
            <a:r>
              <a:rPr lang="ja-JP" altLang="en-US" sz="1000">
                <a:latin typeface="Meiryo UI" panose="020B0604030504040204" pitchFamily="50" charset="-128"/>
                <a:ea typeface="Meiryo UI" panose="020B0604030504040204" pitchFamily="50" charset="-128"/>
              </a:rPr>
              <a:t>等を含むメールサーバ、</a:t>
            </a:r>
            <a:r>
              <a:rPr lang="en" altLang="ja-JP" sz="1000" dirty="0">
                <a:latin typeface="Meiryo UI" panose="020B0604030504040204" pitchFamily="50" charset="-128"/>
                <a:ea typeface="Meiryo UI" panose="020B0604030504040204" pitchFamily="50" charset="-128"/>
              </a:rPr>
              <a:t>Web</a:t>
            </a:r>
            <a:r>
              <a:rPr lang="ja-JP" altLang="en-US" sz="1000">
                <a:latin typeface="Meiryo UI" panose="020B0604030504040204" pitchFamily="50" charset="-128"/>
                <a:ea typeface="Meiryo UI" panose="020B0604030504040204" pitchFamily="50" charset="-128"/>
              </a:rPr>
              <a:t>サーバ、</a:t>
            </a:r>
            <a:r>
              <a:rPr lang="en" altLang="ja-JP" sz="1000" dirty="0">
                <a:latin typeface="Meiryo UI" panose="020B0604030504040204" pitchFamily="50" charset="-128"/>
                <a:ea typeface="Meiryo UI" panose="020B0604030504040204" pitchFamily="50" charset="-128"/>
              </a:rPr>
              <a:t>DB</a:t>
            </a:r>
            <a:r>
              <a:rPr lang="ja-JP" altLang="en-US" sz="1000">
                <a:latin typeface="Meiryo UI" panose="020B0604030504040204" pitchFamily="50" charset="-128"/>
                <a:ea typeface="Meiryo UI" panose="020B0604030504040204" pitchFamily="50" charset="-128"/>
              </a:rPr>
              <a:t>サーバの構築</a:t>
            </a:r>
            <a:endParaRPr lang="en-US" altLang="ja-JP" sz="1000" dirty="0">
              <a:latin typeface="Meiryo UI" panose="020B0604030504040204" pitchFamily="50" charset="-128"/>
              <a:ea typeface="Meiryo UI" panose="020B0604030504040204" pitchFamily="50" charset="-128"/>
            </a:endParaRPr>
          </a:p>
        </p:txBody>
      </p:sp>
      <p:sp>
        <p:nvSpPr>
          <p:cNvPr id="60" name="正方形/長方形 30">
            <a:extLst>
              <a:ext uri="{FF2B5EF4-FFF2-40B4-BE49-F238E27FC236}">
                <a16:creationId xmlns:a16="http://schemas.microsoft.com/office/drawing/2014/main" id="{66C7EC9B-4F77-6442-8DBE-7AE0A4AEF568}"/>
              </a:ext>
            </a:extLst>
          </p:cNvPr>
          <p:cNvSpPr>
            <a:spLocks noChangeArrowheads="1"/>
          </p:cNvSpPr>
          <p:nvPr/>
        </p:nvSpPr>
        <p:spPr bwMode="auto">
          <a:xfrm>
            <a:off x="5076826" y="3805827"/>
            <a:ext cx="2265364" cy="276999"/>
          </a:xfrm>
          <a:prstGeom prst="rect">
            <a:avLst/>
          </a:prstGeom>
          <a:noFill/>
          <a:ln w="9525">
            <a:noFill/>
            <a:miter lim="800000"/>
            <a:headEnd/>
            <a:tailEnd/>
          </a:ln>
        </p:spPr>
        <p:txBody>
          <a:bodyPr wrap="none">
            <a:spAutoFit/>
          </a:bodyPr>
          <a:lstStyle/>
          <a:p>
            <a:pPr>
              <a:defRPr/>
            </a:pPr>
            <a:r>
              <a:rPr lang="ja-JP" altLang="en-US" sz="1200" b="1">
                <a:latin typeface="Meiryo UI" panose="020B0604030504040204" pitchFamily="50" charset="-128"/>
                <a:ea typeface="Meiryo UI" panose="020B0604030504040204" pitchFamily="50" charset="-128"/>
              </a:rPr>
              <a:t>オペレーション履歴システムの構築</a:t>
            </a:r>
            <a:endParaRPr lang="en-US" altLang="ja-JP" sz="1200" b="1" dirty="0">
              <a:latin typeface="Meiryo UI" panose="020B0604030504040204" pitchFamily="50" charset="-128"/>
              <a:ea typeface="Meiryo UI" panose="020B0604030504040204" pitchFamily="50" charset="-128"/>
            </a:endParaRPr>
          </a:p>
        </p:txBody>
      </p:sp>
      <p:sp>
        <p:nvSpPr>
          <p:cNvPr id="61" name="正方形/長方形 31">
            <a:extLst>
              <a:ext uri="{FF2B5EF4-FFF2-40B4-BE49-F238E27FC236}">
                <a16:creationId xmlns:a16="http://schemas.microsoft.com/office/drawing/2014/main" id="{BE43D81D-AAC8-614A-B86A-A7087ABB7FCA}"/>
              </a:ext>
            </a:extLst>
          </p:cNvPr>
          <p:cNvSpPr>
            <a:spLocks noChangeArrowheads="1"/>
          </p:cNvSpPr>
          <p:nvPr/>
        </p:nvSpPr>
        <p:spPr bwMode="auto">
          <a:xfrm>
            <a:off x="5076827" y="4101262"/>
            <a:ext cx="4336680" cy="887231"/>
          </a:xfrm>
          <a:prstGeom prst="rect">
            <a:avLst/>
          </a:prstGeom>
          <a:noFill/>
          <a:ln w="9525">
            <a:noFill/>
            <a:miter lim="800000"/>
            <a:headEnd/>
            <a:tailEnd/>
          </a:ln>
        </p:spPr>
        <p:txBody>
          <a:bodyPr wrap="square">
            <a:spAutoFit/>
          </a:bodyPr>
          <a:lstStyle/>
          <a:p>
            <a:pPr marL="171450" indent="-171450">
              <a:lnSpc>
                <a:spcPct val="120000"/>
              </a:lnSpc>
              <a:spcAft>
                <a:spcPts val="300"/>
              </a:spcAft>
              <a:buFont typeface="Arial" panose="020B0604020202020204" pitchFamily="34" charset="0"/>
              <a:buChar char="•"/>
              <a:defRPr/>
            </a:pPr>
            <a:r>
              <a:rPr lang="ja-JP" altLang="en-US" sz="1000">
                <a:latin typeface="Meiryo UI" panose="020B0604030504040204" pitchFamily="50" charset="-128"/>
                <a:ea typeface="Meiryo UI" panose="020B0604030504040204" pitchFamily="50" charset="-128"/>
              </a:rPr>
              <a:t>オペレータの</a:t>
            </a:r>
            <a:r>
              <a:rPr lang="en" altLang="ja-JP" sz="1000" dirty="0">
                <a:latin typeface="Meiryo UI" panose="020B0604030504040204" pitchFamily="50" charset="-128"/>
                <a:ea typeface="Meiryo UI" panose="020B0604030504040204" pitchFamily="50" charset="-128"/>
              </a:rPr>
              <a:t>PC</a:t>
            </a:r>
            <a:r>
              <a:rPr lang="ja-JP" altLang="en-US" sz="1000">
                <a:latin typeface="Meiryo UI" panose="020B0604030504040204" pitchFamily="50" charset="-128"/>
                <a:ea typeface="Meiryo UI" panose="020B0604030504040204" pitchFamily="50" charset="-128"/>
              </a:rPr>
              <a:t>操作ログ、およびサーバアクセスログを各サイトより収集し、申請通りの操作内容であることをチェックする等、不正を監視するためのシステムを構築</a:t>
            </a:r>
          </a:p>
          <a:p>
            <a:pPr marL="171450" indent="-171450">
              <a:lnSpc>
                <a:spcPct val="120000"/>
              </a:lnSpc>
              <a:spcAft>
                <a:spcPts val="300"/>
              </a:spcAft>
              <a:buFont typeface="Arial" panose="020B0604020202020204" pitchFamily="34" charset="0"/>
              <a:buChar char="•"/>
              <a:defRPr/>
            </a:pPr>
            <a:r>
              <a:rPr lang="ja-JP" altLang="en-US" sz="1000">
                <a:latin typeface="Meiryo UI" panose="020B0604030504040204" pitchFamily="50" charset="-128"/>
                <a:ea typeface="Meiryo UI" panose="020B0604030504040204" pitchFamily="50" charset="-128"/>
              </a:rPr>
              <a:t>端末の可搬媒体等による不正アクセスを抑止するための</a:t>
            </a:r>
            <a:r>
              <a:rPr lang="en" altLang="ja-JP" sz="1000" dirty="0">
                <a:latin typeface="Meiryo UI" panose="020B0604030504040204" pitchFamily="50" charset="-128"/>
                <a:ea typeface="Meiryo UI" panose="020B0604030504040204" pitchFamily="50" charset="-128"/>
              </a:rPr>
              <a:t>PP</a:t>
            </a:r>
            <a:r>
              <a:rPr lang="ja-JP" altLang="en-US" sz="1000">
                <a:latin typeface="Meiryo UI" panose="020B0604030504040204" pitchFamily="50" charset="-128"/>
                <a:ea typeface="Meiryo UI" panose="020B0604030504040204" pitchFamily="50" charset="-128"/>
              </a:rPr>
              <a:t>導入にも対応</a:t>
            </a:r>
          </a:p>
          <a:p>
            <a:pPr marL="171450" indent="-171450">
              <a:lnSpc>
                <a:spcPct val="120000"/>
              </a:lnSpc>
              <a:spcAft>
                <a:spcPts val="300"/>
              </a:spcAft>
              <a:buFont typeface="Arial" panose="020B0604020202020204" pitchFamily="34" charset="0"/>
              <a:buChar char="•"/>
              <a:defRPr/>
            </a:pPr>
            <a:endParaRPr lang="ja-JP" altLang="en-US" sz="1000" dirty="0">
              <a:latin typeface="Meiryo UI" panose="020B0604030504040204" pitchFamily="50" charset="-128"/>
              <a:ea typeface="Meiryo UI" panose="020B0604030504040204" pitchFamily="50" charset="-128"/>
            </a:endParaRPr>
          </a:p>
        </p:txBody>
      </p:sp>
      <p:sp>
        <p:nvSpPr>
          <p:cNvPr id="30" name="角丸四角形 29"/>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295391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b="1" dirty="0">
                <a:latin typeface="Meiryo UI" panose="020B0604030504040204" pitchFamily="50" charset="-128"/>
                <a:ea typeface="Meiryo UI" panose="020B0604030504040204" pitchFamily="50" charset="-128"/>
              </a:rPr>
              <a:t>オリジナル商品・プロダクト</a:t>
            </a:r>
            <a:endParaRPr kumimoji="1" lang="ja-JP" altLang="en-US" sz="2400" b="1" dirty="0">
              <a:latin typeface="Meiryo UI" panose="020B0604030504040204" pitchFamily="50" charset="-128"/>
              <a:ea typeface="Meiryo UI" panose="020B0604030504040204" pitchFamily="50" charset="-128"/>
            </a:endParaRPr>
          </a:p>
        </p:txBody>
      </p:sp>
      <p:sp>
        <p:nvSpPr>
          <p:cNvPr id="3" name="角丸四角形 2"/>
          <p:cNvSpPr/>
          <p:nvPr/>
        </p:nvSpPr>
        <p:spPr>
          <a:xfrm>
            <a:off x="632389" y="1854437"/>
            <a:ext cx="8774665" cy="4323400"/>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ja-JP" altLang="en-US" sz="2000" b="1" dirty="0">
                <a:solidFill>
                  <a:schemeClr val="tx1"/>
                </a:solidFill>
                <a:latin typeface="+mn-ea"/>
              </a:rPr>
              <a:t>オリジナル商品・プロダクト</a:t>
            </a:r>
            <a:r>
              <a:rPr kumimoji="1" lang="en-US" altLang="ja-JP" sz="2000" b="1" dirty="0">
                <a:solidFill>
                  <a:schemeClr val="tx1"/>
                </a:solidFill>
                <a:latin typeface="+mn-ea"/>
              </a:rPr>
              <a:t>(P16-19)</a:t>
            </a:r>
            <a:endParaRPr lang="en-US" altLang="ja-JP" sz="1600" b="1" dirty="0">
              <a:solidFill>
                <a:schemeClr val="tx1"/>
              </a:solidFill>
              <a:latin typeface="+mn-ea"/>
            </a:endParaRPr>
          </a:p>
          <a:p>
            <a:endParaRPr lang="en-US" altLang="ja-JP" sz="1600" dirty="0">
              <a:solidFill>
                <a:schemeClr val="tx1"/>
              </a:solidFill>
              <a:latin typeface="+mn-ea"/>
            </a:endParaRPr>
          </a:p>
          <a:p>
            <a:r>
              <a:rPr lang="en-US" altLang="ja-JP" sz="1600" b="1" dirty="0">
                <a:solidFill>
                  <a:schemeClr val="tx1"/>
                </a:solidFill>
                <a:latin typeface="+mn-ea"/>
              </a:rPr>
              <a:t>1.</a:t>
            </a:r>
            <a:r>
              <a:rPr lang="ja-JP" altLang="en-US" sz="1600" b="1" dirty="0">
                <a:solidFill>
                  <a:schemeClr val="tx1"/>
                </a:solidFill>
                <a:latin typeface="+mn-ea"/>
              </a:rPr>
              <a:t>最新化</a:t>
            </a:r>
            <a:endParaRPr lang="en-US" altLang="ja-JP" sz="1600" dirty="0">
              <a:solidFill>
                <a:schemeClr val="tx1"/>
              </a:solidFill>
              <a:latin typeface="+mn-ea"/>
            </a:endParaRPr>
          </a:p>
          <a:p>
            <a:r>
              <a:rPr lang="ja-JP" altLang="en-US" sz="1600" dirty="0">
                <a:solidFill>
                  <a:schemeClr val="tx1"/>
                </a:solidFill>
                <a:latin typeface="+mn-ea"/>
              </a:rPr>
              <a:t>　　弊社</a:t>
            </a:r>
            <a:r>
              <a:rPr lang="en-US" altLang="ja-JP" sz="1600" dirty="0">
                <a:solidFill>
                  <a:schemeClr val="tx1"/>
                </a:solidFill>
                <a:latin typeface="+mn-ea"/>
              </a:rPr>
              <a:t>HP</a:t>
            </a:r>
            <a:r>
              <a:rPr lang="ja-JP" altLang="en-US" sz="1600" dirty="0">
                <a:solidFill>
                  <a:schemeClr val="tx1"/>
                </a:solidFill>
                <a:latin typeface="+mn-ea"/>
              </a:rPr>
              <a:t>を参考に</a:t>
            </a:r>
            <a:r>
              <a:rPr lang="en-US" altLang="ja-JP" sz="1600" dirty="0">
                <a:solidFill>
                  <a:schemeClr val="tx1"/>
                </a:solidFill>
                <a:latin typeface="+mn-ea"/>
              </a:rPr>
              <a:t>(</a:t>
            </a:r>
            <a:r>
              <a:rPr lang="ja-JP" altLang="en-US" sz="1600" dirty="0">
                <a:solidFill>
                  <a:schemeClr val="tx1"/>
                </a:solidFill>
                <a:latin typeface="+mn-ea"/>
              </a:rPr>
              <a:t>コンテンツ利用可です</a:t>
            </a:r>
            <a:r>
              <a:rPr lang="en-US" altLang="ja-JP" sz="1600" dirty="0">
                <a:solidFill>
                  <a:schemeClr val="tx1"/>
                </a:solidFill>
                <a:latin typeface="+mn-ea"/>
              </a:rPr>
              <a:t>)</a:t>
            </a:r>
            <a:r>
              <a:rPr lang="ja-JP" altLang="en-US" sz="1600" dirty="0">
                <a:solidFill>
                  <a:schemeClr val="tx1"/>
                </a:solidFill>
                <a:latin typeface="+mn-ea"/>
              </a:rPr>
              <a:t>下記順でお願いします</a:t>
            </a:r>
          </a:p>
          <a:p>
            <a:r>
              <a:rPr lang="ja-JP" altLang="en-US" sz="1600" dirty="0">
                <a:solidFill>
                  <a:schemeClr val="tx1"/>
                </a:solidFill>
                <a:latin typeface="+mn-ea"/>
              </a:rPr>
              <a:t>　　①</a:t>
            </a:r>
            <a:r>
              <a:rPr lang="en-US" altLang="ja-JP" sz="1600" dirty="0">
                <a:solidFill>
                  <a:schemeClr val="tx1"/>
                </a:solidFill>
                <a:latin typeface="+mn-ea"/>
              </a:rPr>
              <a:t>CyzoPHONE</a:t>
            </a:r>
          </a:p>
          <a:p>
            <a:r>
              <a:rPr lang="ja-JP" altLang="en-US" sz="1600" dirty="0">
                <a:solidFill>
                  <a:schemeClr val="tx1"/>
                </a:solidFill>
                <a:latin typeface="+mn-ea"/>
              </a:rPr>
              <a:t>　　　　　</a:t>
            </a:r>
            <a:r>
              <a:rPr lang="en-US" altLang="ja-JP" sz="1600" dirty="0">
                <a:solidFill>
                  <a:schemeClr val="tx1"/>
                </a:solidFill>
                <a:latin typeface="+mn-ea"/>
              </a:rPr>
              <a:t>https://cyzo.net/phone/</a:t>
            </a:r>
          </a:p>
          <a:p>
            <a:r>
              <a:rPr lang="ja-JP" altLang="en-US" sz="1600" dirty="0">
                <a:solidFill>
                  <a:schemeClr val="tx1"/>
                </a:solidFill>
                <a:latin typeface="+mn-ea"/>
              </a:rPr>
              <a:t>　　②本人確認ソリューション</a:t>
            </a:r>
          </a:p>
          <a:p>
            <a:r>
              <a:rPr lang="ja-JP" altLang="en-US" sz="1600" dirty="0">
                <a:solidFill>
                  <a:schemeClr val="tx1"/>
                </a:solidFill>
                <a:latin typeface="+mn-ea"/>
              </a:rPr>
              <a:t>　　　　　</a:t>
            </a:r>
            <a:r>
              <a:rPr lang="en-US" altLang="ja-JP" sz="1600" dirty="0">
                <a:solidFill>
                  <a:schemeClr val="tx1"/>
                </a:solidFill>
                <a:latin typeface="+mn-ea"/>
              </a:rPr>
              <a:t>https://mediadrive.jp/lp/idverification/index.html</a:t>
            </a:r>
          </a:p>
          <a:p>
            <a:r>
              <a:rPr lang="ja-JP" altLang="en-US" sz="1600" dirty="0">
                <a:solidFill>
                  <a:schemeClr val="tx1"/>
                </a:solidFill>
                <a:latin typeface="+mn-ea"/>
              </a:rPr>
              <a:t>　　③マンション管理</a:t>
            </a:r>
          </a:p>
          <a:p>
            <a:r>
              <a:rPr lang="ja-JP" altLang="en-US" sz="1600" dirty="0">
                <a:solidFill>
                  <a:schemeClr val="tx1"/>
                </a:solidFill>
                <a:latin typeface="+mn-ea"/>
              </a:rPr>
              <a:t>　　　　　</a:t>
            </a:r>
            <a:r>
              <a:rPr lang="en-US" altLang="ja-JP" sz="1600" dirty="0">
                <a:solidFill>
                  <a:schemeClr val="tx1"/>
                </a:solidFill>
                <a:latin typeface="+mn-ea"/>
              </a:rPr>
              <a:t>https://www.njk.co.jp/business-areas/solution-service/fms/</a:t>
            </a:r>
          </a:p>
          <a:p>
            <a:r>
              <a:rPr lang="ja-JP" altLang="en-US" sz="1600" dirty="0">
                <a:solidFill>
                  <a:schemeClr val="tx1"/>
                </a:solidFill>
                <a:latin typeface="+mn-ea"/>
              </a:rPr>
              <a:t>　　④帳票</a:t>
            </a:r>
            <a:r>
              <a:rPr lang="en-US" altLang="ja-JP" sz="1600" dirty="0">
                <a:solidFill>
                  <a:schemeClr val="tx1"/>
                </a:solidFill>
                <a:latin typeface="+mn-ea"/>
              </a:rPr>
              <a:t>OCR</a:t>
            </a:r>
          </a:p>
          <a:p>
            <a:r>
              <a:rPr lang="ja-JP" altLang="en-US" sz="1600" dirty="0">
                <a:solidFill>
                  <a:schemeClr val="tx1"/>
                </a:solidFill>
                <a:latin typeface="+mn-ea"/>
              </a:rPr>
              <a:t>　　　　　</a:t>
            </a:r>
            <a:r>
              <a:rPr lang="en-US" altLang="ja-JP" sz="1600" dirty="0">
                <a:solidFill>
                  <a:schemeClr val="tx1"/>
                </a:solidFill>
                <a:latin typeface="+mn-ea"/>
              </a:rPr>
              <a:t>https://mediadrive.jp/products/formocr.html</a:t>
            </a:r>
          </a:p>
          <a:p>
            <a:r>
              <a:rPr lang="ja-JP" altLang="en-US" sz="1600" dirty="0">
                <a:solidFill>
                  <a:schemeClr val="tx1"/>
                </a:solidFill>
                <a:latin typeface="+mn-ea"/>
              </a:rPr>
              <a:t>　　⑤</a:t>
            </a:r>
            <a:r>
              <a:rPr lang="en-US" altLang="ja-JP" sz="1600" dirty="0">
                <a:solidFill>
                  <a:schemeClr val="tx1"/>
                </a:solidFill>
                <a:latin typeface="+mn-ea"/>
              </a:rPr>
              <a:t>CloudOCRAPI</a:t>
            </a:r>
          </a:p>
          <a:p>
            <a:r>
              <a:rPr lang="ja-JP" altLang="en-US" sz="1600" dirty="0">
                <a:solidFill>
                  <a:schemeClr val="tx1"/>
                </a:solidFill>
                <a:latin typeface="+mn-ea"/>
              </a:rPr>
              <a:t>　　　　　</a:t>
            </a:r>
            <a:r>
              <a:rPr lang="en-US" altLang="ja-JP" sz="1600" dirty="0">
                <a:solidFill>
                  <a:schemeClr val="tx1"/>
                </a:solidFill>
                <a:latin typeface="+mn-ea"/>
              </a:rPr>
              <a:t>https://mediadrive.jp/products/formocr.html</a:t>
            </a:r>
          </a:p>
        </p:txBody>
      </p:sp>
    </p:spTree>
    <p:extLst>
      <p:ext uri="{BB962C8B-B14F-4D97-AF65-F5344CB8AC3E}">
        <p14:creationId xmlns:p14="http://schemas.microsoft.com/office/powerpoint/2010/main" val="4143622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18656E56-BD7D-9C4C-B4F2-B387DA8518C2}"/>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タイトル 1">
            <a:extLst>
              <a:ext uri="{FF2B5EF4-FFF2-40B4-BE49-F238E27FC236}">
                <a16:creationId xmlns:a16="http://schemas.microsoft.com/office/drawing/2014/main" id="{402C8560-1CBA-5A4D-8038-AF738112C821}"/>
              </a:ext>
            </a:extLst>
          </p:cNvPr>
          <p:cNvSpPr txBox="1">
            <a:spLocks/>
          </p:cNvSpPr>
          <p:nvPr/>
        </p:nvSpPr>
        <p:spPr>
          <a:xfrm>
            <a:off x="2373420" y="2902"/>
            <a:ext cx="7377405"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rPr>
              <a:t>ソリューション製品サービス</a:t>
            </a:r>
          </a:p>
        </p:txBody>
      </p:sp>
      <p:sp>
        <p:nvSpPr>
          <p:cNvPr id="29" name="タイトル 1">
            <a:extLst>
              <a:ext uri="{FF2B5EF4-FFF2-40B4-BE49-F238E27FC236}">
                <a16:creationId xmlns:a16="http://schemas.microsoft.com/office/drawing/2014/main" id="{BA186168-DA2F-574B-BA9E-C43097A4D736}"/>
              </a:ext>
            </a:extLst>
          </p:cNvPr>
          <p:cNvSpPr txBox="1">
            <a:spLocks/>
          </p:cNvSpPr>
          <p:nvPr/>
        </p:nvSpPr>
        <p:spPr>
          <a:xfrm>
            <a:off x="254445" y="0"/>
            <a:ext cx="2118975"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a:solidFill>
                  <a:schemeClr val="accent2">
                    <a:lumMod val="75000"/>
                  </a:schemeClr>
                </a:solidFill>
                <a:latin typeface="Meiryo UI" panose="020B0604030504040204" pitchFamily="34" charset="-128"/>
                <a:ea typeface="Meiryo UI" panose="020B0604030504040204" pitchFamily="34" charset="-128"/>
              </a:rPr>
              <a:t>オリジナル製品・プロダクト</a:t>
            </a:r>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endParaRPr lang="ja-JP" altLang="en-US" sz="1400">
              <a:solidFill>
                <a:schemeClr val="accent2">
                  <a:lumMod val="75000"/>
                </a:schemeClr>
              </a:solidFill>
              <a:latin typeface="Meiryo UI" panose="020B0604030504040204" pitchFamily="34" charset="-128"/>
              <a:ea typeface="Meiryo UI" panose="020B0604030504040204" pitchFamily="34" charset="-128"/>
            </a:endParaRPr>
          </a:p>
        </p:txBody>
      </p:sp>
      <p:grpSp>
        <p:nvGrpSpPr>
          <p:cNvPr id="23" name="グループ化 22">
            <a:extLst>
              <a:ext uri="{FF2B5EF4-FFF2-40B4-BE49-F238E27FC236}">
                <a16:creationId xmlns:a16="http://schemas.microsoft.com/office/drawing/2014/main" id="{4122AAC1-8664-2376-DE82-DB42F393DDAB}"/>
              </a:ext>
            </a:extLst>
          </p:cNvPr>
          <p:cNvGrpSpPr/>
          <p:nvPr/>
        </p:nvGrpSpPr>
        <p:grpSpPr>
          <a:xfrm>
            <a:off x="-9686818" y="710636"/>
            <a:ext cx="9326755" cy="2754877"/>
            <a:chOff x="304907" y="910637"/>
            <a:chExt cx="9326755" cy="2754877"/>
          </a:xfrm>
        </p:grpSpPr>
        <p:sp>
          <p:nvSpPr>
            <p:cNvPr id="38" name="角丸四角形 37">
              <a:extLst>
                <a:ext uri="{FF2B5EF4-FFF2-40B4-BE49-F238E27FC236}">
                  <a16:creationId xmlns:a16="http://schemas.microsoft.com/office/drawing/2014/main" id="{D381489C-545D-2245-AFB4-C0B4281D13DE}"/>
                </a:ext>
              </a:extLst>
            </p:cNvPr>
            <p:cNvSpPr/>
            <p:nvPr/>
          </p:nvSpPr>
          <p:spPr>
            <a:xfrm>
              <a:off x="304907" y="910637"/>
              <a:ext cx="9326755" cy="2745003"/>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0" name="角丸四角形 39">
              <a:extLst>
                <a:ext uri="{FF2B5EF4-FFF2-40B4-BE49-F238E27FC236}">
                  <a16:creationId xmlns:a16="http://schemas.microsoft.com/office/drawing/2014/main" id="{FF4DDE7C-19DC-9D4B-9D65-AAA1194D1CF8}"/>
                </a:ext>
              </a:extLst>
            </p:cNvPr>
            <p:cNvSpPr/>
            <p:nvPr/>
          </p:nvSpPr>
          <p:spPr>
            <a:xfrm>
              <a:off x="457229" y="1035857"/>
              <a:ext cx="2926268" cy="2472294"/>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pic>
          <p:nvPicPr>
            <p:cNvPr id="30" name="Picture 2" descr="マンション管理システム">
              <a:hlinkClick r:id="rId2"/>
              <a:extLst>
                <a:ext uri="{FF2B5EF4-FFF2-40B4-BE49-F238E27FC236}">
                  <a16:creationId xmlns:a16="http://schemas.microsoft.com/office/drawing/2014/main" id="{56EC107A-D4E8-DB4A-89C8-A754798A76E8}"/>
                </a:ext>
              </a:extLst>
            </p:cNvPr>
            <p:cNvPicPr>
              <a:picLocks noChangeAspect="1" noChangeArrowheads="1"/>
            </p:cNvPicPr>
            <p:nvPr/>
          </p:nvPicPr>
          <p:blipFill>
            <a:blip r:embed="rId3" cstate="print"/>
            <a:srcRect/>
            <a:stretch>
              <a:fillRect/>
            </a:stretch>
          </p:blipFill>
          <p:spPr bwMode="auto">
            <a:xfrm>
              <a:off x="568577" y="1163271"/>
              <a:ext cx="2703572" cy="757000"/>
            </a:xfrm>
            <a:prstGeom prst="rect">
              <a:avLst/>
            </a:prstGeom>
            <a:noFill/>
            <a:ln w="9525">
              <a:noFill/>
              <a:miter lim="800000"/>
              <a:headEnd/>
              <a:tailEnd/>
            </a:ln>
          </p:spPr>
        </p:pic>
        <p:sp>
          <p:nvSpPr>
            <p:cNvPr id="31" name="正方形/長方形 48">
              <a:extLst>
                <a:ext uri="{FF2B5EF4-FFF2-40B4-BE49-F238E27FC236}">
                  <a16:creationId xmlns:a16="http://schemas.microsoft.com/office/drawing/2014/main" id="{D86D8AD0-CF82-1C49-852F-97749DC36200}"/>
                </a:ext>
              </a:extLst>
            </p:cNvPr>
            <p:cNvSpPr>
              <a:spLocks noChangeArrowheads="1"/>
            </p:cNvSpPr>
            <p:nvPr/>
          </p:nvSpPr>
          <p:spPr bwMode="auto">
            <a:xfrm>
              <a:off x="528788" y="1979357"/>
              <a:ext cx="2667324" cy="215444"/>
            </a:xfrm>
            <a:prstGeom prst="rect">
              <a:avLst/>
            </a:prstGeom>
            <a:noFill/>
            <a:ln w="9525">
              <a:noFill/>
              <a:miter lim="800000"/>
              <a:headEnd/>
              <a:tailEnd/>
            </a:ln>
          </p:spPr>
          <p:txBody>
            <a:bodyPr wrap="none" lIns="72000">
              <a:spAutoFit/>
            </a:bodyPr>
            <a:lstStyle/>
            <a:p>
              <a:r>
                <a:rPr lang="en-US" altLang="ja-JP" sz="800" dirty="0">
                  <a:solidFill>
                    <a:srgbClr val="0070C0"/>
                  </a:solidFill>
                  <a:latin typeface="Meiryo UI" panose="020B0604030504040204" pitchFamily="50" charset="-128"/>
                  <a:ea typeface="Meiryo UI" panose="020B0604030504040204" pitchFamily="50" charset="-128"/>
                </a:rPr>
                <a:t>http://www.njk.co.jp/product/mansion/index.php</a:t>
              </a:r>
              <a:endParaRPr lang="ja-JP" altLang="en-US" sz="800" dirty="0">
                <a:solidFill>
                  <a:srgbClr val="0070C0"/>
                </a:solidFill>
                <a:latin typeface="Meiryo UI" panose="020B0604030504040204" pitchFamily="50" charset="-128"/>
                <a:ea typeface="Meiryo UI" panose="020B0604030504040204" pitchFamily="50" charset="-128"/>
              </a:endParaRPr>
            </a:p>
          </p:txBody>
        </p:sp>
        <p:sp>
          <p:nvSpPr>
            <p:cNvPr id="32" name="正方形/長方形 40">
              <a:extLst>
                <a:ext uri="{FF2B5EF4-FFF2-40B4-BE49-F238E27FC236}">
                  <a16:creationId xmlns:a16="http://schemas.microsoft.com/office/drawing/2014/main" id="{F8500C0C-1AFC-4C40-A6B9-600822315AC1}"/>
                </a:ext>
              </a:extLst>
            </p:cNvPr>
            <p:cNvSpPr>
              <a:spLocks noChangeArrowheads="1"/>
            </p:cNvSpPr>
            <p:nvPr/>
          </p:nvSpPr>
          <p:spPr bwMode="auto">
            <a:xfrm>
              <a:off x="3523456" y="1411256"/>
              <a:ext cx="5761095" cy="839140"/>
            </a:xfrm>
            <a:prstGeom prst="rect">
              <a:avLst/>
            </a:prstGeom>
            <a:noFill/>
            <a:ln w="9525">
              <a:noFill/>
              <a:miter lim="800000"/>
              <a:headEnd/>
              <a:tailEnd/>
            </a:ln>
          </p:spPr>
          <p:txBody>
            <a:bodyPr wrap="square">
              <a:spAutoFit/>
            </a:bodyPr>
            <a:lstStyle/>
            <a:p>
              <a:pPr>
                <a:lnSpc>
                  <a:spcPts val="1500"/>
                </a:lnSpc>
              </a:pPr>
              <a:r>
                <a:rPr lang="ja-JP" altLang="en-US" sz="1100" b="1" dirty="0">
                  <a:latin typeface="Meiryo UI" panose="020B0604030504040204" pitchFamily="50" charset="-128"/>
                  <a:ea typeface="Meiryo UI" panose="020B0604030504040204" pitchFamily="50" charset="-128"/>
                </a:rPr>
                <a:t>マンション管理会社様の基幹システムの中でも、重要度の高い業務を </a:t>
              </a:r>
              <a:r>
                <a:rPr lang="en-US" altLang="ja-JP" sz="1100" b="1" dirty="0">
                  <a:latin typeface="Meiryo UI" panose="020B0604030504040204" pitchFamily="50" charset="-128"/>
                  <a:ea typeface="Meiryo UI" panose="020B0604030504040204" pitchFamily="50" charset="-128"/>
                </a:rPr>
                <a:t>FMS</a:t>
              </a:r>
              <a:r>
                <a:rPr lang="ja-JP" altLang="en-US" sz="1100" b="1" dirty="0">
                  <a:latin typeface="Meiryo UI" panose="020B0604030504040204" pitchFamily="50" charset="-128"/>
                  <a:ea typeface="Meiryo UI" panose="020B0604030504040204" pitchFamily="50" charset="-128"/>
                </a:rPr>
                <a:t>シリーズが担います。</a:t>
              </a:r>
              <a:endParaRPr lang="en-US" altLang="ja-JP" sz="1100" b="1" dirty="0">
                <a:latin typeface="Meiryo UI" panose="020B0604030504040204" pitchFamily="50" charset="-128"/>
                <a:ea typeface="Meiryo UI" panose="020B0604030504040204" pitchFamily="50" charset="-128"/>
              </a:endParaRPr>
            </a:p>
            <a:p>
              <a:pPr marL="171450" indent="-171450">
                <a:lnSpc>
                  <a:spcPts val="1500"/>
                </a:lnSpc>
                <a:buFont typeface="Arial" panose="020B0604020202020204" pitchFamily="34" charset="0"/>
                <a:buChar char="•"/>
              </a:pPr>
              <a:r>
                <a:rPr lang="en-US" altLang="ja-JP" sz="1000" dirty="0">
                  <a:latin typeface="Meiryo UI" panose="020B0604030504040204" pitchFamily="50" charset="-128"/>
                  <a:ea typeface="Meiryo UI" panose="020B0604030504040204" pitchFamily="50" charset="-128"/>
                </a:rPr>
                <a:t>FMS-</a:t>
              </a:r>
              <a:r>
                <a:rPr lang="ja-JP" altLang="en-US" sz="1000" dirty="0">
                  <a:latin typeface="Meiryo UI" panose="020B0604030504040204" pitchFamily="50" charset="-128"/>
                  <a:ea typeface="Meiryo UI" panose="020B0604030504040204" pitchFamily="50" charset="-128"/>
                </a:rPr>
                <a:t>組合会計</a:t>
              </a:r>
              <a:r>
                <a:rPr lang="en-US" altLang="ja-JP" sz="1000" dirty="0">
                  <a:latin typeface="Meiryo UI" panose="020B0604030504040204" pitchFamily="50" charset="-128"/>
                  <a:ea typeface="Meiryo UI" panose="020B0604030504040204" pitchFamily="50" charset="-128"/>
                </a:rPr>
                <a:t>(V3)        </a:t>
              </a:r>
              <a:r>
                <a:rPr lang="ja-JP" altLang="en-US" sz="100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請求、入金、未収、未払の組合会計業務に対応</a:t>
              </a:r>
              <a:endParaRPr lang="en-US" altLang="ja-JP" sz="1000" dirty="0">
                <a:latin typeface="Meiryo UI" panose="020B0604030504040204" pitchFamily="50" charset="-128"/>
                <a:ea typeface="Meiryo UI" panose="020B0604030504040204" pitchFamily="50" charset="-128"/>
              </a:endParaRPr>
            </a:p>
            <a:p>
              <a:pPr marL="171450" indent="-171450">
                <a:lnSpc>
                  <a:spcPts val="1500"/>
                </a:lnSpc>
                <a:buFont typeface="Arial" panose="020B0604020202020204" pitchFamily="34" charset="0"/>
                <a:buChar char="•"/>
              </a:pPr>
              <a:r>
                <a:rPr lang="en-US" altLang="ja-JP" sz="1000" dirty="0">
                  <a:latin typeface="Meiryo UI" panose="020B0604030504040204" pitchFamily="50" charset="-128"/>
                  <a:ea typeface="Meiryo UI" panose="020B0604030504040204" pitchFamily="50" charset="-128"/>
                </a:rPr>
                <a:t>FMS-Info </a:t>
              </a:r>
              <a:r>
                <a:rPr lang="ja-JP" altLang="en-US" sz="1000">
                  <a:latin typeface="Meiryo UI" panose="020B0604030504040204" pitchFamily="50" charset="-128"/>
                  <a:ea typeface="Meiryo UI" panose="020B0604030504040204" pitchFamily="50" charset="-128"/>
                </a:rPr>
                <a:t>フロント支援</a:t>
              </a:r>
              <a:r>
                <a:rPr lang="en-US" altLang="ja-JP" sz="1000" dirty="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データ、文書、作業計画等を</a:t>
              </a:r>
              <a:r>
                <a:rPr lang="en-US" altLang="ja-JP" sz="1000" dirty="0">
                  <a:latin typeface="Meiryo UI" panose="020B0604030504040204" pitchFamily="50" charset="-128"/>
                  <a:ea typeface="Meiryo UI" panose="020B0604030504040204" pitchFamily="50" charset="-128"/>
                </a:rPr>
                <a:t>Web</a:t>
              </a:r>
              <a:r>
                <a:rPr lang="ja-JP" altLang="en-US" sz="1000" dirty="0">
                  <a:latin typeface="Meiryo UI" panose="020B0604030504040204" pitchFamily="50" charset="-128"/>
                  <a:ea typeface="Meiryo UI" panose="020B0604030504040204" pitchFamily="50" charset="-128"/>
                </a:rPr>
                <a:t>により管理</a:t>
              </a:r>
              <a:endParaRPr lang="en-US" altLang="ja-JP" sz="1000" dirty="0">
                <a:latin typeface="Meiryo UI" panose="020B0604030504040204" pitchFamily="50" charset="-128"/>
                <a:ea typeface="Meiryo UI" panose="020B0604030504040204" pitchFamily="50" charset="-128"/>
              </a:endParaRPr>
            </a:p>
            <a:p>
              <a:pPr marL="171450" indent="-171450">
                <a:lnSpc>
                  <a:spcPts val="1500"/>
                </a:lnSpc>
                <a:buFont typeface="Arial" panose="020B0604020202020204" pitchFamily="34" charset="0"/>
                <a:buChar char="•"/>
              </a:pPr>
              <a:r>
                <a:rPr lang="en-US" altLang="ja-JP" sz="1000" dirty="0">
                  <a:latin typeface="Meiryo UI" panose="020B0604030504040204" pitchFamily="50" charset="-128"/>
                  <a:ea typeface="Meiryo UI" panose="020B0604030504040204" pitchFamily="50" charset="-128"/>
                </a:rPr>
                <a:t>FMS-</a:t>
              </a:r>
              <a:r>
                <a:rPr lang="ja-JP" altLang="en-US" sz="1000" dirty="0">
                  <a:latin typeface="Meiryo UI" panose="020B0604030504040204" pitchFamily="50" charset="-128"/>
                  <a:ea typeface="Meiryo UI" panose="020B0604030504040204" pitchFamily="50" charset="-128"/>
                </a:rPr>
                <a:t>工事 工事</a:t>
              </a:r>
              <a:r>
                <a:rPr lang="ja-JP" altLang="en-US" sz="1000">
                  <a:latin typeface="Meiryo UI" panose="020B0604030504040204" pitchFamily="50" charset="-128"/>
                  <a:ea typeface="Meiryo UI" panose="020B0604030504040204" pitchFamily="50" charset="-128"/>
                </a:rPr>
                <a:t>総合管理</a:t>
              </a:r>
              <a:r>
                <a:rPr lang="en-US" altLang="ja-JP" sz="1000" dirty="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ワークフロ</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機能を取入れた承認機能も含む総合工事管理</a:t>
              </a:r>
              <a:endParaRPr lang="en-US" altLang="ja-JP" sz="1000" dirty="0">
                <a:latin typeface="Meiryo UI" panose="020B0604030504040204" pitchFamily="50" charset="-128"/>
                <a:ea typeface="Meiryo UI" panose="020B0604030504040204" pitchFamily="50" charset="-128"/>
              </a:endParaRPr>
            </a:p>
          </p:txBody>
        </p:sp>
        <p:sp>
          <p:nvSpPr>
            <p:cNvPr id="33" name="正方形/長方形 58">
              <a:extLst>
                <a:ext uri="{FF2B5EF4-FFF2-40B4-BE49-F238E27FC236}">
                  <a16:creationId xmlns:a16="http://schemas.microsoft.com/office/drawing/2014/main" id="{74D8F44F-B166-674A-B0ED-9507ADE9818A}"/>
                </a:ext>
              </a:extLst>
            </p:cNvPr>
            <p:cNvSpPr>
              <a:spLocks noChangeArrowheads="1"/>
            </p:cNvSpPr>
            <p:nvPr/>
          </p:nvSpPr>
          <p:spPr bwMode="auto">
            <a:xfrm>
              <a:off x="3523456" y="2292428"/>
              <a:ext cx="3303043" cy="1015663"/>
            </a:xfrm>
            <a:prstGeom prst="rect">
              <a:avLst/>
            </a:prstGeom>
            <a:noFill/>
            <a:ln w="9525">
              <a:noFill/>
              <a:miter lim="800000"/>
              <a:headEnd/>
              <a:tailEnd/>
            </a:ln>
          </p:spPr>
          <p:txBody>
            <a:bodyPr wrap="square">
              <a:spAutoFit/>
            </a:bodyPr>
            <a:lstStyle/>
            <a:p>
              <a:pPr>
                <a:defRPr/>
              </a:pPr>
              <a:r>
                <a:rPr lang="en-US" altLang="ja-JP" sz="1000" dirty="0">
                  <a:latin typeface="Meiryo UI" panose="020B0604030504040204" pitchFamily="50" charset="-128"/>
                  <a:ea typeface="Meiryo UI" panose="020B0604030504040204" pitchFamily="50" charset="-128"/>
                </a:rPr>
                <a:t>2001</a:t>
              </a:r>
              <a:r>
                <a:rPr lang="ja-JP" altLang="en-US" sz="1000" dirty="0">
                  <a:latin typeface="Meiryo UI" panose="020B0604030504040204" pitchFamily="50" charset="-128"/>
                  <a:ea typeface="Meiryo UI" panose="020B0604030504040204" pitchFamily="50" charset="-128"/>
                </a:rPr>
                <a:t>年、マンション管理適正化法の</a:t>
              </a:r>
              <a:r>
                <a:rPr lang="ja-JP" altLang="en-US" sz="1000">
                  <a:latin typeface="Meiryo UI" panose="020B0604030504040204" pitchFamily="50" charset="-128"/>
                  <a:ea typeface="Meiryo UI" panose="020B0604030504040204" pitchFamily="50" charset="-128"/>
                </a:rPr>
                <a:t>施行を機</a:t>
              </a:r>
              <a:r>
                <a:rPr lang="ja-JP" altLang="en-US" sz="1000" dirty="0">
                  <a:latin typeface="Meiryo UI" panose="020B0604030504040204" pitchFamily="50" charset="-128"/>
                  <a:ea typeface="Meiryo UI" panose="020B0604030504040204" pitchFamily="50" charset="-128"/>
                </a:rPr>
                <a:t>に販売開始。</a:t>
              </a:r>
              <a:endParaRPr lang="en-US" altLang="ja-JP" sz="1000" dirty="0">
                <a:latin typeface="Meiryo UI" panose="020B0604030504040204" pitchFamily="50" charset="-128"/>
                <a:ea typeface="Meiryo UI" panose="020B0604030504040204" pitchFamily="50" charset="-128"/>
              </a:endParaRPr>
            </a:p>
            <a:p>
              <a:pPr>
                <a:defRPr/>
              </a:pPr>
              <a:endParaRPr lang="en-US" altLang="ja-JP" sz="1000" dirty="0">
                <a:solidFill>
                  <a:srgbClr val="C00000"/>
                </a:solidFill>
                <a:latin typeface="Meiryo UI" panose="020B0604030504040204" pitchFamily="50" charset="-128"/>
                <a:ea typeface="Meiryo UI" panose="020B0604030504040204" pitchFamily="50" charset="-128"/>
              </a:endParaRPr>
            </a:p>
            <a:p>
              <a:pPr>
                <a:defRPr/>
              </a:pPr>
              <a:r>
                <a:rPr lang="ja-JP" altLang="en-US" sz="1000" dirty="0">
                  <a:solidFill>
                    <a:srgbClr val="C00000"/>
                  </a:solidFill>
                  <a:latin typeface="Meiryo UI" panose="020B0604030504040204" pitchFamily="50" charset="-128"/>
                  <a:ea typeface="Meiryo UI" panose="020B0604030504040204" pitchFamily="50" charset="-128"/>
                </a:rPr>
                <a:t>導入実績 </a:t>
              </a:r>
              <a:r>
                <a:rPr lang="en-US" altLang="ja-JP" sz="1000" dirty="0">
                  <a:solidFill>
                    <a:srgbClr val="C00000"/>
                  </a:solidFill>
                  <a:latin typeface="Meiryo UI" panose="020B0604030504040204" pitchFamily="50" charset="-128"/>
                  <a:ea typeface="Meiryo UI" panose="020B0604030504040204" pitchFamily="50" charset="-128"/>
                </a:rPr>
                <a:t>90</a:t>
              </a:r>
              <a:r>
                <a:rPr lang="ja-JP" altLang="en-US" sz="1000" dirty="0">
                  <a:solidFill>
                    <a:srgbClr val="C00000"/>
                  </a:solidFill>
                  <a:latin typeface="Meiryo UI" panose="020B0604030504040204" pitchFamily="50" charset="-128"/>
                  <a:ea typeface="Meiryo UI" panose="020B0604030504040204" pitchFamily="50" charset="-128"/>
                </a:rPr>
                <a:t>社超。</a:t>
              </a:r>
              <a:r>
                <a:rPr lang="en-US" altLang="ja-JP" sz="1000" dirty="0">
                  <a:solidFill>
                    <a:srgbClr val="C00000"/>
                  </a:solidFill>
                  <a:latin typeface="Meiryo UI" panose="020B0604030504040204" pitchFamily="50" charset="-128"/>
                  <a:ea typeface="Meiryo UI" panose="020B0604030504040204" pitchFamily="50" charset="-128"/>
                </a:rPr>
                <a:t>(2017</a:t>
              </a:r>
              <a:r>
                <a:rPr lang="ja-JP" altLang="en-US" sz="1000" dirty="0">
                  <a:solidFill>
                    <a:srgbClr val="C00000"/>
                  </a:solidFill>
                  <a:latin typeface="Meiryo UI" panose="020B0604030504040204" pitchFamily="50" charset="-128"/>
                  <a:ea typeface="Meiryo UI" panose="020B0604030504040204" pitchFamily="50" charset="-128"/>
                </a:rPr>
                <a:t>年</a:t>
              </a:r>
              <a:r>
                <a:rPr lang="en-US" altLang="ja-JP" sz="1000" dirty="0">
                  <a:solidFill>
                    <a:srgbClr val="C00000"/>
                  </a:solidFill>
                  <a:latin typeface="Meiryo UI" panose="020B0604030504040204" pitchFamily="50" charset="-128"/>
                  <a:ea typeface="Meiryo UI" panose="020B0604030504040204" pitchFamily="50" charset="-128"/>
                </a:rPr>
                <a:t>3</a:t>
              </a:r>
              <a:r>
                <a:rPr lang="ja-JP" altLang="en-US" sz="1000" dirty="0">
                  <a:solidFill>
                    <a:srgbClr val="C00000"/>
                  </a:solidFill>
                  <a:latin typeface="Meiryo UI" panose="020B0604030504040204" pitchFamily="50" charset="-128"/>
                  <a:ea typeface="Meiryo UI" panose="020B0604030504040204" pitchFamily="50" charset="-128"/>
                </a:rPr>
                <a:t>月実績</a:t>
              </a:r>
              <a:r>
                <a:rPr lang="en-US" altLang="ja-JP" sz="1000" dirty="0">
                  <a:solidFill>
                    <a:srgbClr val="C00000"/>
                  </a:solidFill>
                  <a:latin typeface="Meiryo UI" panose="020B0604030504040204" pitchFamily="50" charset="-128"/>
                  <a:ea typeface="Meiryo UI" panose="020B0604030504040204" pitchFamily="50" charset="-128"/>
                </a:rPr>
                <a:t>)</a:t>
              </a:r>
            </a:p>
            <a:p>
              <a:pPr>
                <a:defRPr/>
              </a:pPr>
              <a:endParaRPr lang="en-US" altLang="ja-JP" sz="1000" dirty="0">
                <a:solidFill>
                  <a:srgbClr val="C00000"/>
                </a:solidFill>
                <a:latin typeface="Meiryo UI" panose="020B0604030504040204" pitchFamily="50" charset="-128"/>
                <a:ea typeface="Meiryo UI" panose="020B0604030504040204" pitchFamily="50" charset="-128"/>
              </a:endParaRPr>
            </a:p>
            <a:p>
              <a:pPr>
                <a:defRPr/>
              </a:pPr>
              <a:r>
                <a:rPr lang="ja-JP" altLang="en-US" sz="1000" dirty="0">
                  <a:solidFill>
                    <a:srgbClr val="C00000"/>
                  </a:solidFill>
                  <a:latin typeface="Meiryo UI" panose="020B0604030504040204" pitchFamily="50" charset="-128"/>
                  <a:ea typeface="Meiryo UI" panose="020B0604030504040204" pitchFamily="50" charset="-128"/>
                </a:rPr>
                <a:t>管理戸数ランキング上位</a:t>
              </a:r>
              <a:r>
                <a:rPr lang="en-US" altLang="ja-JP" sz="1000" dirty="0">
                  <a:solidFill>
                    <a:srgbClr val="C00000"/>
                  </a:solidFill>
                  <a:latin typeface="Meiryo UI" panose="020B0604030504040204" pitchFamily="50" charset="-128"/>
                  <a:ea typeface="Meiryo UI" panose="020B0604030504040204" pitchFamily="50" charset="-128"/>
                </a:rPr>
                <a:t>100</a:t>
              </a:r>
              <a:r>
                <a:rPr lang="ja-JP" altLang="en-US" sz="1000" dirty="0">
                  <a:solidFill>
                    <a:srgbClr val="C00000"/>
                  </a:solidFill>
                  <a:latin typeface="Meiryo UI" panose="020B0604030504040204" pitchFamily="50" charset="-128"/>
                  <a:ea typeface="Meiryo UI" panose="020B0604030504040204" pitchFamily="50" charset="-128"/>
                </a:rPr>
                <a:t>社</a:t>
              </a:r>
              <a:r>
                <a:rPr lang="ja-JP" altLang="en-US" sz="1000">
                  <a:solidFill>
                    <a:srgbClr val="C00000"/>
                  </a:solidFill>
                  <a:latin typeface="Meiryo UI" panose="020B0604030504040204" pitchFamily="50" charset="-128"/>
                  <a:ea typeface="Meiryo UI" panose="020B0604030504040204" pitchFamily="50" charset="-128"/>
                </a:rPr>
                <a:t>のマンション管理</a:t>
              </a:r>
              <a:r>
                <a:rPr lang="ja-JP" altLang="en-US" sz="1000" dirty="0">
                  <a:solidFill>
                    <a:srgbClr val="C00000"/>
                  </a:solidFill>
                  <a:latin typeface="Meiryo UI" panose="020B0604030504040204" pitchFamily="50" charset="-128"/>
                  <a:ea typeface="Meiryo UI" panose="020B0604030504040204" pitchFamily="50" charset="-128"/>
                </a:rPr>
                <a:t>会社の内、</a:t>
              </a:r>
              <a:r>
                <a:rPr lang="en-US" altLang="ja-JP" sz="1000" dirty="0">
                  <a:solidFill>
                    <a:srgbClr val="C00000"/>
                  </a:solidFill>
                  <a:latin typeface="Meiryo UI" panose="020B0604030504040204" pitchFamily="50" charset="-128"/>
                  <a:ea typeface="Meiryo UI" panose="020B0604030504040204" pitchFamily="50" charset="-128"/>
                </a:rPr>
                <a:t>28</a:t>
              </a:r>
              <a:r>
                <a:rPr lang="ja-JP" altLang="en-US" sz="1000" dirty="0">
                  <a:solidFill>
                    <a:srgbClr val="C00000"/>
                  </a:solidFill>
                  <a:latin typeface="Meiryo UI" panose="020B0604030504040204" pitchFamily="50" charset="-128"/>
                  <a:ea typeface="Meiryo UI" panose="020B0604030504040204" pitchFamily="50" charset="-128"/>
                </a:rPr>
                <a:t>社のお客様が</a:t>
              </a:r>
              <a:r>
                <a:rPr lang="ja-JP" altLang="en-US" sz="1000">
                  <a:solidFill>
                    <a:srgbClr val="C00000"/>
                  </a:solidFill>
                  <a:latin typeface="Meiryo UI" panose="020B0604030504040204" pitchFamily="50" charset="-128"/>
                  <a:ea typeface="Meiryo UI" panose="020B0604030504040204" pitchFamily="50" charset="-128"/>
                </a:rPr>
                <a:t>導入済み。</a:t>
              </a:r>
              <a:r>
                <a:rPr lang="en-US" altLang="ja-JP" sz="1000" dirty="0">
                  <a:solidFill>
                    <a:srgbClr val="C00000"/>
                  </a:solidFill>
                  <a:latin typeface="Meiryo UI" panose="020B0604030504040204" pitchFamily="50" charset="-128"/>
                  <a:ea typeface="Meiryo UI" panose="020B0604030504040204" pitchFamily="50" charset="-128"/>
                </a:rPr>
                <a:t>(2017</a:t>
              </a:r>
              <a:r>
                <a:rPr lang="ja-JP" altLang="en-US" sz="1000" dirty="0">
                  <a:solidFill>
                    <a:srgbClr val="C00000"/>
                  </a:solidFill>
                  <a:latin typeface="Meiryo UI" panose="020B0604030504040204" pitchFamily="50" charset="-128"/>
                  <a:ea typeface="Meiryo UI" panose="020B0604030504040204" pitchFamily="50" charset="-128"/>
                </a:rPr>
                <a:t>年</a:t>
              </a:r>
              <a:r>
                <a:rPr lang="en-US" altLang="ja-JP" sz="1000" dirty="0">
                  <a:solidFill>
                    <a:srgbClr val="C00000"/>
                  </a:solidFill>
                  <a:latin typeface="Meiryo UI" panose="020B0604030504040204" pitchFamily="50" charset="-128"/>
                  <a:ea typeface="Meiryo UI" panose="020B0604030504040204" pitchFamily="50" charset="-128"/>
                </a:rPr>
                <a:t>3</a:t>
              </a:r>
              <a:r>
                <a:rPr lang="ja-JP" altLang="en-US" sz="1000" dirty="0">
                  <a:solidFill>
                    <a:srgbClr val="C00000"/>
                  </a:solidFill>
                  <a:latin typeface="Meiryo UI" panose="020B0604030504040204" pitchFamily="50" charset="-128"/>
                  <a:ea typeface="Meiryo UI" panose="020B0604030504040204" pitchFamily="50" charset="-128"/>
                </a:rPr>
                <a:t>月実績</a:t>
              </a:r>
              <a:r>
                <a:rPr lang="en-US" altLang="ja-JP" sz="1000" dirty="0">
                  <a:solidFill>
                    <a:srgbClr val="C00000"/>
                  </a:solidFill>
                  <a:latin typeface="Meiryo UI" panose="020B0604030504040204" pitchFamily="50" charset="-128"/>
                  <a:ea typeface="Meiryo UI" panose="020B0604030504040204" pitchFamily="50" charset="-128"/>
                </a:rPr>
                <a:t>)</a:t>
              </a:r>
            </a:p>
          </p:txBody>
        </p:sp>
        <p:sp>
          <p:nvSpPr>
            <p:cNvPr id="34" name="正方形/長方形 33">
              <a:extLst>
                <a:ext uri="{FF2B5EF4-FFF2-40B4-BE49-F238E27FC236}">
                  <a16:creationId xmlns:a16="http://schemas.microsoft.com/office/drawing/2014/main" id="{E47E87E7-0A0D-2647-A837-C3733718FFF2}"/>
                </a:ext>
              </a:extLst>
            </p:cNvPr>
            <p:cNvSpPr/>
            <p:nvPr/>
          </p:nvSpPr>
          <p:spPr>
            <a:xfrm>
              <a:off x="561593" y="2292428"/>
              <a:ext cx="2743361" cy="882101"/>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lIns="72000">
              <a:spAutoFit/>
            </a:bodyPr>
            <a:lstStyle/>
            <a:p>
              <a:pPr>
                <a:lnSpc>
                  <a:spcPct val="120000"/>
                </a:lnSpc>
                <a:defRPr/>
              </a:pPr>
              <a:r>
                <a:rPr lang="ja-JP" altLang="en-US" sz="1100" dirty="0">
                  <a:solidFill>
                    <a:schemeClr val="tx1"/>
                  </a:solidFill>
                  <a:latin typeface="Meiryo UI" panose="020B0604030504040204" pitchFamily="50" charset="-128"/>
                  <a:ea typeface="Meiryo UI" panose="020B0604030504040204" pitchFamily="50" charset="-128"/>
                </a:rPr>
                <a:t>組合会計、組合情報、工事管理など、マンション管理会社様における、重要度の高い業務をシステム化し、費用対効果に優れたソリューションとしてご提供します。</a:t>
              </a:r>
            </a:p>
          </p:txBody>
        </p:sp>
        <p:sp>
          <p:nvSpPr>
            <p:cNvPr id="35" name="正方形/長方形 34">
              <a:extLst>
                <a:ext uri="{FF2B5EF4-FFF2-40B4-BE49-F238E27FC236}">
                  <a16:creationId xmlns:a16="http://schemas.microsoft.com/office/drawing/2014/main" id="{9C8E18B1-0435-764D-8175-0369D41090D7}"/>
                </a:ext>
              </a:extLst>
            </p:cNvPr>
            <p:cNvSpPr/>
            <p:nvPr/>
          </p:nvSpPr>
          <p:spPr>
            <a:xfrm>
              <a:off x="3523456" y="1035857"/>
              <a:ext cx="5968247"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dirty="0">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マンション管理システム ＦＭＳシリーズ</a:t>
              </a:r>
            </a:p>
          </p:txBody>
        </p:sp>
        <p:pic>
          <p:nvPicPr>
            <p:cNvPr id="36" name="Picture 2">
              <a:extLst>
                <a:ext uri="{FF2B5EF4-FFF2-40B4-BE49-F238E27FC236}">
                  <a16:creationId xmlns:a16="http://schemas.microsoft.com/office/drawing/2014/main" id="{CBA37E05-17CE-7743-8721-6382A96E0F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16" t="29119" r="56983" b="41948"/>
            <a:stretch/>
          </p:blipFill>
          <p:spPr bwMode="auto">
            <a:xfrm>
              <a:off x="6788123" y="2245869"/>
              <a:ext cx="2427032" cy="114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正方形/長方形 55">
              <a:extLst>
                <a:ext uri="{FF2B5EF4-FFF2-40B4-BE49-F238E27FC236}">
                  <a16:creationId xmlns:a16="http://schemas.microsoft.com/office/drawing/2014/main" id="{226D092A-BE7F-AC41-BC75-8D0E7BA831D6}"/>
                </a:ext>
              </a:extLst>
            </p:cNvPr>
            <p:cNvSpPr>
              <a:spLocks noChangeArrowheads="1"/>
            </p:cNvSpPr>
            <p:nvPr/>
          </p:nvSpPr>
          <p:spPr bwMode="auto">
            <a:xfrm>
              <a:off x="7199168" y="3450070"/>
              <a:ext cx="2292535" cy="21544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お問い合わせ：オリジナルソリューション事業部</a:t>
              </a:r>
            </a:p>
          </p:txBody>
        </p:sp>
      </p:grpSp>
      <p:grpSp>
        <p:nvGrpSpPr>
          <p:cNvPr id="22" name="グループ化 21">
            <a:extLst>
              <a:ext uri="{FF2B5EF4-FFF2-40B4-BE49-F238E27FC236}">
                <a16:creationId xmlns:a16="http://schemas.microsoft.com/office/drawing/2014/main" id="{C0ADF32A-A1C3-DB5E-9B5A-5D53F621C5E3}"/>
              </a:ext>
            </a:extLst>
          </p:cNvPr>
          <p:cNvGrpSpPr/>
          <p:nvPr/>
        </p:nvGrpSpPr>
        <p:grpSpPr>
          <a:xfrm>
            <a:off x="-9686818" y="3560236"/>
            <a:ext cx="9326756" cy="2548488"/>
            <a:chOff x="304907" y="3760237"/>
            <a:chExt cx="9326756" cy="2548488"/>
          </a:xfrm>
        </p:grpSpPr>
        <p:sp>
          <p:nvSpPr>
            <p:cNvPr id="39" name="角丸四角形 38">
              <a:extLst>
                <a:ext uri="{FF2B5EF4-FFF2-40B4-BE49-F238E27FC236}">
                  <a16:creationId xmlns:a16="http://schemas.microsoft.com/office/drawing/2014/main" id="{B5AD0935-5773-7340-AB98-57B2B28B90DE}"/>
                </a:ext>
              </a:extLst>
            </p:cNvPr>
            <p:cNvSpPr/>
            <p:nvPr/>
          </p:nvSpPr>
          <p:spPr>
            <a:xfrm>
              <a:off x="304907" y="3760237"/>
              <a:ext cx="9326756" cy="2548488"/>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7" name="角丸四角形 46">
              <a:extLst>
                <a:ext uri="{FF2B5EF4-FFF2-40B4-BE49-F238E27FC236}">
                  <a16:creationId xmlns:a16="http://schemas.microsoft.com/office/drawing/2014/main" id="{9C7BA32E-DBE7-3145-BFE3-2E4DB41E0325}"/>
                </a:ext>
              </a:extLst>
            </p:cNvPr>
            <p:cNvSpPr/>
            <p:nvPr/>
          </p:nvSpPr>
          <p:spPr>
            <a:xfrm>
              <a:off x="459731" y="3865091"/>
              <a:ext cx="2923716" cy="2331261"/>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grpSp>
          <p:nvGrpSpPr>
            <p:cNvPr id="42" name="グループ化 48">
              <a:extLst>
                <a:ext uri="{FF2B5EF4-FFF2-40B4-BE49-F238E27FC236}">
                  <a16:creationId xmlns:a16="http://schemas.microsoft.com/office/drawing/2014/main" id="{6285E2E4-7865-6849-B290-09F15BFAEA14}"/>
                </a:ext>
              </a:extLst>
            </p:cNvPr>
            <p:cNvGrpSpPr>
              <a:grpSpLocks/>
            </p:cNvGrpSpPr>
            <p:nvPr/>
          </p:nvGrpSpPr>
          <p:grpSpPr bwMode="auto">
            <a:xfrm>
              <a:off x="528788" y="4091136"/>
              <a:ext cx="2782827" cy="1892370"/>
              <a:chOff x="6411303" y="4571576"/>
              <a:chExt cx="3105516" cy="1772187"/>
            </a:xfrm>
          </p:grpSpPr>
          <p:pic>
            <p:nvPicPr>
              <p:cNvPr id="43" name="Picture 18" descr="C:\Users\baba\Pictures\kurage.jpg">
                <a:extLst>
                  <a:ext uri="{FF2B5EF4-FFF2-40B4-BE49-F238E27FC236}">
                    <a16:creationId xmlns:a16="http://schemas.microsoft.com/office/drawing/2014/main" id="{A1ED3C35-35C0-414E-8EC8-5C73D47C2BF7}"/>
                  </a:ext>
                </a:extLst>
              </p:cNvPr>
              <p:cNvPicPr>
                <a:picLocks noChangeArrowheads="1"/>
              </p:cNvPicPr>
              <p:nvPr/>
            </p:nvPicPr>
            <p:blipFill>
              <a:blip r:embed="rId5" cstate="print"/>
              <a:srcRect/>
              <a:stretch>
                <a:fillRect/>
              </a:stretch>
            </p:blipFill>
            <p:spPr bwMode="auto">
              <a:xfrm>
                <a:off x="6411303" y="5322879"/>
                <a:ext cx="1120559" cy="1020884"/>
              </a:xfrm>
              <a:prstGeom prst="rect">
                <a:avLst/>
              </a:prstGeom>
              <a:noFill/>
              <a:ln w="9525">
                <a:noFill/>
                <a:miter lim="800000"/>
                <a:headEnd/>
                <a:tailEnd/>
              </a:ln>
            </p:spPr>
          </p:pic>
          <p:pic>
            <p:nvPicPr>
              <p:cNvPr id="45" name="図 15" descr="図3KURAGEロゴ.png">
                <a:extLst>
                  <a:ext uri="{FF2B5EF4-FFF2-40B4-BE49-F238E27FC236}">
                    <a16:creationId xmlns:a16="http://schemas.microsoft.com/office/drawing/2014/main" id="{972A43AE-603F-D34B-88EF-71EFF58D8E59}"/>
                  </a:ext>
                </a:extLst>
              </p:cNvPr>
              <p:cNvPicPr>
                <a:picLocks/>
              </p:cNvPicPr>
              <p:nvPr/>
            </p:nvPicPr>
            <p:blipFill>
              <a:blip r:embed="rId6" cstate="print"/>
              <a:srcRect/>
              <a:stretch>
                <a:fillRect/>
              </a:stretch>
            </p:blipFill>
            <p:spPr bwMode="auto">
              <a:xfrm>
                <a:off x="7531717" y="5659436"/>
                <a:ext cx="1985102" cy="448250"/>
              </a:xfrm>
              <a:prstGeom prst="rect">
                <a:avLst/>
              </a:prstGeom>
              <a:solidFill>
                <a:srgbClr val="FFFFFF"/>
              </a:solidFill>
              <a:ln w="9525">
                <a:noFill/>
                <a:miter lim="800000"/>
                <a:headEnd/>
                <a:tailEnd/>
              </a:ln>
            </p:spPr>
          </p:pic>
          <p:pic>
            <p:nvPicPr>
              <p:cNvPr id="46" name="Picture 42">
                <a:extLst>
                  <a:ext uri="{FF2B5EF4-FFF2-40B4-BE49-F238E27FC236}">
                    <a16:creationId xmlns:a16="http://schemas.microsoft.com/office/drawing/2014/main" id="{9580A60C-626B-6146-AFD8-3C37A05442D0}"/>
                  </a:ext>
                </a:extLst>
              </p:cNvPr>
              <p:cNvPicPr>
                <a:picLocks noChangeArrowheads="1"/>
              </p:cNvPicPr>
              <p:nvPr/>
            </p:nvPicPr>
            <p:blipFill>
              <a:blip r:embed="rId7" cstate="print"/>
              <a:srcRect/>
              <a:stretch>
                <a:fillRect/>
              </a:stretch>
            </p:blipFill>
            <p:spPr bwMode="auto">
              <a:xfrm>
                <a:off x="6548896" y="4571576"/>
                <a:ext cx="2859508" cy="796945"/>
              </a:xfrm>
              <a:prstGeom prst="rect">
                <a:avLst/>
              </a:prstGeom>
              <a:noFill/>
              <a:ln w="9525">
                <a:noFill/>
                <a:miter lim="800000"/>
                <a:headEnd/>
                <a:tailEnd/>
              </a:ln>
            </p:spPr>
          </p:pic>
        </p:grpSp>
        <p:sp>
          <p:nvSpPr>
            <p:cNvPr id="48" name="正方形/長方形 47">
              <a:extLst>
                <a:ext uri="{FF2B5EF4-FFF2-40B4-BE49-F238E27FC236}">
                  <a16:creationId xmlns:a16="http://schemas.microsoft.com/office/drawing/2014/main" id="{0E9AC8CA-599A-324F-BE8A-3CB3A10CBDAE}"/>
                </a:ext>
              </a:extLst>
            </p:cNvPr>
            <p:cNvSpPr/>
            <p:nvPr/>
          </p:nvSpPr>
          <p:spPr bwMode="auto">
            <a:xfrm>
              <a:off x="3507327" y="4781543"/>
              <a:ext cx="5985128" cy="304263"/>
            </a:xfrm>
            <a:prstGeom prst="rect">
              <a:avLst/>
            </a:prstGeom>
            <a:solidFill>
              <a:schemeClr val="tx2">
                <a:lumMod val="75000"/>
                <a:lumOff val="25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108000" tIns="46800" rIns="90000" bIns="46800" anchor="ctr"/>
            <a:lstStyle/>
            <a:p>
              <a:pPr defTabSz="457133" fontAlgn="auto">
                <a:spcBef>
                  <a:spcPts val="0"/>
                </a:spcBef>
                <a:spcAft>
                  <a:spcPts val="0"/>
                </a:spcAft>
                <a:defRPr/>
              </a:pPr>
              <a:r>
                <a:rPr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自動評価ロボット　ＫＵＲＡＧＥ</a:t>
              </a:r>
              <a:endParaRPr kumimoji="0"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49" name="正方形/長方形 28">
              <a:extLst>
                <a:ext uri="{FF2B5EF4-FFF2-40B4-BE49-F238E27FC236}">
                  <a16:creationId xmlns:a16="http://schemas.microsoft.com/office/drawing/2014/main" id="{FA602E22-09E2-AB42-9D7C-B37DDF5DE746}"/>
                </a:ext>
              </a:extLst>
            </p:cNvPr>
            <p:cNvSpPr>
              <a:spLocks noChangeArrowheads="1"/>
            </p:cNvSpPr>
            <p:nvPr/>
          </p:nvSpPr>
          <p:spPr bwMode="auto">
            <a:xfrm>
              <a:off x="3444581" y="5128456"/>
              <a:ext cx="2926947" cy="625620"/>
            </a:xfrm>
            <a:prstGeom prst="rect">
              <a:avLst/>
            </a:prstGeom>
            <a:noFill/>
            <a:ln w="9525">
              <a:noFill/>
              <a:miter lim="800000"/>
              <a:headEnd/>
              <a:tailEnd/>
            </a:ln>
          </p:spPr>
          <p:txBody>
            <a:bodyPr wrap="square">
              <a:spAutoFit/>
            </a:bodyPr>
            <a:lstStyle/>
            <a:p>
              <a:pPr>
                <a:lnSpc>
                  <a:spcPct val="120000"/>
                </a:lnSpc>
              </a:pPr>
              <a:r>
                <a:rPr lang="en-US" altLang="ja-JP" sz="1000" dirty="0">
                  <a:latin typeface="Meiryo UI" panose="020B0604030504040204" pitchFamily="50" charset="-128"/>
                  <a:ea typeface="Meiryo UI" panose="020B0604030504040204" pitchFamily="50" charset="-128"/>
                </a:rPr>
                <a:t>KURAGE </a:t>
              </a:r>
              <a:r>
                <a:rPr lang="ja-JP" altLang="en-US" sz="1000" dirty="0">
                  <a:latin typeface="Meiryo UI" panose="020B0604030504040204" pitchFamily="50" charset="-128"/>
                  <a:ea typeface="Meiryo UI" panose="020B0604030504040204" pitchFamily="50" charset="-128"/>
                </a:rPr>
                <a:t>は、携帯電話、デジタルカメラ</a:t>
              </a:r>
              <a:r>
                <a:rPr lang="ja-JP" altLang="en-US" sz="1000">
                  <a:latin typeface="Meiryo UI" panose="020B0604030504040204" pitchFamily="50" charset="-128"/>
                  <a:ea typeface="Meiryo UI" panose="020B0604030504040204" pitchFamily="50" charset="-128"/>
                </a:rPr>
                <a:t>、ゲームコントローラー</a:t>
              </a:r>
              <a:r>
                <a:rPr lang="ja-JP" altLang="en-US" sz="1000" dirty="0">
                  <a:latin typeface="Meiryo UI" panose="020B0604030504040204" pitchFamily="50" charset="-128"/>
                  <a:ea typeface="Meiryo UI" panose="020B0604030504040204" pitchFamily="50" charset="-128"/>
                </a:rPr>
                <a:t>、リモコンなどの機器類を、遠隔で</a:t>
              </a:r>
              <a:r>
                <a:rPr lang="ja-JP" altLang="en-US" sz="1000">
                  <a:latin typeface="Meiryo UI" panose="020B0604030504040204" pitchFamily="50" charset="-128"/>
                  <a:ea typeface="Meiryo UI" panose="020B0604030504040204" pitchFamily="50" charset="-128"/>
                </a:rPr>
                <a:t>操作できるシーケンサ</a:t>
              </a:r>
              <a:r>
                <a:rPr lang="ja-JP" altLang="en-US" sz="1000" dirty="0">
                  <a:latin typeface="Meiryo UI" panose="020B0604030504040204" pitchFamily="50" charset="-128"/>
                  <a:ea typeface="Meiryo UI" panose="020B0604030504040204" pitchFamily="50" charset="-128"/>
                </a:rPr>
                <a:t>・ロボットです。</a:t>
              </a:r>
              <a:endParaRPr lang="en-US" altLang="ja-JP" sz="1000" dirty="0">
                <a:latin typeface="Meiryo UI" panose="020B0604030504040204" pitchFamily="50" charset="-128"/>
                <a:ea typeface="Meiryo UI" panose="020B0604030504040204" pitchFamily="50" charset="-128"/>
              </a:endParaRPr>
            </a:p>
          </p:txBody>
        </p:sp>
        <p:sp>
          <p:nvSpPr>
            <p:cNvPr id="50" name="正方形/長方形 31">
              <a:extLst>
                <a:ext uri="{FF2B5EF4-FFF2-40B4-BE49-F238E27FC236}">
                  <a16:creationId xmlns:a16="http://schemas.microsoft.com/office/drawing/2014/main" id="{53510E58-8907-7945-96F8-FC662C6E0D69}"/>
                </a:ext>
              </a:extLst>
            </p:cNvPr>
            <p:cNvSpPr>
              <a:spLocks noChangeArrowheads="1"/>
            </p:cNvSpPr>
            <p:nvPr/>
          </p:nvSpPr>
          <p:spPr bwMode="auto">
            <a:xfrm>
              <a:off x="3444581" y="5731419"/>
              <a:ext cx="2926947" cy="440955"/>
            </a:xfrm>
            <a:prstGeom prst="rect">
              <a:avLst/>
            </a:prstGeom>
            <a:noFill/>
            <a:ln w="9525">
              <a:noFill/>
              <a:miter lim="800000"/>
              <a:headEnd/>
              <a:tailEnd/>
            </a:ln>
          </p:spPr>
          <p:txBody>
            <a:bodyPr wrap="square">
              <a:spAutoFit/>
            </a:bodyPr>
            <a:lstStyle/>
            <a:p>
              <a:pPr>
                <a:lnSpc>
                  <a:spcPct val="120000"/>
                </a:lnSpc>
              </a:pPr>
              <a:r>
                <a:rPr lang="ja-JP" altLang="en-US" sz="1000" dirty="0">
                  <a:latin typeface="Meiryo UI" panose="020B0604030504040204" pitchFamily="50" charset="-128"/>
                  <a:ea typeface="Meiryo UI" panose="020B0604030504040204" pitchFamily="50" charset="-128"/>
                </a:rPr>
                <a:t>製品評価を自動的に実行できることにより、</a:t>
              </a:r>
              <a:r>
                <a:rPr lang="ja-JP" altLang="en-US" sz="1000">
                  <a:latin typeface="Meiryo UI" panose="020B0604030504040204" pitchFamily="50" charset="-128"/>
                  <a:ea typeface="Meiryo UI" panose="020B0604030504040204" pitchFamily="50" charset="-128"/>
                </a:rPr>
                <a:t>製品評価工程</a:t>
              </a:r>
              <a:r>
                <a:rPr lang="ja-JP" altLang="en-US" sz="1000" dirty="0">
                  <a:latin typeface="Meiryo UI" panose="020B0604030504040204" pitchFamily="50" charset="-128"/>
                  <a:ea typeface="Meiryo UI" panose="020B0604030504040204" pitchFamily="50" charset="-128"/>
                </a:rPr>
                <a:t>の作業効率を大幅にアップします。</a:t>
              </a:r>
            </a:p>
          </p:txBody>
        </p:sp>
        <p:pic>
          <p:nvPicPr>
            <p:cNvPr id="51" name="Picture 4" descr="自動評価ロボット「KURAGE」">
              <a:extLst>
                <a:ext uri="{FF2B5EF4-FFF2-40B4-BE49-F238E27FC236}">
                  <a16:creationId xmlns:a16="http://schemas.microsoft.com/office/drawing/2014/main" id="{A9297928-29B1-F340-ACE1-01E0DED52892}"/>
                </a:ext>
              </a:extLst>
            </p:cNvPr>
            <p:cNvPicPr>
              <a:picLocks noChangeArrowheads="1"/>
            </p:cNvPicPr>
            <p:nvPr/>
          </p:nvPicPr>
          <p:blipFill>
            <a:blip r:embed="rId8" cstate="print"/>
            <a:srcRect/>
            <a:stretch>
              <a:fillRect/>
            </a:stretch>
          </p:blipFill>
          <p:spPr bwMode="auto">
            <a:xfrm>
              <a:off x="6371529" y="4869825"/>
              <a:ext cx="3026863" cy="1143482"/>
            </a:xfrm>
            <a:prstGeom prst="rect">
              <a:avLst/>
            </a:prstGeom>
            <a:noFill/>
            <a:ln w="9525">
              <a:noFill/>
              <a:miter lim="800000"/>
              <a:headEnd/>
              <a:tailEnd/>
            </a:ln>
          </p:spPr>
        </p:pic>
        <p:sp>
          <p:nvSpPr>
            <p:cNvPr id="52" name="正方形/長方形 55">
              <a:extLst>
                <a:ext uri="{FF2B5EF4-FFF2-40B4-BE49-F238E27FC236}">
                  <a16:creationId xmlns:a16="http://schemas.microsoft.com/office/drawing/2014/main" id="{128AC62E-0BE3-DB41-9CD0-324A51E110DA}"/>
                </a:ext>
              </a:extLst>
            </p:cNvPr>
            <p:cNvSpPr>
              <a:spLocks noChangeArrowheads="1"/>
            </p:cNvSpPr>
            <p:nvPr/>
          </p:nvSpPr>
          <p:spPr bwMode="auto">
            <a:xfrm>
              <a:off x="3458095" y="4241503"/>
              <a:ext cx="5958960" cy="475836"/>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defRPr/>
              </a:pPr>
              <a:r>
                <a:rPr lang="ja-JP" altLang="en-US" sz="1100" dirty="0">
                  <a:solidFill>
                    <a:srgbClr val="000000"/>
                  </a:solidFill>
                  <a:latin typeface="Meiryo UI" panose="020B0604030504040204" pitchFamily="50" charset="-128"/>
                  <a:ea typeface="Meiryo UI" panose="020B0604030504040204" pitchFamily="50" charset="-128"/>
                </a:rPr>
                <a:t>専門のエンジニアが客観的に製品の評価を行い、自動評価ロボット</a:t>
              </a:r>
              <a:r>
                <a:rPr lang="en-US" altLang="ja-JP" sz="1100" dirty="0">
                  <a:solidFill>
                    <a:srgbClr val="000000"/>
                  </a:solidFill>
                  <a:latin typeface="Meiryo UI" panose="020B0604030504040204" pitchFamily="50" charset="-128"/>
                  <a:ea typeface="Meiryo UI" panose="020B0604030504040204" pitchFamily="50" charset="-128"/>
                </a:rPr>
                <a:t>(KURAGE)</a:t>
              </a:r>
              <a:r>
                <a:rPr lang="ja-JP" altLang="en-US" sz="1100" dirty="0">
                  <a:solidFill>
                    <a:srgbClr val="000000"/>
                  </a:solidFill>
                  <a:latin typeface="Meiryo UI" panose="020B0604030504040204" pitchFamily="50" charset="-128"/>
                  <a:ea typeface="Meiryo UI" panose="020B0604030504040204" pitchFamily="50" charset="-128"/>
                </a:rPr>
                <a:t>を使用して、お客様の</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ct val="120000"/>
                </a:lnSpc>
                <a:defRPr/>
              </a:pPr>
              <a:r>
                <a:rPr lang="ja-JP" altLang="en-US" sz="1100" dirty="0">
                  <a:solidFill>
                    <a:srgbClr val="000000"/>
                  </a:solidFill>
                  <a:latin typeface="Meiryo UI" panose="020B0604030504040204" pitchFamily="50" charset="-128"/>
                  <a:ea typeface="Meiryo UI" panose="020B0604030504040204" pitchFamily="50" charset="-128"/>
                </a:rPr>
                <a:t>製品開発のコスト削減と、品質向上につながるサービスをご提供します。</a:t>
              </a:r>
            </a:p>
          </p:txBody>
        </p:sp>
        <p:sp>
          <p:nvSpPr>
            <p:cNvPr id="53" name="正方形/長方形 52">
              <a:extLst>
                <a:ext uri="{FF2B5EF4-FFF2-40B4-BE49-F238E27FC236}">
                  <a16:creationId xmlns:a16="http://schemas.microsoft.com/office/drawing/2014/main" id="{281AFEDC-DA29-8449-8212-1C89135C7231}"/>
                </a:ext>
              </a:extLst>
            </p:cNvPr>
            <p:cNvSpPr/>
            <p:nvPr/>
          </p:nvSpPr>
          <p:spPr bwMode="auto">
            <a:xfrm>
              <a:off x="3513308" y="3883532"/>
              <a:ext cx="5978395" cy="347078"/>
            </a:xfrm>
            <a:prstGeom prst="rect">
              <a:avLst/>
            </a:prstGeom>
            <a:solidFill>
              <a:schemeClr val="tx2">
                <a:lumMod val="75000"/>
                <a:lumOff val="25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108000" tIns="46800" rIns="90000" bIns="46800" anchor="ctr"/>
            <a:lstStyle/>
            <a:p>
              <a:pPr defTabSz="457133" fontAlgn="auto">
                <a:spcBef>
                  <a:spcPts val="0"/>
                </a:spcBef>
                <a:spcAft>
                  <a:spcPts val="0"/>
                </a:spcAft>
                <a:defRPr/>
              </a:pPr>
              <a:r>
                <a:rPr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第三者検証ソリューション</a:t>
              </a:r>
              <a:endParaRPr kumimoji="0"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4" name="正方形/長方形 55">
              <a:extLst>
                <a:ext uri="{FF2B5EF4-FFF2-40B4-BE49-F238E27FC236}">
                  <a16:creationId xmlns:a16="http://schemas.microsoft.com/office/drawing/2014/main" id="{7CBB9641-8BFD-B943-927A-60BDD50C8AF6}"/>
                </a:ext>
              </a:extLst>
            </p:cNvPr>
            <p:cNvSpPr>
              <a:spLocks noChangeArrowheads="1"/>
            </p:cNvSpPr>
            <p:nvPr/>
          </p:nvSpPr>
          <p:spPr bwMode="auto">
            <a:xfrm>
              <a:off x="7253131" y="6058408"/>
              <a:ext cx="2292535" cy="21544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お問い合わせ：第</a:t>
              </a:r>
              <a:r>
                <a:rPr lang="en-US" altLang="ja-JP" sz="800"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デバイスコミュニケーション事業部</a:t>
              </a:r>
            </a:p>
          </p:txBody>
        </p:sp>
      </p:grpSp>
      <p:grpSp>
        <p:nvGrpSpPr>
          <p:cNvPr id="2" name="グループ化 1">
            <a:extLst>
              <a:ext uri="{FF2B5EF4-FFF2-40B4-BE49-F238E27FC236}">
                <a16:creationId xmlns:a16="http://schemas.microsoft.com/office/drawing/2014/main" id="{0EB091C3-AB5C-48EF-1117-E33E9AAB03C0}"/>
              </a:ext>
            </a:extLst>
          </p:cNvPr>
          <p:cNvGrpSpPr/>
          <p:nvPr/>
        </p:nvGrpSpPr>
        <p:grpSpPr>
          <a:xfrm>
            <a:off x="376955" y="880462"/>
            <a:ext cx="9326756" cy="2548488"/>
            <a:chOff x="304907" y="3760237"/>
            <a:chExt cx="9326756" cy="2548488"/>
          </a:xfrm>
        </p:grpSpPr>
        <p:sp>
          <p:nvSpPr>
            <p:cNvPr id="3" name="角丸四角形 43">
              <a:extLst>
                <a:ext uri="{FF2B5EF4-FFF2-40B4-BE49-F238E27FC236}">
                  <a16:creationId xmlns:a16="http://schemas.microsoft.com/office/drawing/2014/main" id="{722FA7CD-4536-D2A4-1E43-DC622F55DF08}"/>
                </a:ext>
              </a:extLst>
            </p:cNvPr>
            <p:cNvSpPr/>
            <p:nvPr/>
          </p:nvSpPr>
          <p:spPr>
            <a:xfrm>
              <a:off x="304907" y="3760237"/>
              <a:ext cx="9326756" cy="2548488"/>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 name="角丸四角形 44">
              <a:extLst>
                <a:ext uri="{FF2B5EF4-FFF2-40B4-BE49-F238E27FC236}">
                  <a16:creationId xmlns:a16="http://schemas.microsoft.com/office/drawing/2014/main" id="{83BAAB0B-B66F-2286-9048-13E15DA22174}"/>
                </a:ext>
              </a:extLst>
            </p:cNvPr>
            <p:cNvSpPr/>
            <p:nvPr/>
          </p:nvSpPr>
          <p:spPr>
            <a:xfrm>
              <a:off x="459731" y="3865091"/>
              <a:ext cx="3547623" cy="2331261"/>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7C99873-C404-0074-2A22-9F55834F81F3}"/>
                </a:ext>
              </a:extLst>
            </p:cNvPr>
            <p:cNvSpPr/>
            <p:nvPr/>
          </p:nvSpPr>
          <p:spPr bwMode="auto">
            <a:xfrm>
              <a:off x="545654" y="5647092"/>
              <a:ext cx="3383068" cy="475836"/>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20000"/>
                </a:lnSpc>
                <a:defRPr/>
              </a:pPr>
              <a:r>
                <a:rPr lang="ja-JP" altLang="en-US" sz="1100" dirty="0">
                  <a:solidFill>
                    <a:schemeClr val="tx1"/>
                  </a:solidFill>
                  <a:latin typeface="Meiryo UI" panose="020B0604030504040204" pitchFamily="50" charset="-128"/>
                  <a:ea typeface="Meiryo UI" panose="020B0604030504040204" pitchFamily="50" charset="-128"/>
                </a:rPr>
                <a:t>クラウド環境の利点を最大限に活かした費用対効果の高いＩＶＲ</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自動音声応答</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サービスをご提供します。</a:t>
              </a:r>
            </a:p>
          </p:txBody>
        </p:sp>
        <p:grpSp>
          <p:nvGrpSpPr>
            <p:cNvPr id="6" name="グループ化 5">
              <a:extLst>
                <a:ext uri="{FF2B5EF4-FFF2-40B4-BE49-F238E27FC236}">
                  <a16:creationId xmlns:a16="http://schemas.microsoft.com/office/drawing/2014/main" id="{3C4A10C3-5E90-B83F-A29E-6E3ED559C3EA}"/>
                </a:ext>
              </a:extLst>
            </p:cNvPr>
            <p:cNvGrpSpPr/>
            <p:nvPr/>
          </p:nvGrpSpPr>
          <p:grpSpPr>
            <a:xfrm>
              <a:off x="647026" y="4025970"/>
              <a:ext cx="3163579" cy="1639154"/>
              <a:chOff x="6426509" y="2921734"/>
              <a:chExt cx="3163579" cy="1639154"/>
            </a:xfrm>
          </p:grpSpPr>
          <p:pic>
            <p:nvPicPr>
              <p:cNvPr id="20" name="図 19">
                <a:extLst>
                  <a:ext uri="{FF2B5EF4-FFF2-40B4-BE49-F238E27FC236}">
                    <a16:creationId xmlns:a16="http://schemas.microsoft.com/office/drawing/2014/main" id="{D2325CC3-B638-C401-21A5-33DFCFB00CD1}"/>
                  </a:ext>
                </a:extLst>
              </p:cNvPr>
              <p:cNvPicPr>
                <a:picLocks noChangeAspect="1"/>
              </p:cNvPicPr>
              <p:nvPr/>
            </p:nvPicPr>
            <p:blipFill rotWithShape="1">
              <a:blip r:embed="rId9">
                <a:extLst>
                  <a:ext uri="{28A0092B-C50C-407E-A947-70E740481C1C}">
                    <a14:useLocalDpi xmlns:a14="http://schemas.microsoft.com/office/drawing/2010/main" val="0"/>
                  </a:ext>
                </a:extLst>
              </a:blip>
              <a:srcRect r="21262"/>
              <a:stretch/>
            </p:blipFill>
            <p:spPr>
              <a:xfrm>
                <a:off x="6427788" y="2921734"/>
                <a:ext cx="3151187" cy="285866"/>
              </a:xfrm>
              <a:prstGeom prst="rect">
                <a:avLst/>
              </a:prstGeom>
            </p:spPr>
          </p:pic>
          <p:pic>
            <p:nvPicPr>
              <p:cNvPr id="21" name="図 20">
                <a:extLst>
                  <a:ext uri="{FF2B5EF4-FFF2-40B4-BE49-F238E27FC236}">
                    <a16:creationId xmlns:a16="http://schemas.microsoft.com/office/drawing/2014/main" id="{DBF2F474-0036-230B-970D-0481B930B2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6509" y="3207791"/>
                <a:ext cx="3163579" cy="1353097"/>
              </a:xfrm>
              <a:prstGeom prst="rect">
                <a:avLst/>
              </a:prstGeom>
            </p:spPr>
          </p:pic>
        </p:grpSp>
        <p:sp>
          <p:nvSpPr>
            <p:cNvPr id="7" name="正方形/長方形 40">
              <a:extLst>
                <a:ext uri="{FF2B5EF4-FFF2-40B4-BE49-F238E27FC236}">
                  <a16:creationId xmlns:a16="http://schemas.microsoft.com/office/drawing/2014/main" id="{D8E0AA1D-B2F1-0F3A-7DD4-2EEEFD716A48}"/>
                </a:ext>
              </a:extLst>
            </p:cNvPr>
            <p:cNvSpPr>
              <a:spLocks noChangeArrowheads="1"/>
            </p:cNvSpPr>
            <p:nvPr/>
          </p:nvSpPr>
          <p:spPr bwMode="auto">
            <a:xfrm>
              <a:off x="2171267" y="3992382"/>
              <a:ext cx="1633781" cy="246221"/>
            </a:xfrm>
            <a:prstGeom prst="rect">
              <a:avLst/>
            </a:prstGeom>
            <a:noFill/>
            <a:ln w="9525">
              <a:noFill/>
              <a:miter lim="800000"/>
              <a:headEnd/>
              <a:tailEnd/>
            </a:ln>
          </p:spPr>
          <p:txBody>
            <a:bodyPr wrap="none">
              <a:spAutoFit/>
            </a:bodyPr>
            <a:lstStyle/>
            <a:p>
              <a:r>
                <a:rPr lang="en-US" altLang="ja-JP" sz="1000" dirty="0">
                  <a:solidFill>
                    <a:srgbClr val="0070C0"/>
                  </a:solidFill>
                  <a:latin typeface="Meiryo UI" panose="020B0604030504040204" pitchFamily="50" charset="-128"/>
                  <a:ea typeface="Meiryo UI" panose="020B0604030504040204" pitchFamily="50" charset="-128"/>
                </a:rPr>
                <a:t>http://cyzo.net/phone/</a:t>
              </a:r>
              <a:endParaRPr lang="ja-JP" altLang="en-US" sz="1000" dirty="0">
                <a:solidFill>
                  <a:srgbClr val="0070C0"/>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6BB3784E-8764-8B71-4A10-06A53BD6C4DF}"/>
                </a:ext>
              </a:extLst>
            </p:cNvPr>
            <p:cNvSpPr/>
            <p:nvPr/>
          </p:nvSpPr>
          <p:spPr>
            <a:xfrm>
              <a:off x="4172949" y="3865445"/>
              <a:ext cx="5297726"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dirty="0">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クラウドＩＶＲサービス サイゾーフォン</a:t>
              </a:r>
            </a:p>
          </p:txBody>
        </p:sp>
        <p:pic>
          <p:nvPicPr>
            <p:cNvPr id="9" name="Picture 2">
              <a:extLst>
                <a:ext uri="{FF2B5EF4-FFF2-40B4-BE49-F238E27FC236}">
                  <a16:creationId xmlns:a16="http://schemas.microsoft.com/office/drawing/2014/main" id="{B9A50825-2B4A-0178-DBF6-E974A353605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215" t="15928" r="48004" b="14959"/>
            <a:stretch/>
          </p:blipFill>
          <p:spPr bwMode="auto">
            <a:xfrm>
              <a:off x="7282594" y="3938781"/>
              <a:ext cx="1493696" cy="1536948"/>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a:extLst>
                <a:ext uri="{FF2B5EF4-FFF2-40B4-BE49-F238E27FC236}">
                  <a16:creationId xmlns:a16="http://schemas.microsoft.com/office/drawing/2014/main" id="{B8675005-FC94-7E18-AAA1-E09E7B7595D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215" t="15782" r="48003" b="4522"/>
            <a:stretch/>
          </p:blipFill>
          <p:spPr bwMode="auto">
            <a:xfrm>
              <a:off x="8064595" y="4332918"/>
              <a:ext cx="1379580" cy="1636906"/>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正方形/長方形 53">
              <a:extLst>
                <a:ext uri="{FF2B5EF4-FFF2-40B4-BE49-F238E27FC236}">
                  <a16:creationId xmlns:a16="http://schemas.microsoft.com/office/drawing/2014/main" id="{C8343E60-B9BC-5968-8ED6-B68450CD6050}"/>
                </a:ext>
              </a:extLst>
            </p:cNvPr>
            <p:cNvSpPr>
              <a:spLocks noChangeArrowheads="1"/>
            </p:cNvSpPr>
            <p:nvPr/>
          </p:nvSpPr>
          <p:spPr bwMode="auto">
            <a:xfrm>
              <a:off x="4112567" y="4919388"/>
              <a:ext cx="3162358" cy="810286"/>
            </a:xfrm>
            <a:prstGeom prst="rect">
              <a:avLst/>
            </a:prstGeom>
            <a:noFill/>
            <a:ln w="9525">
              <a:noFill/>
              <a:miter lim="800000"/>
              <a:headEnd/>
              <a:tailEnd/>
            </a:ln>
            <a:effectLst/>
          </p:spPr>
          <p:txBody>
            <a:bodyPr wrap="square">
              <a:spAutoFit/>
            </a:bodyPr>
            <a:lstStyle/>
            <a:p>
              <a:pPr>
                <a:lnSpc>
                  <a:spcPct val="120000"/>
                </a:lnSpc>
              </a:pPr>
              <a:r>
                <a:rPr lang="ja-JP" altLang="en-US" sz="1000" b="1" dirty="0">
                  <a:latin typeface="Meiryo UI" panose="020B0604030504040204" pitchFamily="50" charset="-128"/>
                  <a:ea typeface="Meiryo UI" panose="020B0604030504040204" pitchFamily="50" charset="-128"/>
                </a:rPr>
                <a:t>アウトバウンド</a:t>
              </a:r>
              <a:r>
                <a:rPr lang="ja-JP" altLang="en-US" sz="1000" b="1">
                  <a:latin typeface="Meiryo UI" panose="020B0604030504040204" pitchFamily="50" charset="-128"/>
                  <a:ea typeface="Meiryo UI" panose="020B0604030504040204" pitchFamily="50" charset="-128"/>
                </a:rPr>
                <a:t>・サービス</a:t>
              </a:r>
              <a:endParaRPr lang="en-US" altLang="ja-JP" sz="1000" dirty="0">
                <a:latin typeface="Meiryo UI" panose="020B0604030504040204" pitchFamily="50" charset="-128"/>
                <a:ea typeface="Meiryo UI" panose="020B0604030504040204" pitchFamily="50" charset="-128"/>
              </a:endParaRPr>
            </a:p>
            <a:p>
              <a:pPr marL="72000">
                <a:lnSpc>
                  <a:spcPct val="120000"/>
                </a:lnSpc>
              </a:pPr>
              <a:r>
                <a:rPr lang="ja-JP" altLang="en-US" sz="1000" dirty="0">
                  <a:latin typeface="Meiryo UI" panose="020B0604030504040204" pitchFamily="50" charset="-128"/>
                  <a:ea typeface="Meiryo UI" panose="020B0604030504040204" pitchFamily="50" charset="-128"/>
                </a:rPr>
                <a:t>アンケート調査やテレアポなどの業務にて、あらかじめ用意した架電リストに自動発信したり、その結果を蓄積管理できる機能をご提供します。</a:t>
              </a:r>
              <a:endParaRPr lang="en-US" altLang="ja-JP" sz="100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019BAFAF-F508-A4D8-EE63-36F250BED8B5}"/>
                </a:ext>
              </a:extLst>
            </p:cNvPr>
            <p:cNvSpPr>
              <a:spLocks noChangeArrowheads="1"/>
            </p:cNvSpPr>
            <p:nvPr/>
          </p:nvSpPr>
          <p:spPr bwMode="auto">
            <a:xfrm>
              <a:off x="4115524" y="4262968"/>
              <a:ext cx="3079782" cy="625620"/>
            </a:xfrm>
            <a:prstGeom prst="rect">
              <a:avLst/>
            </a:prstGeom>
            <a:noFill/>
            <a:ln w="9525">
              <a:noFill/>
              <a:miter lim="800000"/>
              <a:headEnd/>
              <a:tailEnd/>
            </a:ln>
            <a:effectLst/>
          </p:spPr>
          <p:txBody>
            <a:bodyPr wrap="square">
              <a:spAutoFit/>
            </a:bodyPr>
            <a:lstStyle/>
            <a:p>
              <a:pPr>
                <a:lnSpc>
                  <a:spcPct val="120000"/>
                </a:lnSpc>
              </a:pPr>
              <a:r>
                <a:rPr lang="ja-JP" altLang="en-US" sz="1000" b="1" dirty="0">
                  <a:latin typeface="Meiryo UI" panose="020B0604030504040204" pitchFamily="50" charset="-128"/>
                  <a:ea typeface="Meiryo UI" panose="020B0604030504040204" pitchFamily="50" charset="-128"/>
                </a:rPr>
                <a:t>インバウンド</a:t>
              </a:r>
              <a:r>
                <a:rPr lang="ja-JP" altLang="en-US" sz="1000" b="1">
                  <a:latin typeface="Meiryo UI" panose="020B0604030504040204" pitchFamily="50" charset="-128"/>
                  <a:ea typeface="Meiryo UI" panose="020B0604030504040204" pitchFamily="50" charset="-128"/>
                </a:rPr>
                <a:t>・サービス</a:t>
              </a:r>
              <a:endParaRPr lang="en-US" altLang="ja-JP" sz="1000" dirty="0">
                <a:latin typeface="Meiryo UI" panose="020B0604030504040204" pitchFamily="50" charset="-128"/>
                <a:ea typeface="Meiryo UI" panose="020B0604030504040204" pitchFamily="50" charset="-128"/>
              </a:endParaRPr>
            </a:p>
            <a:p>
              <a:pPr marL="72000">
                <a:lnSpc>
                  <a:spcPct val="120000"/>
                </a:lnSpc>
              </a:pPr>
              <a:r>
                <a:rPr lang="ja-JP" altLang="en-US" sz="1000" dirty="0">
                  <a:latin typeface="Meiryo UI" panose="020B0604030504040204" pitchFamily="50" charset="-128"/>
                  <a:ea typeface="Meiryo UI" panose="020B0604030504040204" pitchFamily="50" charset="-128"/>
                </a:rPr>
                <a:t>カスタマーサポートセンターやお客様窓口などの業務にて、自動音声応答やコールバック予約サービスをご提供します。</a:t>
              </a:r>
            </a:p>
          </p:txBody>
        </p:sp>
        <p:sp>
          <p:nvSpPr>
            <p:cNvPr id="13" name="角丸四角形 72">
              <a:extLst>
                <a:ext uri="{FF2B5EF4-FFF2-40B4-BE49-F238E27FC236}">
                  <a16:creationId xmlns:a16="http://schemas.microsoft.com/office/drawing/2014/main" id="{44D61944-548A-852F-5D52-2A99B52CBA4B}"/>
                </a:ext>
              </a:extLst>
            </p:cNvPr>
            <p:cNvSpPr/>
            <p:nvPr/>
          </p:nvSpPr>
          <p:spPr bwMode="auto">
            <a:xfrm>
              <a:off x="4172949" y="5753107"/>
              <a:ext cx="1081992"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設備投資が不要</a:t>
              </a:r>
            </a:p>
          </p:txBody>
        </p:sp>
        <p:sp>
          <p:nvSpPr>
            <p:cNvPr id="14" name="角丸四角形 73">
              <a:extLst>
                <a:ext uri="{FF2B5EF4-FFF2-40B4-BE49-F238E27FC236}">
                  <a16:creationId xmlns:a16="http://schemas.microsoft.com/office/drawing/2014/main" id="{ADD0375F-E6A6-F5B8-6795-D87FCF3E7CBE}"/>
                </a:ext>
              </a:extLst>
            </p:cNvPr>
            <p:cNvSpPr/>
            <p:nvPr/>
          </p:nvSpPr>
          <p:spPr bwMode="auto">
            <a:xfrm>
              <a:off x="4172949" y="5984895"/>
              <a:ext cx="1081992"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リーズナブルな料金</a:t>
              </a:r>
            </a:p>
          </p:txBody>
        </p:sp>
        <p:sp>
          <p:nvSpPr>
            <p:cNvPr id="15" name="角丸四角形 74">
              <a:extLst>
                <a:ext uri="{FF2B5EF4-FFF2-40B4-BE49-F238E27FC236}">
                  <a16:creationId xmlns:a16="http://schemas.microsoft.com/office/drawing/2014/main" id="{996F6727-0F35-493A-0555-3E92F5C7473C}"/>
                </a:ext>
              </a:extLst>
            </p:cNvPr>
            <p:cNvSpPr/>
            <p:nvPr/>
          </p:nvSpPr>
          <p:spPr bwMode="auto">
            <a:xfrm>
              <a:off x="6504390" y="5753107"/>
              <a:ext cx="1250821"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柔軟なリソース拡張性</a:t>
              </a:r>
            </a:p>
          </p:txBody>
        </p:sp>
        <p:sp>
          <p:nvSpPr>
            <p:cNvPr id="16" name="角丸四角形 75">
              <a:extLst>
                <a:ext uri="{FF2B5EF4-FFF2-40B4-BE49-F238E27FC236}">
                  <a16:creationId xmlns:a16="http://schemas.microsoft.com/office/drawing/2014/main" id="{B7C4E0EE-EE41-B606-D527-B497C2D407A5}"/>
                </a:ext>
              </a:extLst>
            </p:cNvPr>
            <p:cNvSpPr/>
            <p:nvPr/>
          </p:nvSpPr>
          <p:spPr bwMode="auto">
            <a:xfrm>
              <a:off x="5338670" y="5753107"/>
              <a:ext cx="1081992"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スピード導入</a:t>
              </a:r>
            </a:p>
          </p:txBody>
        </p:sp>
        <p:sp>
          <p:nvSpPr>
            <p:cNvPr id="17" name="角丸四角形 76">
              <a:extLst>
                <a:ext uri="{FF2B5EF4-FFF2-40B4-BE49-F238E27FC236}">
                  <a16:creationId xmlns:a16="http://schemas.microsoft.com/office/drawing/2014/main" id="{919DF92C-33F5-8E1F-FCFC-148555839036}"/>
                </a:ext>
              </a:extLst>
            </p:cNvPr>
            <p:cNvSpPr/>
            <p:nvPr/>
          </p:nvSpPr>
          <p:spPr bwMode="auto">
            <a:xfrm>
              <a:off x="6504390" y="5984894"/>
              <a:ext cx="1250821"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高い操作性</a:t>
              </a:r>
            </a:p>
          </p:txBody>
        </p:sp>
        <p:sp>
          <p:nvSpPr>
            <p:cNvPr id="18" name="角丸四角形 77">
              <a:extLst>
                <a:ext uri="{FF2B5EF4-FFF2-40B4-BE49-F238E27FC236}">
                  <a16:creationId xmlns:a16="http://schemas.microsoft.com/office/drawing/2014/main" id="{FC5DDE54-B35F-59B2-E886-271B33F75A28}"/>
                </a:ext>
              </a:extLst>
            </p:cNvPr>
            <p:cNvSpPr/>
            <p:nvPr/>
          </p:nvSpPr>
          <p:spPr bwMode="auto">
            <a:xfrm>
              <a:off x="5338670" y="5984894"/>
              <a:ext cx="1081992"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短期の利用もＯＫ</a:t>
              </a:r>
            </a:p>
          </p:txBody>
        </p:sp>
        <p:sp>
          <p:nvSpPr>
            <p:cNvPr id="19" name="正方形/長方形 55">
              <a:extLst>
                <a:ext uri="{FF2B5EF4-FFF2-40B4-BE49-F238E27FC236}">
                  <a16:creationId xmlns:a16="http://schemas.microsoft.com/office/drawing/2014/main" id="{C13D10A3-3048-CCAA-AC4D-B15AE5D40125}"/>
                </a:ext>
              </a:extLst>
            </p:cNvPr>
            <p:cNvSpPr>
              <a:spLocks noChangeArrowheads="1"/>
            </p:cNvSpPr>
            <p:nvPr/>
          </p:nvSpPr>
          <p:spPr bwMode="auto">
            <a:xfrm>
              <a:off x="7307218" y="6050406"/>
              <a:ext cx="2292535" cy="21544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お問い合わせ：メディアドライブ事業部</a:t>
              </a:r>
            </a:p>
          </p:txBody>
        </p:sp>
      </p:grpSp>
      <p:sp>
        <p:nvSpPr>
          <p:cNvPr id="24" name="テキスト ボックス 23">
            <a:extLst>
              <a:ext uri="{FF2B5EF4-FFF2-40B4-BE49-F238E27FC236}">
                <a16:creationId xmlns:a16="http://schemas.microsoft.com/office/drawing/2014/main" id="{9CC19E36-BFBA-D6AE-1FF7-3609C41D38E3}"/>
              </a:ext>
            </a:extLst>
          </p:cNvPr>
          <p:cNvSpPr txBox="1"/>
          <p:nvPr/>
        </p:nvSpPr>
        <p:spPr>
          <a:xfrm>
            <a:off x="286033" y="3857070"/>
            <a:ext cx="9326756" cy="2362891"/>
          </a:xfrm>
          <a:prstGeom prst="rect">
            <a:avLst/>
          </a:prstGeom>
          <a:solidFill>
            <a:schemeClr val="accent2"/>
          </a:solidFill>
          <a:ln>
            <a:solidFill>
              <a:schemeClr val="accent1"/>
            </a:solidFill>
          </a:ln>
        </p:spPr>
        <p:txBody>
          <a:bodyPr wrap="square" rtlCol="0">
            <a:spAutoFit/>
          </a:bodyPr>
          <a:lstStyle/>
          <a:p>
            <a:pPr algn="ctr"/>
            <a:r>
              <a:rPr kumimoji="1" lang="ja-JP" altLang="en-US" dirty="0"/>
              <a:t>本人確認ソリューション</a:t>
            </a:r>
            <a:endParaRPr kumimoji="1" lang="en-US" altLang="ja-JP" dirty="0"/>
          </a:p>
          <a:p>
            <a:pPr algn="ctr"/>
            <a:endParaRPr lang="en-US" altLang="ja-JP" dirty="0"/>
          </a:p>
          <a:p>
            <a:pPr algn="ctr"/>
            <a:r>
              <a:rPr lang="en-US" altLang="ja-JP" sz="2000" dirty="0">
                <a:solidFill>
                  <a:schemeClr val="tx1"/>
                </a:solidFill>
                <a:latin typeface="+mn-ea"/>
              </a:rPr>
              <a:t>https://mediadrive.jp/lp/idverification/index.html</a:t>
            </a: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kumimoji="1" lang="ja-JP" altLang="en-US" dirty="0"/>
          </a:p>
        </p:txBody>
      </p:sp>
    </p:spTree>
    <p:extLst>
      <p:ext uri="{BB962C8B-B14F-4D97-AF65-F5344CB8AC3E}">
        <p14:creationId xmlns:p14="http://schemas.microsoft.com/office/powerpoint/2010/main" val="414046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18656E56-BD7D-9C4C-B4F2-B387DA8518C2}"/>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タイトル 1">
            <a:extLst>
              <a:ext uri="{FF2B5EF4-FFF2-40B4-BE49-F238E27FC236}">
                <a16:creationId xmlns:a16="http://schemas.microsoft.com/office/drawing/2014/main" id="{402C8560-1CBA-5A4D-8038-AF738112C821}"/>
              </a:ext>
            </a:extLst>
          </p:cNvPr>
          <p:cNvSpPr txBox="1">
            <a:spLocks/>
          </p:cNvSpPr>
          <p:nvPr/>
        </p:nvSpPr>
        <p:spPr>
          <a:xfrm>
            <a:off x="2373420" y="2902"/>
            <a:ext cx="7377405"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rPr>
              <a:t>ソリューション製品サービス</a:t>
            </a:r>
          </a:p>
        </p:txBody>
      </p:sp>
      <p:sp>
        <p:nvSpPr>
          <p:cNvPr id="29" name="タイトル 1">
            <a:extLst>
              <a:ext uri="{FF2B5EF4-FFF2-40B4-BE49-F238E27FC236}">
                <a16:creationId xmlns:a16="http://schemas.microsoft.com/office/drawing/2014/main" id="{BA186168-DA2F-574B-BA9E-C43097A4D736}"/>
              </a:ext>
            </a:extLst>
          </p:cNvPr>
          <p:cNvSpPr txBox="1">
            <a:spLocks/>
          </p:cNvSpPr>
          <p:nvPr/>
        </p:nvSpPr>
        <p:spPr>
          <a:xfrm>
            <a:off x="254445" y="0"/>
            <a:ext cx="2118975"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a:solidFill>
                  <a:schemeClr val="accent2">
                    <a:lumMod val="75000"/>
                  </a:schemeClr>
                </a:solidFill>
                <a:latin typeface="Meiryo UI" panose="020B0604030504040204" pitchFamily="34" charset="-128"/>
                <a:ea typeface="Meiryo UI" panose="020B0604030504040204" pitchFamily="34" charset="-128"/>
              </a:rPr>
              <a:t>オリジナル製品・プロダクト</a:t>
            </a:r>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endParaRPr lang="ja-JP" altLang="en-US" sz="1400">
              <a:solidFill>
                <a:schemeClr val="accent2">
                  <a:lumMod val="75000"/>
                </a:schemeClr>
              </a:solidFill>
              <a:latin typeface="Meiryo UI" panose="020B0604030504040204" pitchFamily="34" charset="-128"/>
              <a:ea typeface="Meiryo UI" panose="020B0604030504040204" pitchFamily="34" charset="-128"/>
            </a:endParaRPr>
          </a:p>
        </p:txBody>
      </p:sp>
      <p:grpSp>
        <p:nvGrpSpPr>
          <p:cNvPr id="23" name="グループ化 22">
            <a:extLst>
              <a:ext uri="{FF2B5EF4-FFF2-40B4-BE49-F238E27FC236}">
                <a16:creationId xmlns:a16="http://schemas.microsoft.com/office/drawing/2014/main" id="{4122AAC1-8664-2376-DE82-DB42F393DDAB}"/>
              </a:ext>
            </a:extLst>
          </p:cNvPr>
          <p:cNvGrpSpPr/>
          <p:nvPr/>
        </p:nvGrpSpPr>
        <p:grpSpPr>
          <a:xfrm>
            <a:off x="289622" y="892715"/>
            <a:ext cx="9326755" cy="2754877"/>
            <a:chOff x="304907" y="910637"/>
            <a:chExt cx="9326755" cy="2754877"/>
          </a:xfrm>
        </p:grpSpPr>
        <p:sp>
          <p:nvSpPr>
            <p:cNvPr id="38" name="角丸四角形 37">
              <a:extLst>
                <a:ext uri="{FF2B5EF4-FFF2-40B4-BE49-F238E27FC236}">
                  <a16:creationId xmlns:a16="http://schemas.microsoft.com/office/drawing/2014/main" id="{D381489C-545D-2245-AFB4-C0B4281D13DE}"/>
                </a:ext>
              </a:extLst>
            </p:cNvPr>
            <p:cNvSpPr/>
            <p:nvPr/>
          </p:nvSpPr>
          <p:spPr>
            <a:xfrm>
              <a:off x="304907" y="910637"/>
              <a:ext cx="9326755" cy="2745003"/>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0" name="角丸四角形 39">
              <a:extLst>
                <a:ext uri="{FF2B5EF4-FFF2-40B4-BE49-F238E27FC236}">
                  <a16:creationId xmlns:a16="http://schemas.microsoft.com/office/drawing/2014/main" id="{FF4DDE7C-19DC-9D4B-9D65-AAA1194D1CF8}"/>
                </a:ext>
              </a:extLst>
            </p:cNvPr>
            <p:cNvSpPr/>
            <p:nvPr/>
          </p:nvSpPr>
          <p:spPr>
            <a:xfrm>
              <a:off x="457229" y="1035857"/>
              <a:ext cx="2926268" cy="2472294"/>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pic>
          <p:nvPicPr>
            <p:cNvPr id="30" name="Picture 2" descr="マンション管理システム">
              <a:hlinkClick r:id="rId2"/>
              <a:extLst>
                <a:ext uri="{FF2B5EF4-FFF2-40B4-BE49-F238E27FC236}">
                  <a16:creationId xmlns:a16="http://schemas.microsoft.com/office/drawing/2014/main" id="{56EC107A-D4E8-DB4A-89C8-A754798A76E8}"/>
                </a:ext>
              </a:extLst>
            </p:cNvPr>
            <p:cNvPicPr>
              <a:picLocks noChangeAspect="1" noChangeArrowheads="1"/>
            </p:cNvPicPr>
            <p:nvPr/>
          </p:nvPicPr>
          <p:blipFill>
            <a:blip r:embed="rId3" cstate="print"/>
            <a:srcRect/>
            <a:stretch>
              <a:fillRect/>
            </a:stretch>
          </p:blipFill>
          <p:spPr bwMode="auto">
            <a:xfrm>
              <a:off x="568577" y="1163271"/>
              <a:ext cx="2703572" cy="757000"/>
            </a:xfrm>
            <a:prstGeom prst="rect">
              <a:avLst/>
            </a:prstGeom>
            <a:noFill/>
            <a:ln w="9525">
              <a:noFill/>
              <a:miter lim="800000"/>
              <a:headEnd/>
              <a:tailEnd/>
            </a:ln>
          </p:spPr>
        </p:pic>
        <p:sp>
          <p:nvSpPr>
            <p:cNvPr id="31" name="正方形/長方形 48">
              <a:extLst>
                <a:ext uri="{FF2B5EF4-FFF2-40B4-BE49-F238E27FC236}">
                  <a16:creationId xmlns:a16="http://schemas.microsoft.com/office/drawing/2014/main" id="{D86D8AD0-CF82-1C49-852F-97749DC36200}"/>
                </a:ext>
              </a:extLst>
            </p:cNvPr>
            <p:cNvSpPr>
              <a:spLocks noChangeArrowheads="1"/>
            </p:cNvSpPr>
            <p:nvPr/>
          </p:nvSpPr>
          <p:spPr bwMode="auto">
            <a:xfrm>
              <a:off x="528788" y="1979357"/>
              <a:ext cx="2667324" cy="215444"/>
            </a:xfrm>
            <a:prstGeom prst="rect">
              <a:avLst/>
            </a:prstGeom>
            <a:noFill/>
            <a:ln w="9525">
              <a:noFill/>
              <a:miter lim="800000"/>
              <a:headEnd/>
              <a:tailEnd/>
            </a:ln>
          </p:spPr>
          <p:txBody>
            <a:bodyPr wrap="none" lIns="72000">
              <a:spAutoFit/>
            </a:bodyPr>
            <a:lstStyle/>
            <a:p>
              <a:r>
                <a:rPr lang="en-US" altLang="ja-JP" sz="800" dirty="0">
                  <a:solidFill>
                    <a:srgbClr val="0070C0"/>
                  </a:solidFill>
                  <a:latin typeface="Meiryo UI" panose="020B0604030504040204" pitchFamily="50" charset="-128"/>
                  <a:ea typeface="Meiryo UI" panose="020B0604030504040204" pitchFamily="50" charset="-128"/>
                </a:rPr>
                <a:t>http://www.njk.co.jp/product/mansion/index.php</a:t>
              </a:r>
              <a:endParaRPr lang="ja-JP" altLang="en-US" sz="800" dirty="0">
                <a:solidFill>
                  <a:srgbClr val="0070C0"/>
                </a:solidFill>
                <a:latin typeface="Meiryo UI" panose="020B0604030504040204" pitchFamily="50" charset="-128"/>
                <a:ea typeface="Meiryo UI" panose="020B0604030504040204" pitchFamily="50" charset="-128"/>
              </a:endParaRPr>
            </a:p>
          </p:txBody>
        </p:sp>
        <p:sp>
          <p:nvSpPr>
            <p:cNvPr id="32" name="正方形/長方形 40">
              <a:extLst>
                <a:ext uri="{FF2B5EF4-FFF2-40B4-BE49-F238E27FC236}">
                  <a16:creationId xmlns:a16="http://schemas.microsoft.com/office/drawing/2014/main" id="{F8500C0C-1AFC-4C40-A6B9-600822315AC1}"/>
                </a:ext>
              </a:extLst>
            </p:cNvPr>
            <p:cNvSpPr>
              <a:spLocks noChangeArrowheads="1"/>
            </p:cNvSpPr>
            <p:nvPr/>
          </p:nvSpPr>
          <p:spPr bwMode="auto">
            <a:xfrm>
              <a:off x="3523456" y="1411256"/>
              <a:ext cx="5761095" cy="839140"/>
            </a:xfrm>
            <a:prstGeom prst="rect">
              <a:avLst/>
            </a:prstGeom>
            <a:noFill/>
            <a:ln w="9525">
              <a:noFill/>
              <a:miter lim="800000"/>
              <a:headEnd/>
              <a:tailEnd/>
            </a:ln>
          </p:spPr>
          <p:txBody>
            <a:bodyPr wrap="square">
              <a:spAutoFit/>
            </a:bodyPr>
            <a:lstStyle/>
            <a:p>
              <a:pPr>
                <a:lnSpc>
                  <a:spcPts val="1500"/>
                </a:lnSpc>
              </a:pPr>
              <a:r>
                <a:rPr lang="ja-JP" altLang="en-US" sz="1100" b="1" dirty="0">
                  <a:latin typeface="Meiryo UI" panose="020B0604030504040204" pitchFamily="50" charset="-128"/>
                  <a:ea typeface="Meiryo UI" panose="020B0604030504040204" pitchFamily="50" charset="-128"/>
                </a:rPr>
                <a:t>マンション管理会社様の基幹システムの中でも、重要度の高い業務を </a:t>
              </a:r>
              <a:r>
                <a:rPr lang="en-US" altLang="ja-JP" sz="1100" b="1" dirty="0">
                  <a:latin typeface="Meiryo UI" panose="020B0604030504040204" pitchFamily="50" charset="-128"/>
                  <a:ea typeface="Meiryo UI" panose="020B0604030504040204" pitchFamily="50" charset="-128"/>
                </a:rPr>
                <a:t>FMS</a:t>
              </a:r>
              <a:r>
                <a:rPr lang="ja-JP" altLang="en-US" sz="1100" b="1" dirty="0">
                  <a:latin typeface="Meiryo UI" panose="020B0604030504040204" pitchFamily="50" charset="-128"/>
                  <a:ea typeface="Meiryo UI" panose="020B0604030504040204" pitchFamily="50" charset="-128"/>
                </a:rPr>
                <a:t>シリーズが担います。</a:t>
              </a:r>
              <a:endParaRPr lang="en-US" altLang="ja-JP" sz="1100" b="1" dirty="0">
                <a:latin typeface="Meiryo UI" panose="020B0604030504040204" pitchFamily="50" charset="-128"/>
                <a:ea typeface="Meiryo UI" panose="020B0604030504040204" pitchFamily="50" charset="-128"/>
              </a:endParaRPr>
            </a:p>
            <a:p>
              <a:pPr marL="171450" indent="-171450">
                <a:lnSpc>
                  <a:spcPts val="1500"/>
                </a:lnSpc>
                <a:buFont typeface="Arial" panose="020B0604020202020204" pitchFamily="34" charset="0"/>
                <a:buChar char="•"/>
              </a:pPr>
              <a:r>
                <a:rPr lang="en-US" altLang="ja-JP" sz="1000" dirty="0">
                  <a:latin typeface="Meiryo UI" panose="020B0604030504040204" pitchFamily="50" charset="-128"/>
                  <a:ea typeface="Meiryo UI" panose="020B0604030504040204" pitchFamily="50" charset="-128"/>
                </a:rPr>
                <a:t>FMS-</a:t>
              </a:r>
              <a:r>
                <a:rPr lang="ja-JP" altLang="en-US" sz="1000" dirty="0">
                  <a:latin typeface="Meiryo UI" panose="020B0604030504040204" pitchFamily="50" charset="-128"/>
                  <a:ea typeface="Meiryo UI" panose="020B0604030504040204" pitchFamily="50" charset="-128"/>
                </a:rPr>
                <a:t>組合会計</a:t>
              </a:r>
              <a:r>
                <a:rPr lang="en-US" altLang="ja-JP" sz="1000" dirty="0">
                  <a:latin typeface="Meiryo UI" panose="020B0604030504040204" pitchFamily="50" charset="-128"/>
                  <a:ea typeface="Meiryo UI" panose="020B0604030504040204" pitchFamily="50" charset="-128"/>
                </a:rPr>
                <a:t>(V3)        </a:t>
              </a:r>
              <a:r>
                <a:rPr lang="ja-JP" altLang="en-US" sz="100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請求、入金、未収、未払の組合会計業務に対応</a:t>
              </a:r>
              <a:endParaRPr lang="en-US" altLang="ja-JP" sz="1000" dirty="0">
                <a:latin typeface="Meiryo UI" panose="020B0604030504040204" pitchFamily="50" charset="-128"/>
                <a:ea typeface="Meiryo UI" panose="020B0604030504040204" pitchFamily="50" charset="-128"/>
              </a:endParaRPr>
            </a:p>
            <a:p>
              <a:pPr marL="171450" indent="-171450">
                <a:lnSpc>
                  <a:spcPts val="1500"/>
                </a:lnSpc>
                <a:buFont typeface="Arial" panose="020B0604020202020204" pitchFamily="34" charset="0"/>
                <a:buChar char="•"/>
              </a:pPr>
              <a:r>
                <a:rPr lang="en-US" altLang="ja-JP" sz="1000" dirty="0">
                  <a:latin typeface="Meiryo UI" panose="020B0604030504040204" pitchFamily="50" charset="-128"/>
                  <a:ea typeface="Meiryo UI" panose="020B0604030504040204" pitchFamily="50" charset="-128"/>
                </a:rPr>
                <a:t>FMS-Info </a:t>
              </a:r>
              <a:r>
                <a:rPr lang="ja-JP" altLang="en-US" sz="1000">
                  <a:latin typeface="Meiryo UI" panose="020B0604030504040204" pitchFamily="50" charset="-128"/>
                  <a:ea typeface="Meiryo UI" panose="020B0604030504040204" pitchFamily="50" charset="-128"/>
                </a:rPr>
                <a:t>フロント支援</a:t>
              </a:r>
              <a:r>
                <a:rPr lang="en-US" altLang="ja-JP" sz="1000" dirty="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データ、文書、作業計画等を</a:t>
              </a:r>
              <a:r>
                <a:rPr lang="en-US" altLang="ja-JP" sz="1000" dirty="0">
                  <a:latin typeface="Meiryo UI" panose="020B0604030504040204" pitchFamily="50" charset="-128"/>
                  <a:ea typeface="Meiryo UI" panose="020B0604030504040204" pitchFamily="50" charset="-128"/>
                </a:rPr>
                <a:t>Web</a:t>
              </a:r>
              <a:r>
                <a:rPr lang="ja-JP" altLang="en-US" sz="1000" dirty="0">
                  <a:latin typeface="Meiryo UI" panose="020B0604030504040204" pitchFamily="50" charset="-128"/>
                  <a:ea typeface="Meiryo UI" panose="020B0604030504040204" pitchFamily="50" charset="-128"/>
                </a:rPr>
                <a:t>により管理</a:t>
              </a:r>
              <a:endParaRPr lang="en-US" altLang="ja-JP" sz="1000" dirty="0">
                <a:latin typeface="Meiryo UI" panose="020B0604030504040204" pitchFamily="50" charset="-128"/>
                <a:ea typeface="Meiryo UI" panose="020B0604030504040204" pitchFamily="50" charset="-128"/>
              </a:endParaRPr>
            </a:p>
            <a:p>
              <a:pPr marL="171450" indent="-171450">
                <a:lnSpc>
                  <a:spcPts val="1500"/>
                </a:lnSpc>
                <a:buFont typeface="Arial" panose="020B0604020202020204" pitchFamily="34" charset="0"/>
                <a:buChar char="•"/>
              </a:pPr>
              <a:r>
                <a:rPr lang="en-US" altLang="ja-JP" sz="1000" dirty="0">
                  <a:latin typeface="Meiryo UI" panose="020B0604030504040204" pitchFamily="50" charset="-128"/>
                  <a:ea typeface="Meiryo UI" panose="020B0604030504040204" pitchFamily="50" charset="-128"/>
                </a:rPr>
                <a:t>FMS-</a:t>
              </a:r>
              <a:r>
                <a:rPr lang="ja-JP" altLang="en-US" sz="1000" dirty="0">
                  <a:latin typeface="Meiryo UI" panose="020B0604030504040204" pitchFamily="50" charset="-128"/>
                  <a:ea typeface="Meiryo UI" panose="020B0604030504040204" pitchFamily="50" charset="-128"/>
                </a:rPr>
                <a:t>工事 工事</a:t>
              </a:r>
              <a:r>
                <a:rPr lang="ja-JP" altLang="en-US" sz="1000">
                  <a:latin typeface="Meiryo UI" panose="020B0604030504040204" pitchFamily="50" charset="-128"/>
                  <a:ea typeface="Meiryo UI" panose="020B0604030504040204" pitchFamily="50" charset="-128"/>
                </a:rPr>
                <a:t>総合管理</a:t>
              </a:r>
              <a:r>
                <a:rPr lang="en-US" altLang="ja-JP" sz="1000" dirty="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ワークフロ</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機能を取入れた承認機能も含む総合工事管理</a:t>
              </a:r>
              <a:endParaRPr lang="en-US" altLang="ja-JP" sz="1000" dirty="0">
                <a:latin typeface="Meiryo UI" panose="020B0604030504040204" pitchFamily="50" charset="-128"/>
                <a:ea typeface="Meiryo UI" panose="020B0604030504040204" pitchFamily="50" charset="-128"/>
              </a:endParaRPr>
            </a:p>
          </p:txBody>
        </p:sp>
        <p:sp>
          <p:nvSpPr>
            <p:cNvPr id="33" name="正方形/長方形 58">
              <a:extLst>
                <a:ext uri="{FF2B5EF4-FFF2-40B4-BE49-F238E27FC236}">
                  <a16:creationId xmlns:a16="http://schemas.microsoft.com/office/drawing/2014/main" id="{74D8F44F-B166-674A-B0ED-9507ADE9818A}"/>
                </a:ext>
              </a:extLst>
            </p:cNvPr>
            <p:cNvSpPr>
              <a:spLocks noChangeArrowheads="1"/>
            </p:cNvSpPr>
            <p:nvPr/>
          </p:nvSpPr>
          <p:spPr bwMode="auto">
            <a:xfrm>
              <a:off x="3523456" y="2292428"/>
              <a:ext cx="3303043" cy="1015663"/>
            </a:xfrm>
            <a:prstGeom prst="rect">
              <a:avLst/>
            </a:prstGeom>
            <a:noFill/>
            <a:ln w="9525">
              <a:noFill/>
              <a:miter lim="800000"/>
              <a:headEnd/>
              <a:tailEnd/>
            </a:ln>
          </p:spPr>
          <p:txBody>
            <a:bodyPr wrap="square">
              <a:spAutoFit/>
            </a:bodyPr>
            <a:lstStyle/>
            <a:p>
              <a:pPr>
                <a:defRPr/>
              </a:pPr>
              <a:r>
                <a:rPr lang="en-US" altLang="ja-JP" sz="1000" dirty="0">
                  <a:latin typeface="Meiryo UI" panose="020B0604030504040204" pitchFamily="50" charset="-128"/>
                  <a:ea typeface="Meiryo UI" panose="020B0604030504040204" pitchFamily="50" charset="-128"/>
                </a:rPr>
                <a:t>2001</a:t>
              </a:r>
              <a:r>
                <a:rPr lang="ja-JP" altLang="en-US" sz="1000" dirty="0">
                  <a:latin typeface="Meiryo UI" panose="020B0604030504040204" pitchFamily="50" charset="-128"/>
                  <a:ea typeface="Meiryo UI" panose="020B0604030504040204" pitchFamily="50" charset="-128"/>
                </a:rPr>
                <a:t>年、マンション管理適正化法の</a:t>
              </a:r>
              <a:r>
                <a:rPr lang="ja-JP" altLang="en-US" sz="1000">
                  <a:latin typeface="Meiryo UI" panose="020B0604030504040204" pitchFamily="50" charset="-128"/>
                  <a:ea typeface="Meiryo UI" panose="020B0604030504040204" pitchFamily="50" charset="-128"/>
                </a:rPr>
                <a:t>施行を機</a:t>
              </a:r>
              <a:r>
                <a:rPr lang="ja-JP" altLang="en-US" sz="1000" dirty="0">
                  <a:latin typeface="Meiryo UI" panose="020B0604030504040204" pitchFamily="50" charset="-128"/>
                  <a:ea typeface="Meiryo UI" panose="020B0604030504040204" pitchFamily="50" charset="-128"/>
                </a:rPr>
                <a:t>に販売開始。</a:t>
              </a:r>
              <a:endParaRPr lang="en-US" altLang="ja-JP" sz="1000" dirty="0">
                <a:latin typeface="Meiryo UI" panose="020B0604030504040204" pitchFamily="50" charset="-128"/>
                <a:ea typeface="Meiryo UI" panose="020B0604030504040204" pitchFamily="50" charset="-128"/>
              </a:endParaRPr>
            </a:p>
            <a:p>
              <a:pPr>
                <a:defRPr/>
              </a:pPr>
              <a:endParaRPr lang="en-US" altLang="ja-JP" sz="1000" dirty="0">
                <a:solidFill>
                  <a:srgbClr val="C00000"/>
                </a:solidFill>
                <a:latin typeface="Meiryo UI" panose="020B0604030504040204" pitchFamily="50" charset="-128"/>
                <a:ea typeface="Meiryo UI" panose="020B0604030504040204" pitchFamily="50" charset="-128"/>
              </a:endParaRPr>
            </a:p>
            <a:p>
              <a:pPr>
                <a:defRPr/>
              </a:pPr>
              <a:r>
                <a:rPr lang="ja-JP" altLang="en-US" sz="1000" dirty="0">
                  <a:solidFill>
                    <a:srgbClr val="C00000"/>
                  </a:solidFill>
                  <a:latin typeface="Meiryo UI" panose="020B0604030504040204" pitchFamily="50" charset="-128"/>
                  <a:ea typeface="Meiryo UI" panose="020B0604030504040204" pitchFamily="50" charset="-128"/>
                </a:rPr>
                <a:t>導入実績 </a:t>
              </a:r>
              <a:r>
                <a:rPr lang="en-US" altLang="ja-JP" sz="1000" dirty="0">
                  <a:solidFill>
                    <a:srgbClr val="C00000"/>
                  </a:solidFill>
                  <a:latin typeface="Meiryo UI" panose="020B0604030504040204" pitchFamily="50" charset="-128"/>
                  <a:ea typeface="Meiryo UI" panose="020B0604030504040204" pitchFamily="50" charset="-128"/>
                </a:rPr>
                <a:t>90</a:t>
              </a:r>
              <a:r>
                <a:rPr lang="ja-JP" altLang="en-US" sz="1000" dirty="0">
                  <a:solidFill>
                    <a:srgbClr val="C00000"/>
                  </a:solidFill>
                  <a:latin typeface="Meiryo UI" panose="020B0604030504040204" pitchFamily="50" charset="-128"/>
                  <a:ea typeface="Meiryo UI" panose="020B0604030504040204" pitchFamily="50" charset="-128"/>
                </a:rPr>
                <a:t>社超。</a:t>
              </a:r>
              <a:r>
                <a:rPr lang="en-US" altLang="ja-JP" sz="1000" dirty="0">
                  <a:solidFill>
                    <a:srgbClr val="C00000"/>
                  </a:solidFill>
                  <a:latin typeface="Meiryo UI" panose="020B0604030504040204" pitchFamily="50" charset="-128"/>
                  <a:ea typeface="Meiryo UI" panose="020B0604030504040204" pitchFamily="50" charset="-128"/>
                </a:rPr>
                <a:t>(2017</a:t>
              </a:r>
              <a:r>
                <a:rPr lang="ja-JP" altLang="en-US" sz="1000" dirty="0">
                  <a:solidFill>
                    <a:srgbClr val="C00000"/>
                  </a:solidFill>
                  <a:latin typeface="Meiryo UI" panose="020B0604030504040204" pitchFamily="50" charset="-128"/>
                  <a:ea typeface="Meiryo UI" panose="020B0604030504040204" pitchFamily="50" charset="-128"/>
                </a:rPr>
                <a:t>年</a:t>
              </a:r>
              <a:r>
                <a:rPr lang="en-US" altLang="ja-JP" sz="1000" dirty="0">
                  <a:solidFill>
                    <a:srgbClr val="C00000"/>
                  </a:solidFill>
                  <a:latin typeface="Meiryo UI" panose="020B0604030504040204" pitchFamily="50" charset="-128"/>
                  <a:ea typeface="Meiryo UI" panose="020B0604030504040204" pitchFamily="50" charset="-128"/>
                </a:rPr>
                <a:t>3</a:t>
              </a:r>
              <a:r>
                <a:rPr lang="ja-JP" altLang="en-US" sz="1000" dirty="0">
                  <a:solidFill>
                    <a:srgbClr val="C00000"/>
                  </a:solidFill>
                  <a:latin typeface="Meiryo UI" panose="020B0604030504040204" pitchFamily="50" charset="-128"/>
                  <a:ea typeface="Meiryo UI" panose="020B0604030504040204" pitchFamily="50" charset="-128"/>
                </a:rPr>
                <a:t>月実績</a:t>
              </a:r>
              <a:r>
                <a:rPr lang="en-US" altLang="ja-JP" sz="1000" dirty="0">
                  <a:solidFill>
                    <a:srgbClr val="C00000"/>
                  </a:solidFill>
                  <a:latin typeface="Meiryo UI" panose="020B0604030504040204" pitchFamily="50" charset="-128"/>
                  <a:ea typeface="Meiryo UI" panose="020B0604030504040204" pitchFamily="50" charset="-128"/>
                </a:rPr>
                <a:t>)</a:t>
              </a:r>
            </a:p>
            <a:p>
              <a:pPr>
                <a:defRPr/>
              </a:pPr>
              <a:endParaRPr lang="en-US" altLang="ja-JP" sz="1000" dirty="0">
                <a:solidFill>
                  <a:srgbClr val="C00000"/>
                </a:solidFill>
                <a:latin typeface="Meiryo UI" panose="020B0604030504040204" pitchFamily="50" charset="-128"/>
                <a:ea typeface="Meiryo UI" panose="020B0604030504040204" pitchFamily="50" charset="-128"/>
              </a:endParaRPr>
            </a:p>
            <a:p>
              <a:pPr>
                <a:defRPr/>
              </a:pPr>
              <a:r>
                <a:rPr lang="ja-JP" altLang="en-US" sz="1000" dirty="0">
                  <a:solidFill>
                    <a:srgbClr val="C00000"/>
                  </a:solidFill>
                  <a:latin typeface="Meiryo UI" panose="020B0604030504040204" pitchFamily="50" charset="-128"/>
                  <a:ea typeface="Meiryo UI" panose="020B0604030504040204" pitchFamily="50" charset="-128"/>
                </a:rPr>
                <a:t>管理戸数ランキング上位</a:t>
              </a:r>
              <a:r>
                <a:rPr lang="en-US" altLang="ja-JP" sz="1000" dirty="0">
                  <a:solidFill>
                    <a:srgbClr val="C00000"/>
                  </a:solidFill>
                  <a:latin typeface="Meiryo UI" panose="020B0604030504040204" pitchFamily="50" charset="-128"/>
                  <a:ea typeface="Meiryo UI" panose="020B0604030504040204" pitchFamily="50" charset="-128"/>
                </a:rPr>
                <a:t>100</a:t>
              </a:r>
              <a:r>
                <a:rPr lang="ja-JP" altLang="en-US" sz="1000" dirty="0">
                  <a:solidFill>
                    <a:srgbClr val="C00000"/>
                  </a:solidFill>
                  <a:latin typeface="Meiryo UI" panose="020B0604030504040204" pitchFamily="50" charset="-128"/>
                  <a:ea typeface="Meiryo UI" panose="020B0604030504040204" pitchFamily="50" charset="-128"/>
                </a:rPr>
                <a:t>社</a:t>
              </a:r>
              <a:r>
                <a:rPr lang="ja-JP" altLang="en-US" sz="1000">
                  <a:solidFill>
                    <a:srgbClr val="C00000"/>
                  </a:solidFill>
                  <a:latin typeface="Meiryo UI" panose="020B0604030504040204" pitchFamily="50" charset="-128"/>
                  <a:ea typeface="Meiryo UI" panose="020B0604030504040204" pitchFamily="50" charset="-128"/>
                </a:rPr>
                <a:t>のマンション管理</a:t>
              </a:r>
              <a:r>
                <a:rPr lang="ja-JP" altLang="en-US" sz="1000" dirty="0">
                  <a:solidFill>
                    <a:srgbClr val="C00000"/>
                  </a:solidFill>
                  <a:latin typeface="Meiryo UI" panose="020B0604030504040204" pitchFamily="50" charset="-128"/>
                  <a:ea typeface="Meiryo UI" panose="020B0604030504040204" pitchFamily="50" charset="-128"/>
                </a:rPr>
                <a:t>会社の内、</a:t>
              </a:r>
              <a:r>
                <a:rPr lang="en-US" altLang="ja-JP" sz="1000" dirty="0">
                  <a:solidFill>
                    <a:srgbClr val="C00000"/>
                  </a:solidFill>
                  <a:latin typeface="Meiryo UI" panose="020B0604030504040204" pitchFamily="50" charset="-128"/>
                  <a:ea typeface="Meiryo UI" panose="020B0604030504040204" pitchFamily="50" charset="-128"/>
                </a:rPr>
                <a:t>28</a:t>
              </a:r>
              <a:r>
                <a:rPr lang="ja-JP" altLang="en-US" sz="1000" dirty="0">
                  <a:solidFill>
                    <a:srgbClr val="C00000"/>
                  </a:solidFill>
                  <a:latin typeface="Meiryo UI" panose="020B0604030504040204" pitchFamily="50" charset="-128"/>
                  <a:ea typeface="Meiryo UI" panose="020B0604030504040204" pitchFamily="50" charset="-128"/>
                </a:rPr>
                <a:t>社のお客様が</a:t>
              </a:r>
              <a:r>
                <a:rPr lang="ja-JP" altLang="en-US" sz="1000">
                  <a:solidFill>
                    <a:srgbClr val="C00000"/>
                  </a:solidFill>
                  <a:latin typeface="Meiryo UI" panose="020B0604030504040204" pitchFamily="50" charset="-128"/>
                  <a:ea typeface="Meiryo UI" panose="020B0604030504040204" pitchFamily="50" charset="-128"/>
                </a:rPr>
                <a:t>導入済み。</a:t>
              </a:r>
              <a:r>
                <a:rPr lang="en-US" altLang="ja-JP" sz="1000" dirty="0">
                  <a:solidFill>
                    <a:srgbClr val="C00000"/>
                  </a:solidFill>
                  <a:latin typeface="Meiryo UI" panose="020B0604030504040204" pitchFamily="50" charset="-128"/>
                  <a:ea typeface="Meiryo UI" panose="020B0604030504040204" pitchFamily="50" charset="-128"/>
                </a:rPr>
                <a:t>(2017</a:t>
              </a:r>
              <a:r>
                <a:rPr lang="ja-JP" altLang="en-US" sz="1000" dirty="0">
                  <a:solidFill>
                    <a:srgbClr val="C00000"/>
                  </a:solidFill>
                  <a:latin typeface="Meiryo UI" panose="020B0604030504040204" pitchFamily="50" charset="-128"/>
                  <a:ea typeface="Meiryo UI" panose="020B0604030504040204" pitchFamily="50" charset="-128"/>
                </a:rPr>
                <a:t>年</a:t>
              </a:r>
              <a:r>
                <a:rPr lang="en-US" altLang="ja-JP" sz="1000" dirty="0">
                  <a:solidFill>
                    <a:srgbClr val="C00000"/>
                  </a:solidFill>
                  <a:latin typeface="Meiryo UI" panose="020B0604030504040204" pitchFamily="50" charset="-128"/>
                  <a:ea typeface="Meiryo UI" panose="020B0604030504040204" pitchFamily="50" charset="-128"/>
                </a:rPr>
                <a:t>3</a:t>
              </a:r>
              <a:r>
                <a:rPr lang="ja-JP" altLang="en-US" sz="1000" dirty="0">
                  <a:solidFill>
                    <a:srgbClr val="C00000"/>
                  </a:solidFill>
                  <a:latin typeface="Meiryo UI" panose="020B0604030504040204" pitchFamily="50" charset="-128"/>
                  <a:ea typeface="Meiryo UI" panose="020B0604030504040204" pitchFamily="50" charset="-128"/>
                </a:rPr>
                <a:t>月実績</a:t>
              </a:r>
              <a:r>
                <a:rPr lang="en-US" altLang="ja-JP" sz="1000" dirty="0">
                  <a:solidFill>
                    <a:srgbClr val="C00000"/>
                  </a:solidFill>
                  <a:latin typeface="Meiryo UI" panose="020B0604030504040204" pitchFamily="50" charset="-128"/>
                  <a:ea typeface="Meiryo UI" panose="020B0604030504040204" pitchFamily="50" charset="-128"/>
                </a:rPr>
                <a:t>)</a:t>
              </a:r>
            </a:p>
          </p:txBody>
        </p:sp>
        <p:sp>
          <p:nvSpPr>
            <p:cNvPr id="34" name="正方形/長方形 33">
              <a:extLst>
                <a:ext uri="{FF2B5EF4-FFF2-40B4-BE49-F238E27FC236}">
                  <a16:creationId xmlns:a16="http://schemas.microsoft.com/office/drawing/2014/main" id="{E47E87E7-0A0D-2647-A837-C3733718FFF2}"/>
                </a:ext>
              </a:extLst>
            </p:cNvPr>
            <p:cNvSpPr/>
            <p:nvPr/>
          </p:nvSpPr>
          <p:spPr>
            <a:xfrm>
              <a:off x="561593" y="2292428"/>
              <a:ext cx="2743361" cy="882101"/>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lIns="72000">
              <a:spAutoFit/>
            </a:bodyPr>
            <a:lstStyle/>
            <a:p>
              <a:pPr>
                <a:lnSpc>
                  <a:spcPct val="120000"/>
                </a:lnSpc>
                <a:defRPr/>
              </a:pPr>
              <a:r>
                <a:rPr lang="ja-JP" altLang="en-US" sz="1100" dirty="0">
                  <a:solidFill>
                    <a:schemeClr val="tx1"/>
                  </a:solidFill>
                  <a:latin typeface="Meiryo UI" panose="020B0604030504040204" pitchFamily="50" charset="-128"/>
                  <a:ea typeface="Meiryo UI" panose="020B0604030504040204" pitchFamily="50" charset="-128"/>
                </a:rPr>
                <a:t>組合会計、組合情報、工事管理など、マンション管理会社様における、重要度の高い業務をシステム化し、費用対効果に優れたソリューションとしてご提供します。</a:t>
              </a:r>
            </a:p>
          </p:txBody>
        </p:sp>
        <p:sp>
          <p:nvSpPr>
            <p:cNvPr id="35" name="正方形/長方形 34">
              <a:extLst>
                <a:ext uri="{FF2B5EF4-FFF2-40B4-BE49-F238E27FC236}">
                  <a16:creationId xmlns:a16="http://schemas.microsoft.com/office/drawing/2014/main" id="{9C8E18B1-0435-764D-8175-0369D41090D7}"/>
                </a:ext>
              </a:extLst>
            </p:cNvPr>
            <p:cNvSpPr/>
            <p:nvPr/>
          </p:nvSpPr>
          <p:spPr>
            <a:xfrm>
              <a:off x="3523456" y="1035857"/>
              <a:ext cx="5968247"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dirty="0">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マンション管理システム ＦＭＳシリーズ</a:t>
              </a:r>
            </a:p>
          </p:txBody>
        </p:sp>
        <p:pic>
          <p:nvPicPr>
            <p:cNvPr id="36" name="Picture 2">
              <a:extLst>
                <a:ext uri="{FF2B5EF4-FFF2-40B4-BE49-F238E27FC236}">
                  <a16:creationId xmlns:a16="http://schemas.microsoft.com/office/drawing/2014/main" id="{CBA37E05-17CE-7743-8721-6382A96E0F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16" t="29119" r="56983" b="41948"/>
            <a:stretch/>
          </p:blipFill>
          <p:spPr bwMode="auto">
            <a:xfrm>
              <a:off x="6788123" y="2245869"/>
              <a:ext cx="2427032" cy="114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正方形/長方形 55">
              <a:extLst>
                <a:ext uri="{FF2B5EF4-FFF2-40B4-BE49-F238E27FC236}">
                  <a16:creationId xmlns:a16="http://schemas.microsoft.com/office/drawing/2014/main" id="{226D092A-BE7F-AC41-BC75-8D0E7BA831D6}"/>
                </a:ext>
              </a:extLst>
            </p:cNvPr>
            <p:cNvSpPr>
              <a:spLocks noChangeArrowheads="1"/>
            </p:cNvSpPr>
            <p:nvPr/>
          </p:nvSpPr>
          <p:spPr bwMode="auto">
            <a:xfrm>
              <a:off x="7199168" y="3450070"/>
              <a:ext cx="2292535" cy="21544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お問い合わせ：オリジナルソリューション事業部</a:t>
              </a:r>
            </a:p>
          </p:txBody>
        </p:sp>
      </p:grpSp>
      <p:grpSp>
        <p:nvGrpSpPr>
          <p:cNvPr id="22" name="グループ化 21">
            <a:extLst>
              <a:ext uri="{FF2B5EF4-FFF2-40B4-BE49-F238E27FC236}">
                <a16:creationId xmlns:a16="http://schemas.microsoft.com/office/drawing/2014/main" id="{C0ADF32A-A1C3-DB5E-9B5A-5D53F621C5E3}"/>
              </a:ext>
            </a:extLst>
          </p:cNvPr>
          <p:cNvGrpSpPr/>
          <p:nvPr/>
        </p:nvGrpSpPr>
        <p:grpSpPr>
          <a:xfrm>
            <a:off x="-9686818" y="3560236"/>
            <a:ext cx="9326756" cy="2548488"/>
            <a:chOff x="304907" y="3760237"/>
            <a:chExt cx="9326756" cy="2548488"/>
          </a:xfrm>
        </p:grpSpPr>
        <p:sp>
          <p:nvSpPr>
            <p:cNvPr id="39" name="角丸四角形 38">
              <a:extLst>
                <a:ext uri="{FF2B5EF4-FFF2-40B4-BE49-F238E27FC236}">
                  <a16:creationId xmlns:a16="http://schemas.microsoft.com/office/drawing/2014/main" id="{B5AD0935-5773-7340-AB98-57B2B28B90DE}"/>
                </a:ext>
              </a:extLst>
            </p:cNvPr>
            <p:cNvSpPr/>
            <p:nvPr/>
          </p:nvSpPr>
          <p:spPr>
            <a:xfrm>
              <a:off x="304907" y="3760237"/>
              <a:ext cx="9326756" cy="2548488"/>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7" name="角丸四角形 46">
              <a:extLst>
                <a:ext uri="{FF2B5EF4-FFF2-40B4-BE49-F238E27FC236}">
                  <a16:creationId xmlns:a16="http://schemas.microsoft.com/office/drawing/2014/main" id="{9C7BA32E-DBE7-3145-BFE3-2E4DB41E0325}"/>
                </a:ext>
              </a:extLst>
            </p:cNvPr>
            <p:cNvSpPr/>
            <p:nvPr/>
          </p:nvSpPr>
          <p:spPr>
            <a:xfrm>
              <a:off x="459731" y="3865091"/>
              <a:ext cx="2923716" cy="2331261"/>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grpSp>
          <p:nvGrpSpPr>
            <p:cNvPr id="42" name="グループ化 48">
              <a:extLst>
                <a:ext uri="{FF2B5EF4-FFF2-40B4-BE49-F238E27FC236}">
                  <a16:creationId xmlns:a16="http://schemas.microsoft.com/office/drawing/2014/main" id="{6285E2E4-7865-6849-B290-09F15BFAEA14}"/>
                </a:ext>
              </a:extLst>
            </p:cNvPr>
            <p:cNvGrpSpPr>
              <a:grpSpLocks/>
            </p:cNvGrpSpPr>
            <p:nvPr/>
          </p:nvGrpSpPr>
          <p:grpSpPr bwMode="auto">
            <a:xfrm>
              <a:off x="528788" y="4091136"/>
              <a:ext cx="2782827" cy="1892370"/>
              <a:chOff x="6411303" y="4571576"/>
              <a:chExt cx="3105516" cy="1772187"/>
            </a:xfrm>
          </p:grpSpPr>
          <p:pic>
            <p:nvPicPr>
              <p:cNvPr id="43" name="Picture 18" descr="C:\Users\baba\Pictures\kurage.jpg">
                <a:extLst>
                  <a:ext uri="{FF2B5EF4-FFF2-40B4-BE49-F238E27FC236}">
                    <a16:creationId xmlns:a16="http://schemas.microsoft.com/office/drawing/2014/main" id="{A1ED3C35-35C0-414E-8EC8-5C73D47C2BF7}"/>
                  </a:ext>
                </a:extLst>
              </p:cNvPr>
              <p:cNvPicPr>
                <a:picLocks noChangeArrowheads="1"/>
              </p:cNvPicPr>
              <p:nvPr/>
            </p:nvPicPr>
            <p:blipFill>
              <a:blip r:embed="rId5" cstate="print"/>
              <a:srcRect/>
              <a:stretch>
                <a:fillRect/>
              </a:stretch>
            </p:blipFill>
            <p:spPr bwMode="auto">
              <a:xfrm>
                <a:off x="6411303" y="5322879"/>
                <a:ext cx="1120559" cy="1020884"/>
              </a:xfrm>
              <a:prstGeom prst="rect">
                <a:avLst/>
              </a:prstGeom>
              <a:noFill/>
              <a:ln w="9525">
                <a:noFill/>
                <a:miter lim="800000"/>
                <a:headEnd/>
                <a:tailEnd/>
              </a:ln>
            </p:spPr>
          </p:pic>
          <p:pic>
            <p:nvPicPr>
              <p:cNvPr id="45" name="図 15" descr="図3KURAGEロゴ.png">
                <a:extLst>
                  <a:ext uri="{FF2B5EF4-FFF2-40B4-BE49-F238E27FC236}">
                    <a16:creationId xmlns:a16="http://schemas.microsoft.com/office/drawing/2014/main" id="{972A43AE-603F-D34B-88EF-71EFF58D8E59}"/>
                  </a:ext>
                </a:extLst>
              </p:cNvPr>
              <p:cNvPicPr>
                <a:picLocks/>
              </p:cNvPicPr>
              <p:nvPr/>
            </p:nvPicPr>
            <p:blipFill>
              <a:blip r:embed="rId6" cstate="print"/>
              <a:srcRect/>
              <a:stretch>
                <a:fillRect/>
              </a:stretch>
            </p:blipFill>
            <p:spPr bwMode="auto">
              <a:xfrm>
                <a:off x="7531717" y="5659436"/>
                <a:ext cx="1985102" cy="448250"/>
              </a:xfrm>
              <a:prstGeom prst="rect">
                <a:avLst/>
              </a:prstGeom>
              <a:solidFill>
                <a:srgbClr val="FFFFFF"/>
              </a:solidFill>
              <a:ln w="9525">
                <a:noFill/>
                <a:miter lim="800000"/>
                <a:headEnd/>
                <a:tailEnd/>
              </a:ln>
            </p:spPr>
          </p:pic>
          <p:pic>
            <p:nvPicPr>
              <p:cNvPr id="46" name="Picture 42">
                <a:extLst>
                  <a:ext uri="{FF2B5EF4-FFF2-40B4-BE49-F238E27FC236}">
                    <a16:creationId xmlns:a16="http://schemas.microsoft.com/office/drawing/2014/main" id="{9580A60C-626B-6146-AFD8-3C37A05442D0}"/>
                  </a:ext>
                </a:extLst>
              </p:cNvPr>
              <p:cNvPicPr>
                <a:picLocks noChangeArrowheads="1"/>
              </p:cNvPicPr>
              <p:nvPr/>
            </p:nvPicPr>
            <p:blipFill>
              <a:blip r:embed="rId7" cstate="print"/>
              <a:srcRect/>
              <a:stretch>
                <a:fillRect/>
              </a:stretch>
            </p:blipFill>
            <p:spPr bwMode="auto">
              <a:xfrm>
                <a:off x="6548896" y="4571576"/>
                <a:ext cx="2859508" cy="796945"/>
              </a:xfrm>
              <a:prstGeom prst="rect">
                <a:avLst/>
              </a:prstGeom>
              <a:noFill/>
              <a:ln w="9525">
                <a:noFill/>
                <a:miter lim="800000"/>
                <a:headEnd/>
                <a:tailEnd/>
              </a:ln>
            </p:spPr>
          </p:pic>
        </p:grpSp>
        <p:sp>
          <p:nvSpPr>
            <p:cNvPr id="48" name="正方形/長方形 47">
              <a:extLst>
                <a:ext uri="{FF2B5EF4-FFF2-40B4-BE49-F238E27FC236}">
                  <a16:creationId xmlns:a16="http://schemas.microsoft.com/office/drawing/2014/main" id="{0E9AC8CA-599A-324F-BE8A-3CB3A10CBDAE}"/>
                </a:ext>
              </a:extLst>
            </p:cNvPr>
            <p:cNvSpPr/>
            <p:nvPr/>
          </p:nvSpPr>
          <p:spPr bwMode="auto">
            <a:xfrm>
              <a:off x="3507327" y="4781543"/>
              <a:ext cx="5985128" cy="304263"/>
            </a:xfrm>
            <a:prstGeom prst="rect">
              <a:avLst/>
            </a:prstGeom>
            <a:solidFill>
              <a:schemeClr val="tx2">
                <a:lumMod val="75000"/>
                <a:lumOff val="25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108000" tIns="46800" rIns="90000" bIns="46800" anchor="ctr"/>
            <a:lstStyle/>
            <a:p>
              <a:pPr defTabSz="457133" fontAlgn="auto">
                <a:spcBef>
                  <a:spcPts val="0"/>
                </a:spcBef>
                <a:spcAft>
                  <a:spcPts val="0"/>
                </a:spcAft>
                <a:defRPr/>
              </a:pPr>
              <a:r>
                <a:rPr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自動評価ロボット　ＫＵＲＡＧＥ</a:t>
              </a:r>
              <a:endParaRPr kumimoji="0"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49" name="正方形/長方形 28">
              <a:extLst>
                <a:ext uri="{FF2B5EF4-FFF2-40B4-BE49-F238E27FC236}">
                  <a16:creationId xmlns:a16="http://schemas.microsoft.com/office/drawing/2014/main" id="{FA602E22-09E2-AB42-9D7C-B37DDF5DE746}"/>
                </a:ext>
              </a:extLst>
            </p:cNvPr>
            <p:cNvSpPr>
              <a:spLocks noChangeArrowheads="1"/>
            </p:cNvSpPr>
            <p:nvPr/>
          </p:nvSpPr>
          <p:spPr bwMode="auto">
            <a:xfrm>
              <a:off x="3444581" y="5128456"/>
              <a:ext cx="2926947" cy="625620"/>
            </a:xfrm>
            <a:prstGeom prst="rect">
              <a:avLst/>
            </a:prstGeom>
            <a:noFill/>
            <a:ln w="9525">
              <a:noFill/>
              <a:miter lim="800000"/>
              <a:headEnd/>
              <a:tailEnd/>
            </a:ln>
          </p:spPr>
          <p:txBody>
            <a:bodyPr wrap="square">
              <a:spAutoFit/>
            </a:bodyPr>
            <a:lstStyle/>
            <a:p>
              <a:pPr>
                <a:lnSpc>
                  <a:spcPct val="120000"/>
                </a:lnSpc>
              </a:pPr>
              <a:r>
                <a:rPr lang="en-US" altLang="ja-JP" sz="1000" dirty="0">
                  <a:latin typeface="Meiryo UI" panose="020B0604030504040204" pitchFamily="50" charset="-128"/>
                  <a:ea typeface="Meiryo UI" panose="020B0604030504040204" pitchFamily="50" charset="-128"/>
                </a:rPr>
                <a:t>KURAGE </a:t>
              </a:r>
              <a:r>
                <a:rPr lang="ja-JP" altLang="en-US" sz="1000" dirty="0">
                  <a:latin typeface="Meiryo UI" panose="020B0604030504040204" pitchFamily="50" charset="-128"/>
                  <a:ea typeface="Meiryo UI" panose="020B0604030504040204" pitchFamily="50" charset="-128"/>
                </a:rPr>
                <a:t>は、携帯電話、デジタルカメラ</a:t>
              </a:r>
              <a:r>
                <a:rPr lang="ja-JP" altLang="en-US" sz="1000">
                  <a:latin typeface="Meiryo UI" panose="020B0604030504040204" pitchFamily="50" charset="-128"/>
                  <a:ea typeface="Meiryo UI" panose="020B0604030504040204" pitchFamily="50" charset="-128"/>
                </a:rPr>
                <a:t>、ゲームコントローラー</a:t>
              </a:r>
              <a:r>
                <a:rPr lang="ja-JP" altLang="en-US" sz="1000" dirty="0">
                  <a:latin typeface="Meiryo UI" panose="020B0604030504040204" pitchFamily="50" charset="-128"/>
                  <a:ea typeface="Meiryo UI" panose="020B0604030504040204" pitchFamily="50" charset="-128"/>
                </a:rPr>
                <a:t>、リモコンなどの機器類を、遠隔で</a:t>
              </a:r>
              <a:r>
                <a:rPr lang="ja-JP" altLang="en-US" sz="1000">
                  <a:latin typeface="Meiryo UI" panose="020B0604030504040204" pitchFamily="50" charset="-128"/>
                  <a:ea typeface="Meiryo UI" panose="020B0604030504040204" pitchFamily="50" charset="-128"/>
                </a:rPr>
                <a:t>操作できるシーケンサ</a:t>
              </a:r>
              <a:r>
                <a:rPr lang="ja-JP" altLang="en-US" sz="1000" dirty="0">
                  <a:latin typeface="Meiryo UI" panose="020B0604030504040204" pitchFamily="50" charset="-128"/>
                  <a:ea typeface="Meiryo UI" panose="020B0604030504040204" pitchFamily="50" charset="-128"/>
                </a:rPr>
                <a:t>・ロボットです。</a:t>
              </a:r>
              <a:endParaRPr lang="en-US" altLang="ja-JP" sz="1000" dirty="0">
                <a:latin typeface="Meiryo UI" panose="020B0604030504040204" pitchFamily="50" charset="-128"/>
                <a:ea typeface="Meiryo UI" panose="020B0604030504040204" pitchFamily="50" charset="-128"/>
              </a:endParaRPr>
            </a:p>
          </p:txBody>
        </p:sp>
        <p:sp>
          <p:nvSpPr>
            <p:cNvPr id="50" name="正方形/長方形 31">
              <a:extLst>
                <a:ext uri="{FF2B5EF4-FFF2-40B4-BE49-F238E27FC236}">
                  <a16:creationId xmlns:a16="http://schemas.microsoft.com/office/drawing/2014/main" id="{53510E58-8907-7945-96F8-FC662C6E0D69}"/>
                </a:ext>
              </a:extLst>
            </p:cNvPr>
            <p:cNvSpPr>
              <a:spLocks noChangeArrowheads="1"/>
            </p:cNvSpPr>
            <p:nvPr/>
          </p:nvSpPr>
          <p:spPr bwMode="auto">
            <a:xfrm>
              <a:off x="3444581" y="5731419"/>
              <a:ext cx="2926947" cy="440955"/>
            </a:xfrm>
            <a:prstGeom prst="rect">
              <a:avLst/>
            </a:prstGeom>
            <a:noFill/>
            <a:ln w="9525">
              <a:noFill/>
              <a:miter lim="800000"/>
              <a:headEnd/>
              <a:tailEnd/>
            </a:ln>
          </p:spPr>
          <p:txBody>
            <a:bodyPr wrap="square">
              <a:spAutoFit/>
            </a:bodyPr>
            <a:lstStyle/>
            <a:p>
              <a:pPr>
                <a:lnSpc>
                  <a:spcPct val="120000"/>
                </a:lnSpc>
              </a:pPr>
              <a:r>
                <a:rPr lang="ja-JP" altLang="en-US" sz="1000" dirty="0">
                  <a:latin typeface="Meiryo UI" panose="020B0604030504040204" pitchFamily="50" charset="-128"/>
                  <a:ea typeface="Meiryo UI" panose="020B0604030504040204" pitchFamily="50" charset="-128"/>
                </a:rPr>
                <a:t>製品評価を自動的に実行できることにより、</a:t>
              </a:r>
              <a:r>
                <a:rPr lang="ja-JP" altLang="en-US" sz="1000">
                  <a:latin typeface="Meiryo UI" panose="020B0604030504040204" pitchFamily="50" charset="-128"/>
                  <a:ea typeface="Meiryo UI" panose="020B0604030504040204" pitchFamily="50" charset="-128"/>
                </a:rPr>
                <a:t>製品評価工程</a:t>
              </a:r>
              <a:r>
                <a:rPr lang="ja-JP" altLang="en-US" sz="1000" dirty="0">
                  <a:latin typeface="Meiryo UI" panose="020B0604030504040204" pitchFamily="50" charset="-128"/>
                  <a:ea typeface="Meiryo UI" panose="020B0604030504040204" pitchFamily="50" charset="-128"/>
                </a:rPr>
                <a:t>の作業効率を大幅にアップします。</a:t>
              </a:r>
            </a:p>
          </p:txBody>
        </p:sp>
        <p:pic>
          <p:nvPicPr>
            <p:cNvPr id="51" name="Picture 4" descr="自動評価ロボット「KURAGE」">
              <a:extLst>
                <a:ext uri="{FF2B5EF4-FFF2-40B4-BE49-F238E27FC236}">
                  <a16:creationId xmlns:a16="http://schemas.microsoft.com/office/drawing/2014/main" id="{A9297928-29B1-F340-ACE1-01E0DED52892}"/>
                </a:ext>
              </a:extLst>
            </p:cNvPr>
            <p:cNvPicPr>
              <a:picLocks noChangeArrowheads="1"/>
            </p:cNvPicPr>
            <p:nvPr/>
          </p:nvPicPr>
          <p:blipFill>
            <a:blip r:embed="rId8" cstate="print"/>
            <a:srcRect/>
            <a:stretch>
              <a:fillRect/>
            </a:stretch>
          </p:blipFill>
          <p:spPr bwMode="auto">
            <a:xfrm>
              <a:off x="6371529" y="4869825"/>
              <a:ext cx="3026863" cy="1143482"/>
            </a:xfrm>
            <a:prstGeom prst="rect">
              <a:avLst/>
            </a:prstGeom>
            <a:noFill/>
            <a:ln w="9525">
              <a:noFill/>
              <a:miter lim="800000"/>
              <a:headEnd/>
              <a:tailEnd/>
            </a:ln>
          </p:spPr>
        </p:pic>
        <p:sp>
          <p:nvSpPr>
            <p:cNvPr id="52" name="正方形/長方形 55">
              <a:extLst>
                <a:ext uri="{FF2B5EF4-FFF2-40B4-BE49-F238E27FC236}">
                  <a16:creationId xmlns:a16="http://schemas.microsoft.com/office/drawing/2014/main" id="{128AC62E-0BE3-DB41-9CD0-324A51E110DA}"/>
                </a:ext>
              </a:extLst>
            </p:cNvPr>
            <p:cNvSpPr>
              <a:spLocks noChangeArrowheads="1"/>
            </p:cNvSpPr>
            <p:nvPr/>
          </p:nvSpPr>
          <p:spPr bwMode="auto">
            <a:xfrm>
              <a:off x="3458095" y="4241503"/>
              <a:ext cx="5958960" cy="475836"/>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nSpc>
                  <a:spcPct val="120000"/>
                </a:lnSpc>
                <a:defRPr/>
              </a:pPr>
              <a:r>
                <a:rPr lang="ja-JP" altLang="en-US" sz="1100" dirty="0">
                  <a:solidFill>
                    <a:srgbClr val="000000"/>
                  </a:solidFill>
                  <a:latin typeface="Meiryo UI" panose="020B0604030504040204" pitchFamily="50" charset="-128"/>
                  <a:ea typeface="Meiryo UI" panose="020B0604030504040204" pitchFamily="50" charset="-128"/>
                </a:rPr>
                <a:t>専門のエンジニアが客観的に製品の評価を行い、自動評価ロボット</a:t>
              </a:r>
              <a:r>
                <a:rPr lang="en-US" altLang="ja-JP" sz="1100" dirty="0">
                  <a:solidFill>
                    <a:srgbClr val="000000"/>
                  </a:solidFill>
                  <a:latin typeface="Meiryo UI" panose="020B0604030504040204" pitchFamily="50" charset="-128"/>
                  <a:ea typeface="Meiryo UI" panose="020B0604030504040204" pitchFamily="50" charset="-128"/>
                </a:rPr>
                <a:t>(KURAGE)</a:t>
              </a:r>
              <a:r>
                <a:rPr lang="ja-JP" altLang="en-US" sz="1100" dirty="0">
                  <a:solidFill>
                    <a:srgbClr val="000000"/>
                  </a:solidFill>
                  <a:latin typeface="Meiryo UI" panose="020B0604030504040204" pitchFamily="50" charset="-128"/>
                  <a:ea typeface="Meiryo UI" panose="020B0604030504040204" pitchFamily="50" charset="-128"/>
                </a:rPr>
                <a:t>を使用して、お客様の</a:t>
              </a:r>
              <a:endParaRPr lang="en-US" altLang="ja-JP" sz="1100" dirty="0">
                <a:solidFill>
                  <a:srgbClr val="000000"/>
                </a:solidFill>
                <a:latin typeface="Meiryo UI" panose="020B0604030504040204" pitchFamily="50" charset="-128"/>
                <a:ea typeface="Meiryo UI" panose="020B0604030504040204" pitchFamily="50" charset="-128"/>
              </a:endParaRPr>
            </a:p>
            <a:p>
              <a:pPr>
                <a:lnSpc>
                  <a:spcPct val="120000"/>
                </a:lnSpc>
                <a:defRPr/>
              </a:pPr>
              <a:r>
                <a:rPr lang="ja-JP" altLang="en-US" sz="1100" dirty="0">
                  <a:solidFill>
                    <a:srgbClr val="000000"/>
                  </a:solidFill>
                  <a:latin typeface="Meiryo UI" panose="020B0604030504040204" pitchFamily="50" charset="-128"/>
                  <a:ea typeface="Meiryo UI" panose="020B0604030504040204" pitchFamily="50" charset="-128"/>
                </a:rPr>
                <a:t>製品開発のコスト削減と、品質向上につながるサービスをご提供します。</a:t>
              </a:r>
            </a:p>
          </p:txBody>
        </p:sp>
        <p:sp>
          <p:nvSpPr>
            <p:cNvPr id="53" name="正方形/長方形 52">
              <a:extLst>
                <a:ext uri="{FF2B5EF4-FFF2-40B4-BE49-F238E27FC236}">
                  <a16:creationId xmlns:a16="http://schemas.microsoft.com/office/drawing/2014/main" id="{281AFEDC-DA29-8449-8212-1C89135C7231}"/>
                </a:ext>
              </a:extLst>
            </p:cNvPr>
            <p:cNvSpPr/>
            <p:nvPr/>
          </p:nvSpPr>
          <p:spPr bwMode="auto">
            <a:xfrm>
              <a:off x="3513308" y="3883532"/>
              <a:ext cx="5978395" cy="347078"/>
            </a:xfrm>
            <a:prstGeom prst="rect">
              <a:avLst/>
            </a:prstGeom>
            <a:solidFill>
              <a:schemeClr val="tx2">
                <a:lumMod val="75000"/>
                <a:lumOff val="25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108000" tIns="46800" rIns="90000" bIns="46800" anchor="ctr"/>
            <a:lstStyle/>
            <a:p>
              <a:pPr defTabSz="457133" fontAlgn="auto">
                <a:spcBef>
                  <a:spcPts val="0"/>
                </a:spcBef>
                <a:spcAft>
                  <a:spcPts val="0"/>
                </a:spcAft>
                <a:defRPr/>
              </a:pPr>
              <a:r>
                <a:rPr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第三者検証ソリューション</a:t>
              </a:r>
              <a:endParaRPr kumimoji="0"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4" name="正方形/長方形 55">
              <a:extLst>
                <a:ext uri="{FF2B5EF4-FFF2-40B4-BE49-F238E27FC236}">
                  <a16:creationId xmlns:a16="http://schemas.microsoft.com/office/drawing/2014/main" id="{7CBB9641-8BFD-B943-927A-60BDD50C8AF6}"/>
                </a:ext>
              </a:extLst>
            </p:cNvPr>
            <p:cNvSpPr>
              <a:spLocks noChangeArrowheads="1"/>
            </p:cNvSpPr>
            <p:nvPr/>
          </p:nvSpPr>
          <p:spPr bwMode="auto">
            <a:xfrm>
              <a:off x="7253131" y="6058408"/>
              <a:ext cx="2292535" cy="21544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お問い合わせ：第</a:t>
              </a:r>
              <a:r>
                <a:rPr lang="en-US" altLang="ja-JP" sz="800"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デバイスコミュニケーション事業部</a:t>
              </a:r>
            </a:p>
          </p:txBody>
        </p:sp>
      </p:grpSp>
      <p:grpSp>
        <p:nvGrpSpPr>
          <p:cNvPr id="25" name="グループ化 24">
            <a:extLst>
              <a:ext uri="{FF2B5EF4-FFF2-40B4-BE49-F238E27FC236}">
                <a16:creationId xmlns:a16="http://schemas.microsoft.com/office/drawing/2014/main" id="{10B4A650-A164-6DC0-E8D1-F394244B4E60}"/>
              </a:ext>
            </a:extLst>
          </p:cNvPr>
          <p:cNvGrpSpPr/>
          <p:nvPr/>
        </p:nvGrpSpPr>
        <p:grpSpPr>
          <a:xfrm>
            <a:off x="289622" y="3993685"/>
            <a:ext cx="9326756" cy="1846380"/>
            <a:chOff x="304907" y="917025"/>
            <a:chExt cx="9326756" cy="1846380"/>
          </a:xfrm>
        </p:grpSpPr>
        <p:sp>
          <p:nvSpPr>
            <p:cNvPr id="26" name="角丸四角形 68">
              <a:extLst>
                <a:ext uri="{FF2B5EF4-FFF2-40B4-BE49-F238E27FC236}">
                  <a16:creationId xmlns:a16="http://schemas.microsoft.com/office/drawing/2014/main" id="{94A1754D-7023-50AE-13B8-DF3CBF28C69E}"/>
                </a:ext>
              </a:extLst>
            </p:cNvPr>
            <p:cNvSpPr/>
            <p:nvPr/>
          </p:nvSpPr>
          <p:spPr>
            <a:xfrm>
              <a:off x="304907" y="917025"/>
              <a:ext cx="9326756" cy="1846380"/>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1" name="角丸四角形 69">
              <a:extLst>
                <a:ext uri="{FF2B5EF4-FFF2-40B4-BE49-F238E27FC236}">
                  <a16:creationId xmlns:a16="http://schemas.microsoft.com/office/drawing/2014/main" id="{7AA200FF-9069-A087-349E-9072F7F6B8A4}"/>
                </a:ext>
              </a:extLst>
            </p:cNvPr>
            <p:cNvSpPr/>
            <p:nvPr/>
          </p:nvSpPr>
          <p:spPr>
            <a:xfrm>
              <a:off x="459730" y="1029080"/>
              <a:ext cx="6782145" cy="1622480"/>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4" name="正方形/長方形 43">
              <a:extLst>
                <a:ext uri="{FF2B5EF4-FFF2-40B4-BE49-F238E27FC236}">
                  <a16:creationId xmlns:a16="http://schemas.microsoft.com/office/drawing/2014/main" id="{E08DF207-7EF2-C866-08B2-8DA9D59F7DAE}"/>
                </a:ext>
              </a:extLst>
            </p:cNvPr>
            <p:cNvSpPr/>
            <p:nvPr/>
          </p:nvSpPr>
          <p:spPr>
            <a:xfrm>
              <a:off x="459730" y="1022233"/>
              <a:ext cx="6782145"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帳票ＯＣＲ</a:t>
              </a:r>
              <a:endParaRPr kumimoji="0"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5" name="テキスト ボックス 54">
              <a:hlinkClick r:id="rId9"/>
              <a:extLst>
                <a:ext uri="{FF2B5EF4-FFF2-40B4-BE49-F238E27FC236}">
                  <a16:creationId xmlns:a16="http://schemas.microsoft.com/office/drawing/2014/main" id="{346A283A-8AE1-2FE4-79C3-40209DE2852F}"/>
                </a:ext>
              </a:extLst>
            </p:cNvPr>
            <p:cNvSpPr txBox="1"/>
            <p:nvPr/>
          </p:nvSpPr>
          <p:spPr>
            <a:xfrm>
              <a:off x="469891" y="1452193"/>
              <a:ext cx="2310885" cy="246221"/>
            </a:xfrm>
            <a:prstGeom prst="rect">
              <a:avLst/>
            </a:prstGeom>
            <a:noFill/>
          </p:spPr>
          <p:txBody>
            <a:bodyPr wrap="square" rtlCol="0">
              <a:spAutoFit/>
            </a:bodyPr>
            <a:lstStyle/>
            <a:p>
              <a:pPr algn="ctr"/>
              <a:r>
                <a:rPr lang="en-US" altLang="ja-JP" sz="1000" b="1" dirty="0" err="1">
                  <a:latin typeface="Meiryo UI" panose="020B0604030504040204" pitchFamily="50" charset="-128"/>
                  <a:ea typeface="Meiryo UI" panose="020B0604030504040204" pitchFamily="50" charset="-128"/>
                  <a:cs typeface="メイリオ" panose="020B0604030504040204" pitchFamily="50" charset="-128"/>
                </a:rPr>
                <a:t>FormOCR</a:t>
              </a:r>
              <a:r>
                <a:rPr lang="ja-JP" altLang="en-US" sz="1000" b="1" dirty="0">
                  <a:latin typeface="Meiryo UI" panose="020B0604030504040204" pitchFamily="50" charset="-128"/>
                  <a:ea typeface="Meiryo UI" panose="020B0604030504040204" pitchFamily="50" charset="-128"/>
                  <a:cs typeface="メイリオ" panose="020B0604030504040204" pitchFamily="50" charset="-128"/>
                </a:rPr>
                <a:t> ／ </a:t>
              </a:r>
              <a:r>
                <a:rPr lang="en-US" altLang="ja-JP" sz="1000" b="1" dirty="0" err="1">
                  <a:latin typeface="Meiryo UI" panose="020B0604030504040204" pitchFamily="50" charset="-128"/>
                  <a:ea typeface="Meiryo UI" panose="020B0604030504040204" pitchFamily="50" charset="-128"/>
                  <a:cs typeface="メイリオ" panose="020B0604030504040204" pitchFamily="50" charset="-128"/>
                </a:rPr>
                <a:t>WinReaderHand</a:t>
              </a:r>
              <a:r>
                <a:rPr lang="en-US" altLang="ja-JP" sz="1000" b="1" dirty="0">
                  <a:latin typeface="Meiryo UI" panose="020B0604030504040204" pitchFamily="50" charset="-128"/>
                  <a:ea typeface="Meiryo UI" panose="020B0604030504040204" pitchFamily="50" charset="-128"/>
                  <a:cs typeface="メイリオ" panose="020B0604030504040204" pitchFamily="50" charset="-128"/>
                </a:rPr>
                <a:t> S</a:t>
              </a:r>
              <a:endParaRPr lang="ja-JP" altLang="en-US" sz="10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56" name="正方形/長方形 63">
              <a:extLst>
                <a:ext uri="{FF2B5EF4-FFF2-40B4-BE49-F238E27FC236}">
                  <a16:creationId xmlns:a16="http://schemas.microsoft.com/office/drawing/2014/main" id="{573B8C44-5D08-4916-5AAA-5D1FEAB790C3}"/>
                </a:ext>
              </a:extLst>
            </p:cNvPr>
            <p:cNvSpPr>
              <a:spLocks noChangeArrowheads="1"/>
            </p:cNvSpPr>
            <p:nvPr/>
          </p:nvSpPr>
          <p:spPr bwMode="auto">
            <a:xfrm>
              <a:off x="500638" y="1692320"/>
              <a:ext cx="3177282" cy="839140"/>
            </a:xfrm>
            <a:prstGeom prst="rect">
              <a:avLst/>
            </a:prstGeom>
            <a:noFill/>
            <a:ln w="9525">
              <a:noFill/>
              <a:miter lim="800000"/>
              <a:headEnd/>
              <a:tailEnd/>
            </a:ln>
          </p:spPr>
          <p:txBody>
            <a:bodyPr wrap="square">
              <a:spAutoFit/>
            </a:bodyPr>
            <a:lstStyle/>
            <a:p>
              <a:pPr defTabSz="455613">
                <a:lnSpc>
                  <a:spcPts val="1500"/>
                </a:lnSpc>
              </a:pPr>
              <a:r>
                <a:rPr lang="ja-JP" altLang="en-US" sz="1000" dirty="0">
                  <a:latin typeface="Meiryo UI" panose="020B0604030504040204" pitchFamily="50" charset="-128"/>
                  <a:ea typeface="Meiryo UI" panose="020B0604030504040204" pitchFamily="50" charset="-128"/>
                </a:rPr>
                <a:t>帳票</a:t>
              </a:r>
              <a:r>
                <a:rPr lang="en-US" altLang="ja-JP" sz="1000" dirty="0">
                  <a:latin typeface="Meiryo UI" panose="020B0604030504040204" pitchFamily="50" charset="-128"/>
                  <a:ea typeface="Meiryo UI" panose="020B0604030504040204" pitchFamily="50" charset="-128"/>
                </a:rPr>
                <a:t>OCR</a:t>
              </a:r>
              <a:r>
                <a:rPr lang="ja-JP" altLang="en-US" sz="1000" dirty="0">
                  <a:latin typeface="Meiryo UI" panose="020B0604030504040204" pitchFamily="50" charset="-128"/>
                  <a:ea typeface="Meiryo UI" panose="020B0604030504040204" pitchFamily="50" charset="-128"/>
                </a:rPr>
                <a:t>は、病院・学校事務、人事給与管理、顧客管理、販売管理、生産管理、マーケティング、経理・会計業務など、幅広い業務・業種で利用されている定型帳票のデータ入力を効率的に実現する</a:t>
              </a:r>
              <a:r>
                <a:rPr lang="en-US" altLang="ja-JP" sz="1000" dirty="0">
                  <a:latin typeface="Meiryo UI" panose="020B0604030504040204" pitchFamily="50" charset="-128"/>
                  <a:ea typeface="Meiryo UI" panose="020B0604030504040204" pitchFamily="50" charset="-128"/>
                </a:rPr>
                <a:t>OCR</a:t>
              </a:r>
              <a:r>
                <a:rPr lang="ja-JP" altLang="en-US" sz="1000" dirty="0">
                  <a:latin typeface="Meiryo UI" panose="020B0604030504040204" pitchFamily="50" charset="-128"/>
                  <a:ea typeface="Meiryo UI" panose="020B0604030504040204" pitchFamily="50" charset="-128"/>
                </a:rPr>
                <a:t>ソフトウェアです。</a:t>
              </a:r>
              <a:endParaRPr kumimoji="0" lang="ja-JP" altLang="en-US" sz="1000" dirty="0">
                <a:latin typeface="Meiryo UI" panose="020B0604030504040204" pitchFamily="50" charset="-128"/>
                <a:ea typeface="Meiryo UI" panose="020B0604030504040204" pitchFamily="50" charset="-128"/>
              </a:endParaRPr>
            </a:p>
          </p:txBody>
        </p:sp>
        <p:grpSp>
          <p:nvGrpSpPr>
            <p:cNvPr id="57" name="グループ化 56">
              <a:extLst>
                <a:ext uri="{FF2B5EF4-FFF2-40B4-BE49-F238E27FC236}">
                  <a16:creationId xmlns:a16="http://schemas.microsoft.com/office/drawing/2014/main" id="{C7A7144D-E2C4-4E9E-12C0-72F46693C584}"/>
                </a:ext>
              </a:extLst>
            </p:cNvPr>
            <p:cNvGrpSpPr/>
            <p:nvPr/>
          </p:nvGrpSpPr>
          <p:grpSpPr>
            <a:xfrm>
              <a:off x="7124837" y="1069949"/>
              <a:ext cx="2406753" cy="1549106"/>
              <a:chOff x="299242" y="948639"/>
              <a:chExt cx="2692544" cy="1733055"/>
            </a:xfrm>
          </p:grpSpPr>
          <p:pic>
            <p:nvPicPr>
              <p:cNvPr id="70" name="図 69">
                <a:extLst>
                  <a:ext uri="{FF2B5EF4-FFF2-40B4-BE49-F238E27FC236}">
                    <a16:creationId xmlns:a16="http://schemas.microsoft.com/office/drawing/2014/main" id="{BC829625-E811-2BAC-1B2A-FA8E94337C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242" y="948639"/>
                <a:ext cx="1711572" cy="1711572"/>
              </a:xfrm>
              <a:prstGeom prst="rect">
                <a:avLst/>
              </a:prstGeom>
              <a:effectLst>
                <a:outerShdw blurRad="50800" dist="38100" dir="5400000" algn="t" rotWithShape="0">
                  <a:prstClr val="black">
                    <a:alpha val="40000"/>
                  </a:prstClr>
                </a:outerShdw>
              </a:effectLst>
            </p:spPr>
          </p:pic>
          <p:pic>
            <p:nvPicPr>
              <p:cNvPr id="71" name="図 70">
                <a:extLst>
                  <a:ext uri="{FF2B5EF4-FFF2-40B4-BE49-F238E27FC236}">
                    <a16:creationId xmlns:a16="http://schemas.microsoft.com/office/drawing/2014/main" id="{8CE17CC2-4FCB-EAEF-474D-E61EB00DD3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5404" y="952802"/>
                <a:ext cx="1366382" cy="1728892"/>
              </a:xfrm>
              <a:prstGeom prst="rect">
                <a:avLst/>
              </a:prstGeom>
              <a:effectLst>
                <a:outerShdw blurRad="50800" dist="38100" dir="5400000" algn="t" rotWithShape="0">
                  <a:prstClr val="black">
                    <a:alpha val="40000"/>
                  </a:prstClr>
                </a:outerShdw>
              </a:effectLst>
            </p:spPr>
          </p:pic>
        </p:grpSp>
        <p:sp>
          <p:nvSpPr>
            <p:cNvPr id="58" name="正方形/長方形 57">
              <a:extLst>
                <a:ext uri="{FF2B5EF4-FFF2-40B4-BE49-F238E27FC236}">
                  <a16:creationId xmlns:a16="http://schemas.microsoft.com/office/drawing/2014/main" id="{CA8246D2-F428-67BF-C596-60A5B58DF79C}"/>
                </a:ext>
              </a:extLst>
            </p:cNvPr>
            <p:cNvSpPr/>
            <p:nvPr/>
          </p:nvSpPr>
          <p:spPr bwMode="auto">
            <a:xfrm>
              <a:off x="1469832" y="1050921"/>
              <a:ext cx="2601568" cy="27699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ja-JP" altLang="en-US" sz="1200" dirty="0">
                  <a:solidFill>
                    <a:schemeClr val="bg1"/>
                  </a:solidFill>
                  <a:latin typeface="Meiryo UI" panose="020B0604030504040204" pitchFamily="50" charset="-128"/>
                  <a:ea typeface="Meiryo UI" panose="020B0604030504040204" pitchFamily="50" charset="-128"/>
                </a:rPr>
                <a:t>業界最高水準の認識精度を誇ります</a:t>
              </a:r>
            </a:p>
          </p:txBody>
        </p:sp>
        <p:pic>
          <p:nvPicPr>
            <p:cNvPr id="59" name="図 10">
              <a:extLst>
                <a:ext uri="{FF2B5EF4-FFF2-40B4-BE49-F238E27FC236}">
                  <a16:creationId xmlns:a16="http://schemas.microsoft.com/office/drawing/2014/main" id="{3265B9C9-86F9-457A-41D5-3C5D4F8016A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44039" y="1581125"/>
              <a:ext cx="942544" cy="62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円/楕円 86">
              <a:extLst>
                <a:ext uri="{FF2B5EF4-FFF2-40B4-BE49-F238E27FC236}">
                  <a16:creationId xmlns:a16="http://schemas.microsoft.com/office/drawing/2014/main" id="{1B514584-91D1-385A-F22D-4B0A9BB4111A}"/>
                </a:ext>
              </a:extLst>
            </p:cNvPr>
            <p:cNvSpPr/>
            <p:nvPr/>
          </p:nvSpPr>
          <p:spPr bwMode="auto">
            <a:xfrm>
              <a:off x="6287579" y="1260037"/>
              <a:ext cx="686388" cy="496495"/>
            </a:xfrm>
            <a:prstGeom prst="ellipse">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algn="ctr" defTabSz="457133" fontAlgn="auto">
                <a:spcBef>
                  <a:spcPts val="0"/>
                </a:spcBef>
                <a:spcAft>
                  <a:spcPts val="0"/>
                </a:spcAft>
                <a:defRPr/>
              </a:pPr>
              <a:r>
                <a:rPr kumimoji="0" lang="ja-JP" altLang="en-US" sz="10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領収書・</a:t>
              </a:r>
              <a:endParaRPr kumimoji="0"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defTabSz="457133" fontAlgn="auto">
                <a:spcBef>
                  <a:spcPts val="0"/>
                </a:spcBef>
                <a:spcAft>
                  <a:spcPts val="0"/>
                </a:spcAft>
                <a:defRPr/>
              </a:pPr>
              <a:r>
                <a:rPr kumimoji="0" lang="ja-JP" altLang="en-US" sz="10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レシート</a:t>
              </a:r>
              <a:endParaRPr kumimoji="0"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61" name="図 5">
              <a:extLst>
                <a:ext uri="{FF2B5EF4-FFF2-40B4-BE49-F238E27FC236}">
                  <a16:creationId xmlns:a16="http://schemas.microsoft.com/office/drawing/2014/main" id="{78D79143-5887-D468-F963-C3002399BD7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21511" y="1899240"/>
              <a:ext cx="807057" cy="5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テキスト ボックス 61">
              <a:extLst>
                <a:ext uri="{FF2B5EF4-FFF2-40B4-BE49-F238E27FC236}">
                  <a16:creationId xmlns:a16="http://schemas.microsoft.com/office/drawing/2014/main" id="{A3E6E00B-9CB6-FF21-AC55-98F8C14CCBA7}"/>
                </a:ext>
              </a:extLst>
            </p:cNvPr>
            <p:cNvSpPr txBox="1"/>
            <p:nvPr/>
          </p:nvSpPr>
          <p:spPr>
            <a:xfrm>
              <a:off x="4472279" y="2363643"/>
              <a:ext cx="530915"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メイリオ" panose="020B0604030504040204" pitchFamily="50" charset="-128"/>
                </a:rPr>
                <a:t>保険証</a:t>
              </a:r>
            </a:p>
          </p:txBody>
        </p:sp>
        <p:pic>
          <p:nvPicPr>
            <p:cNvPr id="63" name="図 4">
              <a:extLst>
                <a:ext uri="{FF2B5EF4-FFF2-40B4-BE49-F238E27FC236}">
                  <a16:creationId xmlns:a16="http://schemas.microsoft.com/office/drawing/2014/main" id="{D356DFBE-614A-ADB6-B3BD-E4C22540823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10420" y="1562588"/>
              <a:ext cx="783978" cy="53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テキスト ボックス 63">
              <a:hlinkClick r:id="rId9"/>
              <a:extLst>
                <a:ext uri="{FF2B5EF4-FFF2-40B4-BE49-F238E27FC236}">
                  <a16:creationId xmlns:a16="http://schemas.microsoft.com/office/drawing/2014/main" id="{F10BAD12-F663-2E64-95A8-C142E62CD0C5}"/>
                </a:ext>
              </a:extLst>
            </p:cNvPr>
            <p:cNvSpPr txBox="1"/>
            <p:nvPr/>
          </p:nvSpPr>
          <p:spPr>
            <a:xfrm>
              <a:off x="3800997" y="2087732"/>
              <a:ext cx="530915"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メイリオ" panose="020B0604030504040204" pitchFamily="50" charset="-128"/>
                </a:rPr>
                <a:t>免許証</a:t>
              </a:r>
            </a:p>
          </p:txBody>
        </p:sp>
        <p:sp>
          <p:nvSpPr>
            <p:cNvPr id="65" name="テキスト ボックス 64">
              <a:hlinkClick r:id="rId9"/>
              <a:extLst>
                <a:ext uri="{FF2B5EF4-FFF2-40B4-BE49-F238E27FC236}">
                  <a16:creationId xmlns:a16="http://schemas.microsoft.com/office/drawing/2014/main" id="{8D13A377-DB1C-C996-8802-0B933C8C88C8}"/>
                </a:ext>
              </a:extLst>
            </p:cNvPr>
            <p:cNvSpPr txBox="1"/>
            <p:nvPr/>
          </p:nvSpPr>
          <p:spPr>
            <a:xfrm>
              <a:off x="5101259" y="2178793"/>
              <a:ext cx="726481"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メイリオ" panose="020B0604030504040204" pitchFamily="50" charset="-128"/>
                </a:rPr>
                <a:t>マイナンバー</a:t>
              </a:r>
            </a:p>
          </p:txBody>
        </p:sp>
        <p:pic>
          <p:nvPicPr>
            <p:cNvPr id="66" name="図 16">
              <a:extLst>
                <a:ext uri="{FF2B5EF4-FFF2-40B4-BE49-F238E27FC236}">
                  <a16:creationId xmlns:a16="http://schemas.microsoft.com/office/drawing/2014/main" id="{413DE4DA-075F-4884-E829-A4E0381B2EDC}"/>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64625" y="1765072"/>
              <a:ext cx="677381" cy="28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15">
              <a:extLst>
                <a:ext uri="{FF2B5EF4-FFF2-40B4-BE49-F238E27FC236}">
                  <a16:creationId xmlns:a16="http://schemas.microsoft.com/office/drawing/2014/main" id="{648C5E29-E310-B4D0-AC4A-84EA1CED1821}"/>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73276" y="2098293"/>
              <a:ext cx="809560" cy="4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円/楕円 85">
              <a:extLst>
                <a:ext uri="{FF2B5EF4-FFF2-40B4-BE49-F238E27FC236}">
                  <a16:creationId xmlns:a16="http://schemas.microsoft.com/office/drawing/2014/main" id="{AA1F5F5D-3E12-ED24-F161-DDA8CA094409}"/>
                </a:ext>
              </a:extLst>
            </p:cNvPr>
            <p:cNvSpPr/>
            <p:nvPr/>
          </p:nvSpPr>
          <p:spPr bwMode="auto">
            <a:xfrm>
              <a:off x="4463135" y="1261554"/>
              <a:ext cx="567565" cy="496495"/>
            </a:xfrm>
            <a:prstGeom prst="ellipse">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algn="ctr" defTabSz="457133" fontAlgn="auto">
                <a:spcBef>
                  <a:spcPts val="0"/>
                </a:spcBef>
                <a:spcAft>
                  <a:spcPts val="0"/>
                </a:spcAft>
                <a:defRPr/>
              </a:pPr>
              <a:r>
                <a:rPr kumimoji="0" lang="ja-JP" altLang="en-US" sz="10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本人</a:t>
              </a:r>
              <a:endParaRPr kumimoji="0"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defTabSz="457133" fontAlgn="auto">
                <a:spcBef>
                  <a:spcPts val="0"/>
                </a:spcBef>
                <a:spcAft>
                  <a:spcPts val="0"/>
                </a:spcAft>
                <a:defRPr/>
              </a:pPr>
              <a:r>
                <a:rPr kumimoji="0" lang="ja-JP" altLang="en-US" sz="10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確認</a:t>
              </a:r>
              <a:endParaRPr kumimoji="0"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69" name="Picture 6" descr="C:\Users\ebara\Desktop\名称未設定-1.jpg">
              <a:extLst>
                <a:ext uri="{FF2B5EF4-FFF2-40B4-BE49-F238E27FC236}">
                  <a16:creationId xmlns:a16="http://schemas.microsoft.com/office/drawing/2014/main" id="{1AA10A2E-DA63-A60F-0548-68A5802B164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41339" y="1700658"/>
              <a:ext cx="472248" cy="64956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2" name="グループ化 71">
            <a:extLst>
              <a:ext uri="{FF2B5EF4-FFF2-40B4-BE49-F238E27FC236}">
                <a16:creationId xmlns:a16="http://schemas.microsoft.com/office/drawing/2014/main" id="{29EE0E4B-F97A-034B-E467-15A241C32D2E}"/>
              </a:ext>
            </a:extLst>
          </p:cNvPr>
          <p:cNvGrpSpPr/>
          <p:nvPr/>
        </p:nvGrpSpPr>
        <p:grpSpPr>
          <a:xfrm>
            <a:off x="-9772815" y="-2209237"/>
            <a:ext cx="9326756" cy="5398088"/>
            <a:chOff x="304907" y="910637"/>
            <a:chExt cx="9326756" cy="5398088"/>
          </a:xfrm>
        </p:grpSpPr>
        <p:sp>
          <p:nvSpPr>
            <p:cNvPr id="73" name="角丸四角形 45">
              <a:extLst>
                <a:ext uri="{FF2B5EF4-FFF2-40B4-BE49-F238E27FC236}">
                  <a16:creationId xmlns:a16="http://schemas.microsoft.com/office/drawing/2014/main" id="{830C62B1-65AD-CAF1-B236-20CA7930B6C2}"/>
                </a:ext>
              </a:extLst>
            </p:cNvPr>
            <p:cNvSpPr/>
            <p:nvPr/>
          </p:nvSpPr>
          <p:spPr>
            <a:xfrm>
              <a:off x="304907" y="910637"/>
              <a:ext cx="9326755" cy="2745003"/>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4" name="角丸四角形 46">
              <a:extLst>
                <a:ext uri="{FF2B5EF4-FFF2-40B4-BE49-F238E27FC236}">
                  <a16:creationId xmlns:a16="http://schemas.microsoft.com/office/drawing/2014/main" id="{B2C0187D-0268-93E6-693E-D79A43168C67}"/>
                </a:ext>
              </a:extLst>
            </p:cNvPr>
            <p:cNvSpPr/>
            <p:nvPr/>
          </p:nvSpPr>
          <p:spPr>
            <a:xfrm>
              <a:off x="456249" y="1035857"/>
              <a:ext cx="3551105" cy="2500446"/>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pic>
          <p:nvPicPr>
            <p:cNvPr id="75" name="図 74" descr="https://datanature.njk.co.jp/dnsmart/files/2015/06/ph_main_dnsmart.png">
              <a:extLst>
                <a:ext uri="{FF2B5EF4-FFF2-40B4-BE49-F238E27FC236}">
                  <a16:creationId xmlns:a16="http://schemas.microsoft.com/office/drawing/2014/main" id="{5B9E2860-40EE-241C-91E7-A4B21519B8BE}"/>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179" t="4046" r="64740" b="34682"/>
            <a:stretch/>
          </p:blipFill>
          <p:spPr bwMode="auto">
            <a:xfrm>
              <a:off x="2514778" y="1741778"/>
              <a:ext cx="1341593" cy="1667923"/>
            </a:xfrm>
            <a:prstGeom prst="rect">
              <a:avLst/>
            </a:prstGeom>
            <a:noFill/>
            <a:extLst>
              <a:ext uri="{909E8E84-426E-40DD-AFC4-6F175D3DCCD1}">
                <a14:hiddenFill xmlns:a14="http://schemas.microsoft.com/office/drawing/2010/main">
                  <a:solidFill>
                    <a:srgbClr val="FFFFFF"/>
                  </a:solidFill>
                </a14:hiddenFill>
              </a:ext>
            </a:extLst>
          </p:spPr>
        </p:pic>
        <p:sp>
          <p:nvSpPr>
            <p:cNvPr id="76" name="正方形/長方形 75">
              <a:extLst>
                <a:ext uri="{FF2B5EF4-FFF2-40B4-BE49-F238E27FC236}">
                  <a16:creationId xmlns:a16="http://schemas.microsoft.com/office/drawing/2014/main" id="{B4CE1407-753A-10A5-67F8-F6E6661904CF}"/>
                </a:ext>
              </a:extLst>
            </p:cNvPr>
            <p:cNvSpPr>
              <a:spLocks noChangeArrowheads="1"/>
            </p:cNvSpPr>
            <p:nvPr/>
          </p:nvSpPr>
          <p:spPr bwMode="auto">
            <a:xfrm>
              <a:off x="544480" y="1760926"/>
              <a:ext cx="2017713" cy="246063"/>
            </a:xfrm>
            <a:prstGeom prst="rect">
              <a:avLst/>
            </a:prstGeom>
            <a:noFill/>
            <a:ln w="9525">
              <a:noFill/>
              <a:miter lim="800000"/>
              <a:headEnd/>
              <a:tailEnd/>
            </a:ln>
          </p:spPr>
          <p:txBody>
            <a:bodyPr>
              <a:spAutoFit/>
            </a:bodyPr>
            <a:lstStyle/>
            <a:p>
              <a:pPr>
                <a:defRPr/>
              </a:pPr>
              <a:r>
                <a:rPr kumimoji="0" lang="en-US" altLang="ja-JP" sz="1000" dirty="0">
                  <a:solidFill>
                    <a:srgbClr val="0070C0"/>
                  </a:solidFill>
                  <a:latin typeface="Meiryo UI" panose="020B0604030504040204" pitchFamily="50" charset="-128"/>
                  <a:ea typeface="Meiryo UI" panose="020B0604030504040204" pitchFamily="50" charset="-128"/>
                </a:rPr>
                <a:t>http://datanature.njk.co.jp/</a:t>
              </a:r>
            </a:p>
          </p:txBody>
        </p:sp>
        <p:pic>
          <p:nvPicPr>
            <p:cNvPr id="77" name="Picture 34" descr="C:\Users\baba\Pictures\DNS_logo_L.jpg">
              <a:extLst>
                <a:ext uri="{FF2B5EF4-FFF2-40B4-BE49-F238E27FC236}">
                  <a16:creationId xmlns:a16="http://schemas.microsoft.com/office/drawing/2014/main" id="{9F9B87E2-7C8E-E900-2794-E4F1ECA46F36}"/>
                </a:ext>
              </a:extLst>
            </p:cNvPr>
            <p:cNvPicPr>
              <a:picLocks noChangeAspect="1" noChangeArrowheads="1"/>
            </p:cNvPicPr>
            <p:nvPr/>
          </p:nvPicPr>
          <p:blipFill>
            <a:blip r:embed="rId19" cstate="print"/>
            <a:srcRect/>
            <a:stretch>
              <a:fillRect/>
            </a:stretch>
          </p:blipFill>
          <p:spPr bwMode="auto">
            <a:xfrm>
              <a:off x="579072" y="1164291"/>
              <a:ext cx="3218374" cy="533539"/>
            </a:xfrm>
            <a:prstGeom prst="rect">
              <a:avLst/>
            </a:prstGeom>
            <a:noFill/>
            <a:ln w="9525">
              <a:noFill/>
              <a:miter lim="800000"/>
              <a:headEnd/>
              <a:tailEnd/>
            </a:ln>
          </p:spPr>
        </p:pic>
        <p:sp>
          <p:nvSpPr>
            <p:cNvPr id="78" name="正方形/長方形 77">
              <a:extLst>
                <a:ext uri="{FF2B5EF4-FFF2-40B4-BE49-F238E27FC236}">
                  <a16:creationId xmlns:a16="http://schemas.microsoft.com/office/drawing/2014/main" id="{42F3389D-3F3A-9B6E-8709-F6743E1432F6}"/>
                </a:ext>
              </a:extLst>
            </p:cNvPr>
            <p:cNvSpPr/>
            <p:nvPr/>
          </p:nvSpPr>
          <p:spPr>
            <a:xfrm>
              <a:off x="4154818" y="1034298"/>
              <a:ext cx="5315857"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dirty="0">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簡単操作のＢＩツール データネーチャー</a:t>
              </a:r>
            </a:p>
          </p:txBody>
        </p:sp>
        <p:sp>
          <p:nvSpPr>
            <p:cNvPr id="79" name="正方形/長方形 78">
              <a:extLst>
                <a:ext uri="{FF2B5EF4-FFF2-40B4-BE49-F238E27FC236}">
                  <a16:creationId xmlns:a16="http://schemas.microsoft.com/office/drawing/2014/main" id="{515E9112-0542-B19A-7178-3E152D730FF2}"/>
                </a:ext>
              </a:extLst>
            </p:cNvPr>
            <p:cNvSpPr/>
            <p:nvPr/>
          </p:nvSpPr>
          <p:spPr>
            <a:xfrm>
              <a:off x="553033" y="2127463"/>
              <a:ext cx="1965069" cy="1288366"/>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20000"/>
                </a:lnSpc>
                <a:defRPr/>
              </a:pPr>
              <a:r>
                <a:rPr lang="ja-JP" altLang="en-US" sz="1100" dirty="0">
                  <a:solidFill>
                    <a:schemeClr val="tx1"/>
                  </a:solidFill>
                  <a:latin typeface="Meiryo UI" panose="020B0604030504040204" pitchFamily="50" charset="-128"/>
                  <a:ea typeface="Meiryo UI" panose="020B0604030504040204" pitchFamily="50" charset="-128"/>
                </a:rPr>
                <a:t>基幹系</a:t>
              </a:r>
              <a:r>
                <a:rPr lang="en-US" altLang="ja-JP" sz="1100" dirty="0">
                  <a:solidFill>
                    <a:schemeClr val="tx1"/>
                  </a:solidFill>
                  <a:latin typeface="Meiryo UI" panose="020B0604030504040204" pitchFamily="50" charset="-128"/>
                  <a:ea typeface="Meiryo UI" panose="020B0604030504040204" pitchFamily="50" charset="-128"/>
                </a:rPr>
                <a:t>RDB</a:t>
              </a:r>
              <a:r>
                <a:rPr lang="ja-JP" altLang="en-US" sz="1100" dirty="0">
                  <a:solidFill>
                    <a:schemeClr val="tx1"/>
                  </a:solidFill>
                  <a:latin typeface="Meiryo UI" panose="020B0604030504040204" pitchFamily="50" charset="-128"/>
                  <a:ea typeface="Meiryo UI" panose="020B0604030504040204" pitchFamily="50" charset="-128"/>
                </a:rPr>
                <a:t>内の業務</a:t>
              </a:r>
              <a:r>
                <a:rPr lang="ja-JP" altLang="en-US" sz="1100">
                  <a:solidFill>
                    <a:schemeClr val="tx1"/>
                  </a:solidFill>
                  <a:latin typeface="Meiryo UI" panose="020B0604030504040204" pitchFamily="50" charset="-128"/>
                  <a:ea typeface="Meiryo UI" panose="020B0604030504040204" pitchFamily="50" charset="-128"/>
                </a:rPr>
                <a:t>データや手元</a:t>
              </a:r>
              <a:r>
                <a:rPr lang="ja-JP" altLang="en-US" sz="1100" dirty="0">
                  <a:solidFill>
                    <a:schemeClr val="tx1"/>
                  </a:solidFill>
                  <a:latin typeface="Meiryo UI" panose="020B0604030504040204" pitchFamily="50" charset="-128"/>
                  <a:ea typeface="Meiryo UI" panose="020B0604030504040204" pitchFamily="50" charset="-128"/>
                </a:rPr>
                <a:t>の</a:t>
              </a:r>
              <a:r>
                <a:rPr lang="en-US" altLang="ja-JP" sz="1100" dirty="0">
                  <a:solidFill>
                    <a:schemeClr val="tx1"/>
                  </a:solidFill>
                  <a:latin typeface="Meiryo UI" panose="020B0604030504040204" pitchFamily="50" charset="-128"/>
                  <a:ea typeface="Meiryo UI" panose="020B0604030504040204" pitchFamily="50" charset="-128"/>
                </a:rPr>
                <a:t>Excel</a:t>
              </a:r>
              <a:r>
                <a:rPr lang="ja-JP" altLang="en-US" sz="1100" dirty="0">
                  <a:solidFill>
                    <a:schemeClr val="tx1"/>
                  </a:solidFill>
                  <a:latin typeface="Meiryo UI" panose="020B0604030504040204" pitchFamily="50" charset="-128"/>
                  <a:ea typeface="Meiryo UI" panose="020B0604030504040204" pitchFamily="50" charset="-128"/>
                </a:rPr>
                <a:t>データの集計、</a:t>
              </a:r>
              <a:r>
                <a:rPr lang="ja-JP" altLang="en-US" sz="1100">
                  <a:solidFill>
                    <a:schemeClr val="tx1"/>
                  </a:solidFill>
                  <a:latin typeface="Meiryo UI" panose="020B0604030504040204" pitchFamily="50" charset="-128"/>
                  <a:ea typeface="Meiryo UI" panose="020B0604030504040204" pitchFamily="50" charset="-128"/>
                </a:rPr>
                <a:t>活用、分析</a:t>
              </a:r>
              <a:r>
                <a:rPr lang="ja-JP" altLang="en-US" sz="1100" dirty="0">
                  <a:solidFill>
                    <a:schemeClr val="tx1"/>
                  </a:solidFill>
                  <a:latin typeface="Meiryo UI" panose="020B0604030504040204" pitchFamily="50" charset="-128"/>
                  <a:ea typeface="Meiryo UI" panose="020B0604030504040204" pitchFamily="50" charset="-128"/>
                </a:rPr>
                <a:t>から、帳票作成、定型</a:t>
              </a:r>
              <a:r>
                <a:rPr lang="ja-JP" altLang="en-US" sz="1100">
                  <a:solidFill>
                    <a:schemeClr val="tx1"/>
                  </a:solidFill>
                  <a:latin typeface="Meiryo UI" panose="020B0604030504040204" pitchFamily="50" charset="-128"/>
                  <a:ea typeface="Meiryo UI" panose="020B0604030504040204" pitchFamily="50" charset="-128"/>
                </a:rPr>
                <a:t>出力、</a:t>
              </a:r>
              <a:r>
                <a:rPr lang="en-US" altLang="ja-JP" sz="1100" dirty="0">
                  <a:solidFill>
                    <a:schemeClr val="tx1"/>
                  </a:solidFill>
                  <a:latin typeface="Meiryo UI" panose="020B0604030504040204" pitchFamily="50" charset="-128"/>
                  <a:ea typeface="Meiryo UI" panose="020B0604030504040204" pitchFamily="50" charset="-128"/>
                </a:rPr>
                <a:t>Excel</a:t>
              </a:r>
              <a:r>
                <a:rPr lang="ja-JP" altLang="en-US" sz="1100" dirty="0">
                  <a:solidFill>
                    <a:schemeClr val="tx1"/>
                  </a:solidFill>
                  <a:latin typeface="Meiryo UI" panose="020B0604030504040204" pitchFamily="50" charset="-128"/>
                  <a:ea typeface="Meiryo UI" panose="020B0604030504040204" pitchFamily="50" charset="-128"/>
                </a:rPr>
                <a:t>出力まで、企業</a:t>
              </a:r>
              <a:r>
                <a:rPr lang="ja-JP" altLang="en-US" sz="1100">
                  <a:solidFill>
                    <a:schemeClr val="tx1"/>
                  </a:solidFill>
                  <a:latin typeface="Meiryo UI" panose="020B0604030504040204" pitchFamily="50" charset="-128"/>
                  <a:ea typeface="Meiryo UI" panose="020B0604030504040204" pitchFamily="50" charset="-128"/>
                </a:rPr>
                <a:t>データの見える</a:t>
              </a:r>
              <a:r>
                <a:rPr lang="ja-JP" altLang="en-US" sz="1100" dirty="0">
                  <a:solidFill>
                    <a:schemeClr val="tx1"/>
                  </a:solidFill>
                  <a:latin typeface="Meiryo UI" panose="020B0604030504040204" pitchFamily="50" charset="-128"/>
                  <a:ea typeface="Meiryo UI" panose="020B0604030504040204" pitchFamily="50" charset="-128"/>
                </a:rPr>
                <a:t>化を低コストで</a:t>
              </a:r>
              <a:r>
                <a:rPr lang="ja-JP" altLang="en-US" sz="1100">
                  <a:solidFill>
                    <a:schemeClr val="tx1"/>
                  </a:solidFill>
                  <a:latin typeface="Meiryo UI" panose="020B0604030504040204" pitchFamily="50" charset="-128"/>
                  <a:ea typeface="Meiryo UI" panose="020B0604030504040204" pitchFamily="50" charset="-128"/>
                </a:rPr>
                <a:t>実現する</a:t>
              </a:r>
              <a:r>
                <a:rPr lang="en-US" altLang="ja-JP" sz="1100" dirty="0">
                  <a:solidFill>
                    <a:schemeClr val="tx1"/>
                  </a:solidFill>
                  <a:latin typeface="Meiryo UI" panose="020B0604030504040204" pitchFamily="50" charset="-128"/>
                  <a:ea typeface="Meiryo UI" panose="020B0604030504040204" pitchFamily="50" charset="-128"/>
                </a:rPr>
                <a:t>BI</a:t>
              </a:r>
              <a:r>
                <a:rPr lang="ja-JP" altLang="en-US" sz="1100" dirty="0">
                  <a:solidFill>
                    <a:schemeClr val="tx1"/>
                  </a:solidFill>
                  <a:latin typeface="Meiryo UI" panose="020B0604030504040204" pitchFamily="50" charset="-128"/>
                  <a:ea typeface="Meiryo UI" panose="020B0604030504040204" pitchFamily="50" charset="-128"/>
                </a:rPr>
                <a:t>ツールです。</a:t>
              </a:r>
            </a:p>
          </p:txBody>
        </p:sp>
        <p:grpSp>
          <p:nvGrpSpPr>
            <p:cNvPr id="80" name="グループ化 54">
              <a:extLst>
                <a:ext uri="{FF2B5EF4-FFF2-40B4-BE49-F238E27FC236}">
                  <a16:creationId xmlns:a16="http://schemas.microsoft.com/office/drawing/2014/main" id="{9F49229A-76E2-C820-221E-BDF22BCF7654}"/>
                </a:ext>
              </a:extLst>
            </p:cNvPr>
            <p:cNvGrpSpPr>
              <a:grpSpLocks noChangeAspect="1"/>
            </p:cNvGrpSpPr>
            <p:nvPr/>
          </p:nvGrpSpPr>
          <p:grpSpPr bwMode="auto">
            <a:xfrm>
              <a:off x="7400596" y="1164291"/>
              <a:ext cx="1978464" cy="2202682"/>
              <a:chOff x="7669126" y="1268189"/>
              <a:chExt cx="1875013" cy="2051552"/>
            </a:xfrm>
          </p:grpSpPr>
          <p:pic>
            <p:nvPicPr>
              <p:cNvPr id="107" name="Picture 3">
                <a:extLst>
                  <a:ext uri="{FF2B5EF4-FFF2-40B4-BE49-F238E27FC236}">
                    <a16:creationId xmlns:a16="http://schemas.microsoft.com/office/drawing/2014/main" id="{3E230300-03EA-B792-911E-00CB13041E0F}"/>
                  </a:ext>
                </a:extLst>
              </p:cNvPr>
              <p:cNvPicPr>
                <a:picLocks noChangeAspect="1" noChangeArrowheads="1"/>
              </p:cNvPicPr>
              <p:nvPr/>
            </p:nvPicPr>
            <p:blipFill>
              <a:blip r:embed="rId20" cstate="print"/>
              <a:srcRect/>
              <a:stretch>
                <a:fillRect/>
              </a:stretch>
            </p:blipFill>
            <p:spPr bwMode="auto">
              <a:xfrm>
                <a:off x="7770551" y="1268189"/>
                <a:ext cx="1639888" cy="1100138"/>
              </a:xfrm>
              <a:prstGeom prst="rect">
                <a:avLst/>
              </a:prstGeom>
              <a:noFill/>
              <a:ln w="9525" algn="ctr">
                <a:noFill/>
                <a:miter lim="800000"/>
                <a:headEnd/>
                <a:tailEnd/>
              </a:ln>
            </p:spPr>
          </p:pic>
          <p:pic>
            <p:nvPicPr>
              <p:cNvPr id="108" name="Picture 2" descr="Y:\NextDANAE\説明資料\1110\Smart集計表.BMP">
                <a:extLst>
                  <a:ext uri="{FF2B5EF4-FFF2-40B4-BE49-F238E27FC236}">
                    <a16:creationId xmlns:a16="http://schemas.microsoft.com/office/drawing/2014/main" id="{27155FAA-BB7D-1B50-3AB9-34F174942912}"/>
                  </a:ext>
                </a:extLst>
              </p:cNvPr>
              <p:cNvPicPr>
                <a:picLocks noChangeAspect="1" noChangeArrowheads="1"/>
              </p:cNvPicPr>
              <p:nvPr/>
            </p:nvPicPr>
            <p:blipFill>
              <a:blip r:embed="rId21" cstate="print"/>
              <a:srcRect/>
              <a:stretch>
                <a:fillRect/>
              </a:stretch>
            </p:blipFill>
            <p:spPr bwMode="auto">
              <a:xfrm>
                <a:off x="7669126" y="1960340"/>
                <a:ext cx="1366154" cy="912540"/>
              </a:xfrm>
              <a:prstGeom prst="rect">
                <a:avLst/>
              </a:prstGeom>
              <a:noFill/>
              <a:ln w="9525">
                <a:noFill/>
                <a:miter lim="800000"/>
                <a:headEnd/>
                <a:tailEnd/>
              </a:ln>
            </p:spPr>
          </p:pic>
          <p:pic>
            <p:nvPicPr>
              <p:cNvPr id="109" name="Picture 3" descr="Y:\NextDANAE\説明資料\1110\Smartグラフ.BMP">
                <a:extLst>
                  <a:ext uri="{FF2B5EF4-FFF2-40B4-BE49-F238E27FC236}">
                    <a16:creationId xmlns:a16="http://schemas.microsoft.com/office/drawing/2014/main" id="{F3B849CA-F0ED-9F31-C7C5-0BA462E85527}"/>
                  </a:ext>
                </a:extLst>
              </p:cNvPr>
              <p:cNvPicPr>
                <a:picLocks noChangeAspect="1" noChangeArrowheads="1"/>
              </p:cNvPicPr>
              <p:nvPr/>
            </p:nvPicPr>
            <p:blipFill>
              <a:blip r:embed="rId22" cstate="print"/>
              <a:srcRect/>
              <a:stretch>
                <a:fillRect/>
              </a:stretch>
            </p:blipFill>
            <p:spPr bwMode="auto">
              <a:xfrm>
                <a:off x="8233191" y="2444344"/>
                <a:ext cx="1310948" cy="875397"/>
              </a:xfrm>
              <a:prstGeom prst="rect">
                <a:avLst/>
              </a:prstGeom>
              <a:noFill/>
              <a:ln w="9525">
                <a:noFill/>
                <a:miter lim="800000"/>
                <a:headEnd/>
                <a:tailEnd/>
              </a:ln>
            </p:spPr>
          </p:pic>
        </p:grpSp>
        <p:sp>
          <p:nvSpPr>
            <p:cNvPr id="81" name="正方形/長方形 53">
              <a:extLst>
                <a:ext uri="{FF2B5EF4-FFF2-40B4-BE49-F238E27FC236}">
                  <a16:creationId xmlns:a16="http://schemas.microsoft.com/office/drawing/2014/main" id="{150E3356-F0D4-93D4-B637-D449EFBD61FE}"/>
                </a:ext>
              </a:extLst>
            </p:cNvPr>
            <p:cNvSpPr>
              <a:spLocks noChangeArrowheads="1"/>
            </p:cNvSpPr>
            <p:nvPr/>
          </p:nvSpPr>
          <p:spPr bwMode="auto">
            <a:xfrm>
              <a:off x="4107320" y="1483604"/>
              <a:ext cx="3471764" cy="261610"/>
            </a:xfrm>
            <a:prstGeom prst="rect">
              <a:avLst/>
            </a:prstGeom>
            <a:noFill/>
            <a:ln w="9525">
              <a:noFill/>
              <a:miter lim="800000"/>
              <a:headEnd/>
              <a:tailEnd/>
            </a:ln>
          </p:spPr>
          <p:txBody>
            <a:bodyPr wrap="square">
              <a:spAutoFit/>
            </a:bodyPr>
            <a:lstStyle/>
            <a:p>
              <a:r>
                <a:rPr lang="ja-JP" altLang="en-US" sz="1100" b="1" dirty="0">
                  <a:latin typeface="Meiryo UI" panose="020B0604030504040204" pitchFamily="50" charset="-128"/>
                  <a:ea typeface="Meiryo UI" panose="020B0604030504040204" pitchFamily="50" charset="-128"/>
                </a:rPr>
                <a:t>さまざまな基幹システムとの連携をプログラムレスで実現。</a:t>
              </a:r>
            </a:p>
          </p:txBody>
        </p:sp>
        <p:sp>
          <p:nvSpPr>
            <p:cNvPr id="82" name="正方形/長方形 53">
              <a:extLst>
                <a:ext uri="{FF2B5EF4-FFF2-40B4-BE49-F238E27FC236}">
                  <a16:creationId xmlns:a16="http://schemas.microsoft.com/office/drawing/2014/main" id="{E28147A7-F9BA-7A54-F174-1B29302ADF59}"/>
                </a:ext>
              </a:extLst>
            </p:cNvPr>
            <p:cNvSpPr>
              <a:spLocks noChangeArrowheads="1"/>
            </p:cNvSpPr>
            <p:nvPr/>
          </p:nvSpPr>
          <p:spPr bwMode="auto">
            <a:xfrm>
              <a:off x="4107320" y="1779184"/>
              <a:ext cx="3167605" cy="440955"/>
            </a:xfrm>
            <a:prstGeom prst="rect">
              <a:avLst/>
            </a:prstGeom>
            <a:noFill/>
            <a:ln w="9525">
              <a:noFill/>
              <a:miter lim="800000"/>
              <a:headEnd/>
              <a:tailEnd/>
            </a:ln>
          </p:spPr>
          <p:txBody>
            <a:bodyPr wrap="square">
              <a:spAutoFit/>
            </a:bodyPr>
            <a:lstStyle/>
            <a:p>
              <a:pPr>
                <a:lnSpc>
                  <a:spcPct val="120000"/>
                </a:lnSpc>
              </a:pPr>
              <a:r>
                <a:rPr lang="ja-JP" altLang="en-US" sz="1000" dirty="0">
                  <a:latin typeface="Meiryo UI" panose="020B0604030504040204" pitchFamily="50" charset="-128"/>
                  <a:ea typeface="Meiryo UI" panose="020B0604030504040204" pitchFamily="50" charset="-128"/>
                </a:rPr>
                <a:t>業務等のデータから自動生成されるボタンを押すだけの</a:t>
              </a:r>
              <a:br>
                <a:rPr lang="ja-JP" altLang="en-US"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直観的な簡単操作で、欲しい情報を瞬時に表示。</a:t>
              </a:r>
            </a:p>
          </p:txBody>
        </p:sp>
        <p:sp>
          <p:nvSpPr>
            <p:cNvPr id="83" name="正方形/長方形 55">
              <a:extLst>
                <a:ext uri="{FF2B5EF4-FFF2-40B4-BE49-F238E27FC236}">
                  <a16:creationId xmlns:a16="http://schemas.microsoft.com/office/drawing/2014/main" id="{50C303C2-4A33-05E0-2B64-A6E49BE057EC}"/>
                </a:ext>
              </a:extLst>
            </p:cNvPr>
            <p:cNvSpPr>
              <a:spLocks noChangeArrowheads="1"/>
            </p:cNvSpPr>
            <p:nvPr/>
          </p:nvSpPr>
          <p:spPr bwMode="auto">
            <a:xfrm>
              <a:off x="7307218" y="3409701"/>
              <a:ext cx="2292535" cy="21544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お問い合わせ：メディアドライブ事業部</a:t>
              </a:r>
            </a:p>
          </p:txBody>
        </p:sp>
        <p:sp>
          <p:nvSpPr>
            <p:cNvPr id="84" name="正方形/長方形 58">
              <a:extLst>
                <a:ext uri="{FF2B5EF4-FFF2-40B4-BE49-F238E27FC236}">
                  <a16:creationId xmlns:a16="http://schemas.microsoft.com/office/drawing/2014/main" id="{38D9C128-D952-2397-224E-191A65F05084}"/>
                </a:ext>
              </a:extLst>
            </p:cNvPr>
            <p:cNvSpPr>
              <a:spLocks noChangeArrowheads="1"/>
            </p:cNvSpPr>
            <p:nvPr/>
          </p:nvSpPr>
          <p:spPr bwMode="auto">
            <a:xfrm>
              <a:off x="4122658" y="2149455"/>
              <a:ext cx="3159936" cy="251636"/>
            </a:xfrm>
            <a:prstGeom prst="rect">
              <a:avLst/>
            </a:prstGeom>
            <a:noFill/>
            <a:ln w="9525">
              <a:noFill/>
              <a:miter lim="800000"/>
              <a:headEnd/>
              <a:tailEnd/>
            </a:ln>
          </p:spPr>
          <p:txBody>
            <a:bodyPr wrap="square">
              <a:spAutoFit/>
            </a:bodyPr>
            <a:lstStyle/>
            <a:p>
              <a:pPr>
                <a:defRPr/>
              </a:pPr>
              <a:r>
                <a:rPr lang="en-US" altLang="ja-JP" sz="1000" dirty="0" err="1">
                  <a:solidFill>
                    <a:srgbClr val="C00000"/>
                  </a:solidFill>
                  <a:latin typeface="Meiryo UI" panose="020B0604030504040204" pitchFamily="50" charset="-128"/>
                  <a:ea typeface="Meiryo UI" panose="020B0604030504040204" pitchFamily="50" charset="-128"/>
                </a:rPr>
                <a:t>DataNature</a:t>
              </a:r>
              <a:r>
                <a:rPr lang="ja-JP" altLang="en-US" sz="1000" dirty="0">
                  <a:solidFill>
                    <a:srgbClr val="C00000"/>
                  </a:solidFill>
                  <a:latin typeface="Meiryo UI" panose="020B0604030504040204" pitchFamily="50" charset="-128"/>
                  <a:ea typeface="Meiryo UI" panose="020B0604030504040204" pitchFamily="50" charset="-128"/>
                </a:rPr>
                <a:t>シリーズ出荷実績</a:t>
              </a:r>
              <a:r>
                <a:rPr lang="en-US" altLang="ja-JP" sz="1000" dirty="0">
                  <a:solidFill>
                    <a:srgbClr val="C00000"/>
                  </a:solidFill>
                  <a:latin typeface="Meiryo UI" panose="020B0604030504040204" pitchFamily="50" charset="-128"/>
                  <a:ea typeface="Meiryo UI" panose="020B0604030504040204" pitchFamily="50" charset="-128"/>
                </a:rPr>
                <a:t>(</a:t>
              </a:r>
              <a:r>
                <a:rPr lang="ja-JP" altLang="en-US" sz="1000" dirty="0">
                  <a:solidFill>
                    <a:srgbClr val="C00000"/>
                  </a:solidFill>
                  <a:latin typeface="Meiryo UI" panose="020B0604030504040204" pitchFamily="50" charset="-128"/>
                  <a:ea typeface="Meiryo UI" panose="020B0604030504040204" pitchFamily="50" charset="-128"/>
                </a:rPr>
                <a:t>累計</a:t>
              </a:r>
              <a:r>
                <a:rPr lang="en-US" altLang="ja-JP" sz="1000" dirty="0">
                  <a:solidFill>
                    <a:srgbClr val="C00000"/>
                  </a:solidFill>
                  <a:latin typeface="Meiryo UI" panose="020B0604030504040204" pitchFamily="50" charset="-128"/>
                  <a:ea typeface="Meiryo UI" panose="020B0604030504040204" pitchFamily="50" charset="-128"/>
                </a:rPr>
                <a:t>)</a:t>
              </a:r>
              <a:r>
                <a:rPr lang="ja-JP" altLang="en-US" sz="1000" dirty="0">
                  <a:solidFill>
                    <a:srgbClr val="C00000"/>
                  </a:solidFill>
                  <a:latin typeface="Meiryo UI" panose="020B0604030504040204" pitchFamily="50" charset="-128"/>
                  <a:ea typeface="Meiryo UI" panose="020B0604030504040204" pitchFamily="50" charset="-128"/>
                </a:rPr>
                <a:t> 約</a:t>
              </a:r>
              <a:r>
                <a:rPr lang="en-US" altLang="ja-JP" sz="1000" dirty="0">
                  <a:solidFill>
                    <a:srgbClr val="C00000"/>
                  </a:solidFill>
                  <a:latin typeface="Meiryo UI" panose="020B0604030504040204" pitchFamily="50" charset="-128"/>
                  <a:ea typeface="Meiryo UI" panose="020B0604030504040204" pitchFamily="50" charset="-128"/>
                </a:rPr>
                <a:t>90,000</a:t>
              </a:r>
              <a:r>
                <a:rPr lang="ja-JP" altLang="en-US" sz="1000" dirty="0">
                  <a:solidFill>
                    <a:srgbClr val="C00000"/>
                  </a:solidFill>
                  <a:latin typeface="Meiryo UI" panose="020B0604030504040204" pitchFamily="50" charset="-128"/>
                  <a:ea typeface="Meiryo UI" panose="020B0604030504040204" pitchFamily="50" charset="-128"/>
                </a:rPr>
                <a:t>本。</a:t>
              </a:r>
              <a:endParaRPr lang="en-US" altLang="ja-JP" sz="1000" dirty="0">
                <a:solidFill>
                  <a:srgbClr val="C00000"/>
                </a:solidFill>
                <a:latin typeface="Meiryo UI" panose="020B0604030504040204" pitchFamily="50" charset="-128"/>
                <a:ea typeface="Meiryo UI" panose="020B0604030504040204" pitchFamily="50" charset="-128"/>
              </a:endParaRPr>
            </a:p>
          </p:txBody>
        </p:sp>
        <p:sp>
          <p:nvSpPr>
            <p:cNvPr id="85" name="正方形/長方形 84">
              <a:extLst>
                <a:ext uri="{FF2B5EF4-FFF2-40B4-BE49-F238E27FC236}">
                  <a16:creationId xmlns:a16="http://schemas.microsoft.com/office/drawing/2014/main" id="{BB6D268F-548B-3D5F-8B9A-DD5DCECC9928}"/>
                </a:ext>
              </a:extLst>
            </p:cNvPr>
            <p:cNvSpPr/>
            <p:nvPr/>
          </p:nvSpPr>
          <p:spPr bwMode="auto">
            <a:xfrm>
              <a:off x="4185125" y="2445100"/>
              <a:ext cx="3090185" cy="1091203"/>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dirty="0">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B6674CEA-B4CA-5965-1623-C5FF134C74A5}"/>
                </a:ext>
              </a:extLst>
            </p:cNvPr>
            <p:cNvSpPr txBox="1"/>
            <p:nvPr/>
          </p:nvSpPr>
          <p:spPr bwMode="auto">
            <a:xfrm>
              <a:off x="4222449" y="2543947"/>
              <a:ext cx="3090185" cy="9233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0" rIns="0" bIns="0">
              <a:spAutoFit/>
            </a:bodyPr>
            <a:lstStyle/>
            <a:p>
              <a:pPr defTabSz="457133" fontAlgn="auto">
                <a:lnSpc>
                  <a:spcPts val="1200"/>
                </a:lnSpc>
                <a:spcBef>
                  <a:spcPts val="0"/>
                </a:spcBef>
                <a:spcAft>
                  <a:spcPts val="0"/>
                </a:spcAft>
                <a:defRPr/>
              </a:pPr>
              <a:r>
                <a:rPr kumimoji="0" lang="en-US" altLang="ja-JP" sz="900" b="1" dirty="0">
                  <a:latin typeface="Meiryo UI" panose="020B0604030504040204" pitchFamily="50" charset="-128"/>
                  <a:ea typeface="Meiryo UI" panose="020B0604030504040204" pitchFamily="50" charset="-128"/>
                </a:rPr>
                <a:t>【</a:t>
              </a:r>
              <a:r>
                <a:rPr kumimoji="0" lang="ja-JP" altLang="en-US" sz="900" b="1">
                  <a:latin typeface="Meiryo UI" panose="020B0604030504040204" pitchFamily="50" charset="-128"/>
                  <a:ea typeface="Meiryo UI" panose="020B0604030504040204" pitchFamily="50" charset="-128"/>
                </a:rPr>
                <a:t>導入</a:t>
              </a:r>
              <a:r>
                <a:rPr kumimoji="0" lang="ja-JP" altLang="en-US" sz="900" b="1" dirty="0">
                  <a:latin typeface="Meiryo UI" panose="020B0604030504040204" pitchFamily="50" charset="-128"/>
                  <a:ea typeface="Meiryo UI" panose="020B0604030504040204" pitchFamily="50" charset="-128"/>
                </a:rPr>
                <a:t>実績例</a:t>
              </a:r>
              <a:r>
                <a:rPr kumimoji="0" lang="en-US" altLang="ja-JP" sz="900" b="1" dirty="0">
                  <a:latin typeface="Meiryo UI" panose="020B0604030504040204" pitchFamily="50" charset="-128"/>
                  <a:ea typeface="Meiryo UI" panose="020B0604030504040204" pitchFamily="50" charset="-128"/>
                </a:rPr>
                <a:t>(</a:t>
              </a:r>
              <a:r>
                <a:rPr kumimoji="0" lang="ja-JP" altLang="en-US" sz="900" b="1" dirty="0">
                  <a:latin typeface="Meiryo UI" panose="020B0604030504040204" pitchFamily="50" charset="-128"/>
                  <a:ea typeface="Meiryo UI" panose="020B0604030504040204" pitchFamily="50" charset="-128"/>
                </a:rPr>
                <a:t>業務</a:t>
              </a:r>
              <a:r>
                <a:rPr kumimoji="0" lang="en-US" altLang="ja-JP" sz="900" b="1" dirty="0">
                  <a:latin typeface="Meiryo UI" panose="020B0604030504040204" pitchFamily="50" charset="-128"/>
                  <a:ea typeface="Meiryo UI" panose="020B0604030504040204" pitchFamily="50" charset="-128"/>
                </a:rPr>
                <a:t>/</a:t>
              </a:r>
              <a:r>
                <a:rPr kumimoji="0" lang="ja-JP" altLang="en-US" sz="900" b="1" dirty="0">
                  <a:latin typeface="Meiryo UI" panose="020B0604030504040204" pitchFamily="50" charset="-128"/>
                  <a:ea typeface="Meiryo UI" panose="020B0604030504040204" pitchFamily="50" charset="-128"/>
                </a:rPr>
                <a:t>業種</a:t>
              </a:r>
              <a:r>
                <a:rPr kumimoji="0" lang="en-US" altLang="ja-JP" sz="900" b="1" dirty="0">
                  <a:latin typeface="Meiryo UI" panose="020B0604030504040204" pitchFamily="50" charset="-128"/>
                  <a:ea typeface="Meiryo UI" panose="020B0604030504040204" pitchFamily="50" charset="-128"/>
                </a:rPr>
                <a:t>)</a:t>
              </a:r>
              <a:r>
                <a:rPr kumimoji="0" lang="ja-JP" altLang="en-US" sz="900" b="1">
                  <a:latin typeface="Meiryo UI" panose="020B0604030504040204" pitchFamily="50" charset="-128"/>
                  <a:ea typeface="Meiryo UI" panose="020B0604030504040204" pitchFamily="50" charset="-128"/>
                </a:rPr>
                <a:t> </a:t>
              </a:r>
              <a:r>
                <a:rPr kumimoji="0" lang="en-US" altLang="ja-JP" sz="900" b="1" dirty="0">
                  <a:latin typeface="Meiryo UI" panose="020B0604030504040204" pitchFamily="50" charset="-128"/>
                  <a:ea typeface="Meiryo UI" panose="020B0604030504040204" pitchFamily="50" charset="-128"/>
                </a:rPr>
                <a:t>】</a:t>
              </a:r>
            </a:p>
            <a:p>
              <a:pPr defTabSz="457133" fontAlgn="auto">
                <a:lnSpc>
                  <a:spcPts val="1200"/>
                </a:lnSpc>
                <a:spcBef>
                  <a:spcPts val="0"/>
                </a:spcBef>
                <a:spcAft>
                  <a:spcPts val="0"/>
                </a:spcAft>
                <a:defRPr/>
              </a:pPr>
              <a:r>
                <a:rPr kumimoji="0" lang="ja-JP" altLang="en-US" sz="900" dirty="0">
                  <a:latin typeface="Meiryo UI" panose="020B0604030504040204" pitchFamily="50" charset="-128"/>
                  <a:ea typeface="Meiryo UI" panose="020B0604030504040204" pitchFamily="50" charset="-128"/>
                </a:rPr>
                <a:t>・得意先売上分析</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商社</a:t>
              </a:r>
              <a:r>
                <a:rPr kumimoji="0" lang="en-US" altLang="ja-JP" sz="900" dirty="0">
                  <a:latin typeface="Meiryo UI" panose="020B0604030504040204" pitchFamily="50" charset="-128"/>
                  <a:ea typeface="Meiryo UI" panose="020B0604030504040204" pitchFamily="50" charset="-128"/>
                </a:rPr>
                <a:t>	</a:t>
              </a:r>
              <a:r>
                <a:rPr kumimoji="0" lang="ja-JP" altLang="en-US" sz="900" dirty="0">
                  <a:latin typeface="Meiryo UI" panose="020B0604030504040204" pitchFamily="50" charset="-128"/>
                  <a:ea typeface="Meiryo UI" panose="020B0604030504040204" pitchFamily="50" charset="-128"/>
                </a:rPr>
                <a:t>・受注データ分析</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アパレル</a:t>
              </a:r>
            </a:p>
            <a:p>
              <a:pPr defTabSz="457133" fontAlgn="auto">
                <a:lnSpc>
                  <a:spcPts val="1200"/>
                </a:lnSpc>
                <a:spcBef>
                  <a:spcPts val="0"/>
                </a:spcBef>
                <a:spcAft>
                  <a:spcPts val="0"/>
                </a:spcAft>
                <a:defRPr/>
              </a:pPr>
              <a:r>
                <a:rPr kumimoji="0" lang="ja-JP" altLang="en-US" sz="900" dirty="0">
                  <a:latin typeface="Meiryo UI" panose="020B0604030504040204" pitchFamily="50" charset="-128"/>
                  <a:ea typeface="Meiryo UI" panose="020B0604030504040204" pitchFamily="50" charset="-128"/>
                </a:rPr>
                <a:t>・売上管理</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洋書販売</a:t>
              </a:r>
              <a:r>
                <a:rPr kumimoji="0" lang="en-US" altLang="ja-JP" sz="900" dirty="0">
                  <a:latin typeface="Meiryo UI" panose="020B0604030504040204" pitchFamily="50" charset="-128"/>
                  <a:ea typeface="Meiryo UI" panose="020B0604030504040204" pitchFamily="50" charset="-128"/>
                </a:rPr>
                <a:t>	</a:t>
              </a:r>
              <a:r>
                <a:rPr kumimoji="0" lang="ja-JP" altLang="en-US" sz="900" dirty="0">
                  <a:latin typeface="Meiryo UI" panose="020B0604030504040204" pitchFamily="50" charset="-128"/>
                  <a:ea typeface="Meiryo UI" panose="020B0604030504040204" pitchFamily="50" charset="-128"/>
                </a:rPr>
                <a:t>・予算実績分析</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食品加工</a:t>
              </a:r>
              <a:endParaRPr kumimoji="0" lang="en-US" altLang="ja-JP" sz="900" dirty="0">
                <a:latin typeface="Meiryo UI" panose="020B0604030504040204" pitchFamily="50" charset="-128"/>
                <a:ea typeface="Meiryo UI" panose="020B0604030504040204" pitchFamily="50" charset="-128"/>
              </a:endParaRPr>
            </a:p>
            <a:p>
              <a:pPr defTabSz="457133" fontAlgn="auto">
                <a:lnSpc>
                  <a:spcPts val="1200"/>
                </a:lnSpc>
                <a:spcBef>
                  <a:spcPts val="0"/>
                </a:spcBef>
                <a:spcAft>
                  <a:spcPts val="0"/>
                </a:spcAft>
                <a:defRPr/>
              </a:pPr>
              <a:r>
                <a:rPr kumimoji="0" lang="ja-JP" altLang="en-US" sz="900" dirty="0">
                  <a:latin typeface="Meiryo UI" panose="020B0604030504040204" pitchFamily="50" charset="-128"/>
                  <a:ea typeface="Meiryo UI" panose="020B0604030504040204" pitchFamily="50" charset="-128"/>
                </a:rPr>
                <a:t>・税務分析</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電鉄</a:t>
              </a:r>
              <a:r>
                <a:rPr kumimoji="0" lang="en-US" altLang="ja-JP" sz="900" dirty="0">
                  <a:latin typeface="Meiryo UI" panose="020B0604030504040204" pitchFamily="50" charset="-128"/>
                  <a:ea typeface="Meiryo UI" panose="020B0604030504040204" pitchFamily="50" charset="-128"/>
                </a:rPr>
                <a:t>		</a:t>
              </a:r>
              <a:r>
                <a:rPr kumimoji="0" lang="ja-JP" altLang="en-US" sz="900" dirty="0">
                  <a:latin typeface="Meiryo UI" panose="020B0604030504040204" pitchFamily="50" charset="-128"/>
                  <a:ea typeface="Meiryo UI" panose="020B0604030504040204" pitchFamily="50" charset="-128"/>
                </a:rPr>
                <a:t>・経営分析</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自動車販売</a:t>
              </a:r>
              <a:endParaRPr kumimoji="0" lang="en-US" altLang="ja-JP" sz="900" dirty="0">
                <a:latin typeface="Meiryo UI" panose="020B0604030504040204" pitchFamily="50" charset="-128"/>
                <a:ea typeface="Meiryo UI" panose="020B0604030504040204" pitchFamily="50" charset="-128"/>
              </a:endParaRPr>
            </a:p>
            <a:p>
              <a:pPr defTabSz="457133" fontAlgn="auto">
                <a:lnSpc>
                  <a:spcPts val="1200"/>
                </a:lnSpc>
                <a:spcBef>
                  <a:spcPts val="0"/>
                </a:spcBef>
                <a:spcAft>
                  <a:spcPts val="0"/>
                </a:spcAft>
                <a:defRPr/>
              </a:pPr>
              <a:r>
                <a:rPr kumimoji="0" lang="ja-JP" altLang="en-US" sz="900" dirty="0">
                  <a:latin typeface="Meiryo UI" panose="020B0604030504040204" pitchFamily="50" charset="-128"/>
                  <a:ea typeface="Meiryo UI" panose="020B0604030504040204" pitchFamily="50" charset="-128"/>
                </a:rPr>
                <a:t>・技術者検索</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電機ﾒｰｶｰ</a:t>
              </a:r>
              <a:r>
                <a:rPr kumimoji="0" lang="en-US" altLang="ja-JP" sz="900" dirty="0">
                  <a:latin typeface="Meiryo UI" panose="020B0604030504040204" pitchFamily="50" charset="-128"/>
                  <a:ea typeface="Meiryo UI" panose="020B0604030504040204" pitchFamily="50" charset="-128"/>
                </a:rPr>
                <a:t>	</a:t>
              </a:r>
              <a:r>
                <a:rPr kumimoji="0" lang="ja-JP" altLang="en-US" sz="900" dirty="0">
                  <a:latin typeface="Meiryo UI" panose="020B0604030504040204" pitchFamily="50" charset="-128"/>
                  <a:ea typeface="Meiryo UI" panose="020B0604030504040204" pitchFamily="50" charset="-128"/>
                </a:rPr>
                <a:t>・個人</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得意先検索</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金融 </a:t>
              </a:r>
            </a:p>
            <a:p>
              <a:pPr defTabSz="457133" fontAlgn="auto">
                <a:lnSpc>
                  <a:spcPts val="1200"/>
                </a:lnSpc>
                <a:spcBef>
                  <a:spcPts val="0"/>
                </a:spcBef>
                <a:spcAft>
                  <a:spcPts val="0"/>
                </a:spcAft>
                <a:defRPr/>
              </a:pPr>
              <a:r>
                <a:rPr kumimoji="0" lang="ja-JP" altLang="en-US" sz="900" dirty="0">
                  <a:latin typeface="Meiryo UI" panose="020B0604030504040204" pitchFamily="50" charset="-128"/>
                  <a:ea typeface="Meiryo UI" panose="020B0604030504040204" pitchFamily="50" charset="-128"/>
                </a:rPr>
                <a:t>・図書管理</a:t>
              </a:r>
              <a:r>
                <a:rPr kumimoji="0" lang="en-US" altLang="ja-JP" sz="900" dirty="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教育委員会</a:t>
              </a:r>
              <a:endParaRPr kumimoji="0" lang="en-US" altLang="ja-JP" sz="900" dirty="0">
                <a:latin typeface="Meiryo UI" panose="020B0604030504040204" pitchFamily="50" charset="-128"/>
                <a:ea typeface="Meiryo UI" panose="020B0604030504040204" pitchFamily="50" charset="-128"/>
              </a:endParaRPr>
            </a:p>
          </p:txBody>
        </p:sp>
        <p:grpSp>
          <p:nvGrpSpPr>
            <p:cNvPr id="87" name="グループ化 86">
              <a:extLst>
                <a:ext uri="{FF2B5EF4-FFF2-40B4-BE49-F238E27FC236}">
                  <a16:creationId xmlns:a16="http://schemas.microsoft.com/office/drawing/2014/main" id="{A1C046E7-242B-3D2B-FF52-3CCABE70127E}"/>
                </a:ext>
              </a:extLst>
            </p:cNvPr>
            <p:cNvGrpSpPr/>
            <p:nvPr/>
          </p:nvGrpSpPr>
          <p:grpSpPr>
            <a:xfrm>
              <a:off x="304907" y="3760237"/>
              <a:ext cx="9326756" cy="2548488"/>
              <a:chOff x="304907" y="3760237"/>
              <a:chExt cx="9326756" cy="2548488"/>
            </a:xfrm>
          </p:grpSpPr>
          <p:sp>
            <p:nvSpPr>
              <p:cNvPr id="88" name="角丸四角形 43">
                <a:extLst>
                  <a:ext uri="{FF2B5EF4-FFF2-40B4-BE49-F238E27FC236}">
                    <a16:creationId xmlns:a16="http://schemas.microsoft.com/office/drawing/2014/main" id="{579EFB9F-B944-9118-C971-166D37B46DA8}"/>
                  </a:ext>
                </a:extLst>
              </p:cNvPr>
              <p:cNvSpPr/>
              <p:nvPr/>
            </p:nvSpPr>
            <p:spPr>
              <a:xfrm>
                <a:off x="304907" y="3760237"/>
                <a:ext cx="9326756" cy="2548488"/>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89" name="角丸四角形 44">
                <a:extLst>
                  <a:ext uri="{FF2B5EF4-FFF2-40B4-BE49-F238E27FC236}">
                    <a16:creationId xmlns:a16="http://schemas.microsoft.com/office/drawing/2014/main" id="{AA9FEAC6-F09D-920F-A40F-1FF2855E8B29}"/>
                  </a:ext>
                </a:extLst>
              </p:cNvPr>
              <p:cNvSpPr/>
              <p:nvPr/>
            </p:nvSpPr>
            <p:spPr>
              <a:xfrm>
                <a:off x="459731" y="3865091"/>
                <a:ext cx="3547623" cy="2331261"/>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90" name="正方形/長方形 89">
                <a:extLst>
                  <a:ext uri="{FF2B5EF4-FFF2-40B4-BE49-F238E27FC236}">
                    <a16:creationId xmlns:a16="http://schemas.microsoft.com/office/drawing/2014/main" id="{7873D060-2FAC-9E0C-E483-11EC6F2139AF}"/>
                  </a:ext>
                </a:extLst>
              </p:cNvPr>
              <p:cNvSpPr/>
              <p:nvPr/>
            </p:nvSpPr>
            <p:spPr bwMode="auto">
              <a:xfrm>
                <a:off x="545654" y="5647092"/>
                <a:ext cx="3383068" cy="475836"/>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20000"/>
                  </a:lnSpc>
                  <a:defRPr/>
                </a:pPr>
                <a:r>
                  <a:rPr lang="ja-JP" altLang="en-US" sz="1100" dirty="0">
                    <a:solidFill>
                      <a:schemeClr val="tx1"/>
                    </a:solidFill>
                    <a:latin typeface="Meiryo UI" panose="020B0604030504040204" pitchFamily="50" charset="-128"/>
                    <a:ea typeface="Meiryo UI" panose="020B0604030504040204" pitchFamily="50" charset="-128"/>
                  </a:rPr>
                  <a:t>クラウド環境の利点を最大限に活かした費用対効果の高いＩＶＲ</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自動音声応答</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サービスをご提供します。</a:t>
                </a:r>
              </a:p>
            </p:txBody>
          </p:sp>
          <p:grpSp>
            <p:nvGrpSpPr>
              <p:cNvPr id="91" name="グループ化 90">
                <a:extLst>
                  <a:ext uri="{FF2B5EF4-FFF2-40B4-BE49-F238E27FC236}">
                    <a16:creationId xmlns:a16="http://schemas.microsoft.com/office/drawing/2014/main" id="{23A69FA0-8F99-59B1-7D0D-0B754EC9B072}"/>
                  </a:ext>
                </a:extLst>
              </p:cNvPr>
              <p:cNvGrpSpPr/>
              <p:nvPr/>
            </p:nvGrpSpPr>
            <p:grpSpPr>
              <a:xfrm>
                <a:off x="647026" y="4025970"/>
                <a:ext cx="3163579" cy="1639154"/>
                <a:chOff x="6426509" y="2921734"/>
                <a:chExt cx="3163579" cy="1639154"/>
              </a:xfrm>
            </p:grpSpPr>
            <p:pic>
              <p:nvPicPr>
                <p:cNvPr id="105" name="図 104">
                  <a:extLst>
                    <a:ext uri="{FF2B5EF4-FFF2-40B4-BE49-F238E27FC236}">
                      <a16:creationId xmlns:a16="http://schemas.microsoft.com/office/drawing/2014/main" id="{CC1BF215-7E90-7FC5-E283-F8B0409947E6}"/>
                    </a:ext>
                  </a:extLst>
                </p:cNvPr>
                <p:cNvPicPr>
                  <a:picLocks noChangeAspect="1"/>
                </p:cNvPicPr>
                <p:nvPr/>
              </p:nvPicPr>
              <p:blipFill rotWithShape="1">
                <a:blip r:embed="rId23">
                  <a:extLst>
                    <a:ext uri="{28A0092B-C50C-407E-A947-70E740481C1C}">
                      <a14:useLocalDpi xmlns:a14="http://schemas.microsoft.com/office/drawing/2010/main" val="0"/>
                    </a:ext>
                  </a:extLst>
                </a:blip>
                <a:srcRect r="21262"/>
                <a:stretch/>
              </p:blipFill>
              <p:spPr>
                <a:xfrm>
                  <a:off x="6427788" y="2921734"/>
                  <a:ext cx="3151187" cy="285866"/>
                </a:xfrm>
                <a:prstGeom prst="rect">
                  <a:avLst/>
                </a:prstGeom>
              </p:spPr>
            </p:pic>
            <p:pic>
              <p:nvPicPr>
                <p:cNvPr id="106" name="図 105">
                  <a:extLst>
                    <a:ext uri="{FF2B5EF4-FFF2-40B4-BE49-F238E27FC236}">
                      <a16:creationId xmlns:a16="http://schemas.microsoft.com/office/drawing/2014/main" id="{6120C661-FECD-97C5-AE17-962C3A0EDF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26509" y="3207791"/>
                  <a:ext cx="3163579" cy="1353097"/>
                </a:xfrm>
                <a:prstGeom prst="rect">
                  <a:avLst/>
                </a:prstGeom>
              </p:spPr>
            </p:pic>
          </p:grpSp>
          <p:sp>
            <p:nvSpPr>
              <p:cNvPr id="92" name="正方形/長方形 40">
                <a:extLst>
                  <a:ext uri="{FF2B5EF4-FFF2-40B4-BE49-F238E27FC236}">
                    <a16:creationId xmlns:a16="http://schemas.microsoft.com/office/drawing/2014/main" id="{1D4EAC5B-EA84-93BC-5B6B-D8866FF7C55B}"/>
                  </a:ext>
                </a:extLst>
              </p:cNvPr>
              <p:cNvSpPr>
                <a:spLocks noChangeArrowheads="1"/>
              </p:cNvSpPr>
              <p:nvPr/>
            </p:nvSpPr>
            <p:spPr bwMode="auto">
              <a:xfrm>
                <a:off x="2171267" y="3992382"/>
                <a:ext cx="1633781" cy="246221"/>
              </a:xfrm>
              <a:prstGeom prst="rect">
                <a:avLst/>
              </a:prstGeom>
              <a:noFill/>
              <a:ln w="9525">
                <a:noFill/>
                <a:miter lim="800000"/>
                <a:headEnd/>
                <a:tailEnd/>
              </a:ln>
            </p:spPr>
            <p:txBody>
              <a:bodyPr wrap="none">
                <a:spAutoFit/>
              </a:bodyPr>
              <a:lstStyle/>
              <a:p>
                <a:r>
                  <a:rPr lang="en-US" altLang="ja-JP" sz="1000" dirty="0">
                    <a:solidFill>
                      <a:srgbClr val="0070C0"/>
                    </a:solidFill>
                    <a:latin typeface="Meiryo UI" panose="020B0604030504040204" pitchFamily="50" charset="-128"/>
                    <a:ea typeface="Meiryo UI" panose="020B0604030504040204" pitchFamily="50" charset="-128"/>
                  </a:rPr>
                  <a:t>http://cyzo.net/phone/</a:t>
                </a:r>
                <a:endParaRPr lang="ja-JP" altLang="en-US" sz="1000" dirty="0">
                  <a:solidFill>
                    <a:srgbClr val="0070C0"/>
                  </a:solidFill>
                  <a:latin typeface="Meiryo UI" panose="020B0604030504040204" pitchFamily="50" charset="-128"/>
                  <a:ea typeface="Meiryo UI" panose="020B0604030504040204" pitchFamily="50" charset="-128"/>
                </a:endParaRPr>
              </a:p>
            </p:txBody>
          </p:sp>
          <p:sp>
            <p:nvSpPr>
              <p:cNvPr id="93" name="正方形/長方形 92">
                <a:extLst>
                  <a:ext uri="{FF2B5EF4-FFF2-40B4-BE49-F238E27FC236}">
                    <a16:creationId xmlns:a16="http://schemas.microsoft.com/office/drawing/2014/main" id="{8AEC6046-7B08-EEBA-78B9-F043F76390E3}"/>
                  </a:ext>
                </a:extLst>
              </p:cNvPr>
              <p:cNvSpPr/>
              <p:nvPr/>
            </p:nvSpPr>
            <p:spPr>
              <a:xfrm>
                <a:off x="4172949" y="3865445"/>
                <a:ext cx="5297726"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dirty="0">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クラウドＩＶＲサービス サイゾーフォン</a:t>
                </a:r>
              </a:p>
            </p:txBody>
          </p:sp>
          <p:pic>
            <p:nvPicPr>
              <p:cNvPr id="94" name="Picture 2">
                <a:extLst>
                  <a:ext uri="{FF2B5EF4-FFF2-40B4-BE49-F238E27FC236}">
                    <a16:creationId xmlns:a16="http://schemas.microsoft.com/office/drawing/2014/main" id="{35A5533E-F2A8-207A-E47A-906914D95B7E}"/>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4215" t="15928" r="48004" b="14959"/>
              <a:stretch/>
            </p:blipFill>
            <p:spPr bwMode="auto">
              <a:xfrm>
                <a:off x="7282594" y="3938781"/>
                <a:ext cx="1493696" cy="1536948"/>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5" name="Picture 3">
                <a:extLst>
                  <a:ext uri="{FF2B5EF4-FFF2-40B4-BE49-F238E27FC236}">
                    <a16:creationId xmlns:a16="http://schemas.microsoft.com/office/drawing/2014/main" id="{77FED2EE-EE2B-2097-E639-837A04BE1C35}"/>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14215" t="15782" r="48003" b="4522"/>
              <a:stretch/>
            </p:blipFill>
            <p:spPr bwMode="auto">
              <a:xfrm>
                <a:off x="8064595" y="4332918"/>
                <a:ext cx="1379580" cy="1636906"/>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6" name="正方形/長方形 53">
                <a:extLst>
                  <a:ext uri="{FF2B5EF4-FFF2-40B4-BE49-F238E27FC236}">
                    <a16:creationId xmlns:a16="http://schemas.microsoft.com/office/drawing/2014/main" id="{3E56C001-75EB-3D47-87A3-BF3F0CFB381D}"/>
                  </a:ext>
                </a:extLst>
              </p:cNvPr>
              <p:cNvSpPr>
                <a:spLocks noChangeArrowheads="1"/>
              </p:cNvSpPr>
              <p:nvPr/>
            </p:nvSpPr>
            <p:spPr bwMode="auto">
              <a:xfrm>
                <a:off x="4112567" y="4919388"/>
                <a:ext cx="3162358" cy="810286"/>
              </a:xfrm>
              <a:prstGeom prst="rect">
                <a:avLst/>
              </a:prstGeom>
              <a:noFill/>
              <a:ln w="9525">
                <a:noFill/>
                <a:miter lim="800000"/>
                <a:headEnd/>
                <a:tailEnd/>
              </a:ln>
              <a:effectLst/>
            </p:spPr>
            <p:txBody>
              <a:bodyPr wrap="square">
                <a:spAutoFit/>
              </a:bodyPr>
              <a:lstStyle/>
              <a:p>
                <a:pPr>
                  <a:lnSpc>
                    <a:spcPct val="120000"/>
                  </a:lnSpc>
                </a:pPr>
                <a:r>
                  <a:rPr lang="ja-JP" altLang="en-US" sz="1000" b="1" dirty="0">
                    <a:latin typeface="Meiryo UI" panose="020B0604030504040204" pitchFamily="50" charset="-128"/>
                    <a:ea typeface="Meiryo UI" panose="020B0604030504040204" pitchFamily="50" charset="-128"/>
                  </a:rPr>
                  <a:t>アウトバウンド</a:t>
                </a:r>
                <a:r>
                  <a:rPr lang="ja-JP" altLang="en-US" sz="1000" b="1">
                    <a:latin typeface="Meiryo UI" panose="020B0604030504040204" pitchFamily="50" charset="-128"/>
                    <a:ea typeface="Meiryo UI" panose="020B0604030504040204" pitchFamily="50" charset="-128"/>
                  </a:rPr>
                  <a:t>・サービス</a:t>
                </a:r>
                <a:endParaRPr lang="en-US" altLang="ja-JP" sz="1000" dirty="0">
                  <a:latin typeface="Meiryo UI" panose="020B0604030504040204" pitchFamily="50" charset="-128"/>
                  <a:ea typeface="Meiryo UI" panose="020B0604030504040204" pitchFamily="50" charset="-128"/>
                </a:endParaRPr>
              </a:p>
              <a:p>
                <a:pPr marL="72000">
                  <a:lnSpc>
                    <a:spcPct val="120000"/>
                  </a:lnSpc>
                </a:pPr>
                <a:r>
                  <a:rPr lang="ja-JP" altLang="en-US" sz="1000" dirty="0">
                    <a:latin typeface="Meiryo UI" panose="020B0604030504040204" pitchFamily="50" charset="-128"/>
                    <a:ea typeface="Meiryo UI" panose="020B0604030504040204" pitchFamily="50" charset="-128"/>
                  </a:rPr>
                  <a:t>アンケート調査やテレアポなどの業務にて、あらかじめ用意した架電リストに自動発信したり、その結果を蓄積管理できる機能をご提供します。</a:t>
                </a:r>
                <a:endParaRPr lang="en-US" altLang="ja-JP" sz="1000" dirty="0">
                  <a:latin typeface="Meiryo UI" panose="020B0604030504040204" pitchFamily="50" charset="-128"/>
                  <a:ea typeface="Meiryo UI" panose="020B0604030504040204" pitchFamily="50" charset="-128"/>
                </a:endParaRPr>
              </a:p>
            </p:txBody>
          </p:sp>
          <p:sp>
            <p:nvSpPr>
              <p:cNvPr id="97" name="正方形/長方形 96">
                <a:extLst>
                  <a:ext uri="{FF2B5EF4-FFF2-40B4-BE49-F238E27FC236}">
                    <a16:creationId xmlns:a16="http://schemas.microsoft.com/office/drawing/2014/main" id="{44A30579-34C6-4850-499A-AB08521170C6}"/>
                  </a:ext>
                </a:extLst>
              </p:cNvPr>
              <p:cNvSpPr>
                <a:spLocks noChangeArrowheads="1"/>
              </p:cNvSpPr>
              <p:nvPr/>
            </p:nvSpPr>
            <p:spPr bwMode="auto">
              <a:xfrm>
                <a:off x="4115524" y="4262968"/>
                <a:ext cx="3079782" cy="625620"/>
              </a:xfrm>
              <a:prstGeom prst="rect">
                <a:avLst/>
              </a:prstGeom>
              <a:noFill/>
              <a:ln w="9525">
                <a:noFill/>
                <a:miter lim="800000"/>
                <a:headEnd/>
                <a:tailEnd/>
              </a:ln>
              <a:effectLst/>
            </p:spPr>
            <p:txBody>
              <a:bodyPr wrap="square">
                <a:spAutoFit/>
              </a:bodyPr>
              <a:lstStyle/>
              <a:p>
                <a:pPr>
                  <a:lnSpc>
                    <a:spcPct val="120000"/>
                  </a:lnSpc>
                </a:pPr>
                <a:r>
                  <a:rPr lang="ja-JP" altLang="en-US" sz="1000" b="1" dirty="0">
                    <a:latin typeface="Meiryo UI" panose="020B0604030504040204" pitchFamily="50" charset="-128"/>
                    <a:ea typeface="Meiryo UI" panose="020B0604030504040204" pitchFamily="50" charset="-128"/>
                  </a:rPr>
                  <a:t>インバウンド</a:t>
                </a:r>
                <a:r>
                  <a:rPr lang="ja-JP" altLang="en-US" sz="1000" b="1">
                    <a:latin typeface="Meiryo UI" panose="020B0604030504040204" pitchFamily="50" charset="-128"/>
                    <a:ea typeface="Meiryo UI" panose="020B0604030504040204" pitchFamily="50" charset="-128"/>
                  </a:rPr>
                  <a:t>・サービス</a:t>
                </a:r>
                <a:endParaRPr lang="en-US" altLang="ja-JP" sz="1000" dirty="0">
                  <a:latin typeface="Meiryo UI" panose="020B0604030504040204" pitchFamily="50" charset="-128"/>
                  <a:ea typeface="Meiryo UI" panose="020B0604030504040204" pitchFamily="50" charset="-128"/>
                </a:endParaRPr>
              </a:p>
              <a:p>
                <a:pPr marL="72000">
                  <a:lnSpc>
                    <a:spcPct val="120000"/>
                  </a:lnSpc>
                </a:pPr>
                <a:r>
                  <a:rPr lang="ja-JP" altLang="en-US" sz="1000" dirty="0">
                    <a:latin typeface="Meiryo UI" panose="020B0604030504040204" pitchFamily="50" charset="-128"/>
                    <a:ea typeface="Meiryo UI" panose="020B0604030504040204" pitchFamily="50" charset="-128"/>
                  </a:rPr>
                  <a:t>カスタマーサポートセンターやお客様窓口などの業務にて、自動音声応答やコールバック予約サービスをご提供します。</a:t>
                </a:r>
              </a:p>
            </p:txBody>
          </p:sp>
          <p:sp>
            <p:nvSpPr>
              <p:cNvPr id="98" name="角丸四角形 72">
                <a:extLst>
                  <a:ext uri="{FF2B5EF4-FFF2-40B4-BE49-F238E27FC236}">
                    <a16:creationId xmlns:a16="http://schemas.microsoft.com/office/drawing/2014/main" id="{980F9C8B-B490-F832-79D6-BC2DC6D94A9B}"/>
                  </a:ext>
                </a:extLst>
              </p:cNvPr>
              <p:cNvSpPr/>
              <p:nvPr/>
            </p:nvSpPr>
            <p:spPr bwMode="auto">
              <a:xfrm>
                <a:off x="4172949" y="5753107"/>
                <a:ext cx="1081992"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設備投資が不要</a:t>
                </a:r>
              </a:p>
            </p:txBody>
          </p:sp>
          <p:sp>
            <p:nvSpPr>
              <p:cNvPr id="99" name="角丸四角形 73">
                <a:extLst>
                  <a:ext uri="{FF2B5EF4-FFF2-40B4-BE49-F238E27FC236}">
                    <a16:creationId xmlns:a16="http://schemas.microsoft.com/office/drawing/2014/main" id="{67A67380-C7AC-002C-5514-F06A08928FF2}"/>
                  </a:ext>
                </a:extLst>
              </p:cNvPr>
              <p:cNvSpPr/>
              <p:nvPr/>
            </p:nvSpPr>
            <p:spPr bwMode="auto">
              <a:xfrm>
                <a:off x="4172949" y="5984895"/>
                <a:ext cx="1081992"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リーズナブルな料金</a:t>
                </a:r>
              </a:p>
            </p:txBody>
          </p:sp>
          <p:sp>
            <p:nvSpPr>
              <p:cNvPr id="100" name="角丸四角形 74">
                <a:extLst>
                  <a:ext uri="{FF2B5EF4-FFF2-40B4-BE49-F238E27FC236}">
                    <a16:creationId xmlns:a16="http://schemas.microsoft.com/office/drawing/2014/main" id="{A967E08F-E6EF-29C9-FABB-7F782BF942C6}"/>
                  </a:ext>
                </a:extLst>
              </p:cNvPr>
              <p:cNvSpPr/>
              <p:nvPr/>
            </p:nvSpPr>
            <p:spPr bwMode="auto">
              <a:xfrm>
                <a:off x="6504390" y="5753107"/>
                <a:ext cx="1250821"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柔軟なリソース拡張性</a:t>
                </a:r>
              </a:p>
            </p:txBody>
          </p:sp>
          <p:sp>
            <p:nvSpPr>
              <p:cNvPr id="101" name="角丸四角形 75">
                <a:extLst>
                  <a:ext uri="{FF2B5EF4-FFF2-40B4-BE49-F238E27FC236}">
                    <a16:creationId xmlns:a16="http://schemas.microsoft.com/office/drawing/2014/main" id="{46173279-865B-1DD8-F77C-0A898645CD2C}"/>
                  </a:ext>
                </a:extLst>
              </p:cNvPr>
              <p:cNvSpPr/>
              <p:nvPr/>
            </p:nvSpPr>
            <p:spPr bwMode="auto">
              <a:xfrm>
                <a:off x="5338670" y="5753107"/>
                <a:ext cx="1081992"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スピード導入</a:t>
                </a:r>
              </a:p>
            </p:txBody>
          </p:sp>
          <p:sp>
            <p:nvSpPr>
              <p:cNvPr id="102" name="角丸四角形 76">
                <a:extLst>
                  <a:ext uri="{FF2B5EF4-FFF2-40B4-BE49-F238E27FC236}">
                    <a16:creationId xmlns:a16="http://schemas.microsoft.com/office/drawing/2014/main" id="{C7408126-E429-E67D-D577-0D9E5DD2C251}"/>
                  </a:ext>
                </a:extLst>
              </p:cNvPr>
              <p:cNvSpPr/>
              <p:nvPr/>
            </p:nvSpPr>
            <p:spPr bwMode="auto">
              <a:xfrm>
                <a:off x="6504390" y="5984894"/>
                <a:ext cx="1250821"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高い操作性</a:t>
                </a:r>
              </a:p>
            </p:txBody>
          </p:sp>
          <p:sp>
            <p:nvSpPr>
              <p:cNvPr id="103" name="角丸四角形 77">
                <a:extLst>
                  <a:ext uri="{FF2B5EF4-FFF2-40B4-BE49-F238E27FC236}">
                    <a16:creationId xmlns:a16="http://schemas.microsoft.com/office/drawing/2014/main" id="{9D23D87A-A7E2-03BB-B2B5-6D8B3FB46C4D}"/>
                  </a:ext>
                </a:extLst>
              </p:cNvPr>
              <p:cNvSpPr/>
              <p:nvPr/>
            </p:nvSpPr>
            <p:spPr bwMode="auto">
              <a:xfrm>
                <a:off x="5338670" y="5984894"/>
                <a:ext cx="1081992" cy="180975"/>
              </a:xfrm>
              <a:prstGeom prst="round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defPPr>
                  <a:defRPr lang="ja-JP"/>
                </a:defPPr>
                <a:lvl1pPr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HGP創英角ｺﾞｼｯｸUB" pitchFamily="50" charset="-128"/>
                    <a:ea typeface="ＭＳ Ｐゴシック" pitchFamily="50" charset="-128"/>
                    <a:cs typeface="+mn-cs"/>
                  </a:defRPr>
                </a:lvl5pPr>
                <a:lvl6pPr marL="22860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6pPr>
                <a:lvl7pPr marL="27432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7pPr>
                <a:lvl8pPr marL="32004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8pPr>
                <a:lvl9pPr marL="3657600" algn="l" defTabSz="914400" rtl="0" eaLnBrk="1" latinLnBrk="0" hangingPunct="1">
                  <a:defRPr kumimoji="1" sz="1600" kern="1200">
                    <a:solidFill>
                      <a:schemeClr val="tx1"/>
                    </a:solidFill>
                    <a:latin typeface="HGP創英角ｺﾞｼｯｸUB" pitchFamily="50" charset="-128"/>
                    <a:ea typeface="ＭＳ Ｐゴシック" pitchFamily="50" charset="-128"/>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dirty="0">
                    <a:solidFill>
                      <a:schemeClr val="bg1"/>
                    </a:solidFill>
                    <a:latin typeface="Meiryo UI" panose="020B0604030504040204" pitchFamily="50" charset="-128"/>
                    <a:ea typeface="Meiryo UI" panose="020B0604030504040204" pitchFamily="50" charset="-128"/>
                  </a:rPr>
                  <a:t>短期の利用もＯＫ</a:t>
                </a:r>
              </a:p>
            </p:txBody>
          </p:sp>
          <p:sp>
            <p:nvSpPr>
              <p:cNvPr id="104" name="正方形/長方形 55">
                <a:extLst>
                  <a:ext uri="{FF2B5EF4-FFF2-40B4-BE49-F238E27FC236}">
                    <a16:creationId xmlns:a16="http://schemas.microsoft.com/office/drawing/2014/main" id="{70324448-8C9F-C169-A6DB-F6BAAD40C3B7}"/>
                  </a:ext>
                </a:extLst>
              </p:cNvPr>
              <p:cNvSpPr>
                <a:spLocks noChangeArrowheads="1"/>
              </p:cNvSpPr>
              <p:nvPr/>
            </p:nvSpPr>
            <p:spPr bwMode="auto">
              <a:xfrm>
                <a:off x="7307218" y="6050406"/>
                <a:ext cx="2292535" cy="21544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お問い合わせ：メディアドライブ事業部</a:t>
                </a:r>
              </a:p>
            </p:txBody>
          </p:sp>
        </p:grpSp>
      </p:grpSp>
    </p:spTree>
    <p:extLst>
      <p:ext uri="{BB962C8B-B14F-4D97-AF65-F5344CB8AC3E}">
        <p14:creationId xmlns:p14="http://schemas.microsoft.com/office/powerpoint/2010/main" val="3270881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18656E56-BD7D-9C4C-B4F2-B387DA8518C2}"/>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タイトル 1">
            <a:extLst>
              <a:ext uri="{FF2B5EF4-FFF2-40B4-BE49-F238E27FC236}">
                <a16:creationId xmlns:a16="http://schemas.microsoft.com/office/drawing/2014/main" id="{402C8560-1CBA-5A4D-8038-AF738112C821}"/>
              </a:ext>
            </a:extLst>
          </p:cNvPr>
          <p:cNvSpPr txBox="1">
            <a:spLocks/>
          </p:cNvSpPr>
          <p:nvPr/>
        </p:nvSpPr>
        <p:spPr>
          <a:xfrm>
            <a:off x="2373420" y="2902"/>
            <a:ext cx="7377405"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rPr>
              <a:t>ソリューション製品サービス</a:t>
            </a:r>
          </a:p>
        </p:txBody>
      </p:sp>
      <p:sp>
        <p:nvSpPr>
          <p:cNvPr id="29" name="タイトル 1">
            <a:extLst>
              <a:ext uri="{FF2B5EF4-FFF2-40B4-BE49-F238E27FC236}">
                <a16:creationId xmlns:a16="http://schemas.microsoft.com/office/drawing/2014/main" id="{BA186168-DA2F-574B-BA9E-C43097A4D736}"/>
              </a:ext>
            </a:extLst>
          </p:cNvPr>
          <p:cNvSpPr txBox="1">
            <a:spLocks/>
          </p:cNvSpPr>
          <p:nvPr/>
        </p:nvSpPr>
        <p:spPr>
          <a:xfrm>
            <a:off x="254445" y="0"/>
            <a:ext cx="2118975"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a:solidFill>
                  <a:schemeClr val="accent2">
                    <a:lumMod val="75000"/>
                  </a:schemeClr>
                </a:solidFill>
                <a:latin typeface="Meiryo UI" panose="020B0604030504040204" pitchFamily="34" charset="-128"/>
                <a:ea typeface="Meiryo UI" panose="020B0604030504040204" pitchFamily="34" charset="-128"/>
              </a:rPr>
              <a:t>オリジナル製品・プロダクト</a:t>
            </a:r>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endParaRPr lang="ja-JP" altLang="en-US" sz="1400">
              <a:solidFill>
                <a:schemeClr val="accent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04D995CA-5739-0808-FAA1-6BF29B94EB6D}"/>
              </a:ext>
            </a:extLst>
          </p:cNvPr>
          <p:cNvSpPr txBox="1"/>
          <p:nvPr/>
        </p:nvSpPr>
        <p:spPr>
          <a:xfrm>
            <a:off x="254445" y="994422"/>
            <a:ext cx="9326756" cy="2670668"/>
          </a:xfrm>
          <a:prstGeom prst="rect">
            <a:avLst/>
          </a:prstGeom>
          <a:solidFill>
            <a:schemeClr val="accent2"/>
          </a:solidFill>
          <a:ln>
            <a:solidFill>
              <a:schemeClr val="accent1"/>
            </a:solidFill>
          </a:ln>
        </p:spPr>
        <p:txBody>
          <a:bodyPr wrap="square" rtlCol="0">
            <a:spAutoFit/>
          </a:bodyPr>
          <a:lstStyle/>
          <a:p>
            <a:r>
              <a:rPr lang="ja-JP" altLang="en-US" sz="2000" dirty="0">
                <a:solidFill>
                  <a:schemeClr val="tx1"/>
                </a:solidFill>
                <a:latin typeface="+mn-ea"/>
              </a:rPr>
              <a:t>⑤</a:t>
            </a:r>
            <a:r>
              <a:rPr lang="en-US" altLang="ja-JP" sz="2000" dirty="0" err="1">
                <a:solidFill>
                  <a:schemeClr val="tx1"/>
                </a:solidFill>
                <a:latin typeface="+mn-ea"/>
              </a:rPr>
              <a:t>CloudOCRAPI</a:t>
            </a:r>
            <a:endParaRPr lang="en-US" altLang="ja-JP" sz="2000" dirty="0">
              <a:solidFill>
                <a:schemeClr val="tx1"/>
              </a:solidFill>
              <a:latin typeface="+mn-ea"/>
            </a:endParaRPr>
          </a:p>
          <a:p>
            <a:r>
              <a:rPr lang="ja-JP" altLang="en-US" sz="2000" dirty="0">
                <a:solidFill>
                  <a:schemeClr val="tx1"/>
                </a:solidFill>
                <a:latin typeface="+mn-ea"/>
              </a:rPr>
              <a:t>　　　　　</a:t>
            </a:r>
            <a:r>
              <a:rPr lang="en-US" altLang="ja-JP" sz="2000" dirty="0">
                <a:solidFill>
                  <a:schemeClr val="tx1"/>
                </a:solidFill>
                <a:latin typeface="+mn-ea"/>
              </a:rPr>
              <a:t>https://mediadrive.jp/products/formocr.html</a:t>
            </a:r>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kumimoji="1" lang="ja-JP" altLang="en-US" dirty="0"/>
          </a:p>
        </p:txBody>
      </p:sp>
      <p:grpSp>
        <p:nvGrpSpPr>
          <p:cNvPr id="3" name="グループ化 2">
            <a:extLst>
              <a:ext uri="{FF2B5EF4-FFF2-40B4-BE49-F238E27FC236}">
                <a16:creationId xmlns:a16="http://schemas.microsoft.com/office/drawing/2014/main" id="{A9591C46-D7B4-7012-9135-CA8AD3BB328E}"/>
              </a:ext>
            </a:extLst>
          </p:cNvPr>
          <p:cNvGrpSpPr/>
          <p:nvPr/>
        </p:nvGrpSpPr>
        <p:grpSpPr>
          <a:xfrm>
            <a:off x="-10010775" y="880462"/>
            <a:ext cx="9906000" cy="5645081"/>
            <a:chOff x="0" y="732915"/>
            <a:chExt cx="9906000" cy="5645081"/>
          </a:xfrm>
        </p:grpSpPr>
        <p:sp>
          <p:nvSpPr>
            <p:cNvPr id="4" name="正方形/長方形 3">
              <a:extLst>
                <a:ext uri="{FF2B5EF4-FFF2-40B4-BE49-F238E27FC236}">
                  <a16:creationId xmlns:a16="http://schemas.microsoft.com/office/drawing/2014/main" id="{11B6E102-9CF5-E89B-A8CB-C8797941DAF4}"/>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角丸四角形 74">
              <a:extLst>
                <a:ext uri="{FF2B5EF4-FFF2-40B4-BE49-F238E27FC236}">
                  <a16:creationId xmlns:a16="http://schemas.microsoft.com/office/drawing/2014/main" id="{0798A51C-8C7C-6D7D-DF20-C666CCC5A1A5}"/>
                </a:ext>
              </a:extLst>
            </p:cNvPr>
            <p:cNvSpPr/>
            <p:nvPr/>
          </p:nvSpPr>
          <p:spPr>
            <a:xfrm>
              <a:off x="304907" y="2831741"/>
              <a:ext cx="9326756" cy="1663615"/>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6" name="角丸四角形 75">
              <a:extLst>
                <a:ext uri="{FF2B5EF4-FFF2-40B4-BE49-F238E27FC236}">
                  <a16:creationId xmlns:a16="http://schemas.microsoft.com/office/drawing/2014/main" id="{D355ECFA-F7D0-BD47-6EF4-C52F0B5E6CD4}"/>
                </a:ext>
              </a:extLst>
            </p:cNvPr>
            <p:cNvSpPr/>
            <p:nvPr/>
          </p:nvSpPr>
          <p:spPr>
            <a:xfrm>
              <a:off x="4258520" y="2936596"/>
              <a:ext cx="5250763" cy="1447000"/>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 name="角丸四角形 76">
              <a:extLst>
                <a:ext uri="{FF2B5EF4-FFF2-40B4-BE49-F238E27FC236}">
                  <a16:creationId xmlns:a16="http://schemas.microsoft.com/office/drawing/2014/main" id="{B0B7A8D5-D2AA-DB1E-437D-AAF5D423042D}"/>
                </a:ext>
              </a:extLst>
            </p:cNvPr>
            <p:cNvSpPr/>
            <p:nvPr/>
          </p:nvSpPr>
          <p:spPr>
            <a:xfrm>
              <a:off x="304907" y="4568610"/>
              <a:ext cx="9326756" cy="1554480"/>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8" name="角丸四角形 77">
              <a:extLst>
                <a:ext uri="{FF2B5EF4-FFF2-40B4-BE49-F238E27FC236}">
                  <a16:creationId xmlns:a16="http://schemas.microsoft.com/office/drawing/2014/main" id="{30111828-6557-618C-B3E5-72AF6D21E2F7}"/>
                </a:ext>
              </a:extLst>
            </p:cNvPr>
            <p:cNvSpPr/>
            <p:nvPr/>
          </p:nvSpPr>
          <p:spPr>
            <a:xfrm>
              <a:off x="459731" y="4674530"/>
              <a:ext cx="5602669" cy="1334001"/>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grpSp>
          <p:nvGrpSpPr>
            <p:cNvPr id="9" name="グループ化 8">
              <a:extLst>
                <a:ext uri="{FF2B5EF4-FFF2-40B4-BE49-F238E27FC236}">
                  <a16:creationId xmlns:a16="http://schemas.microsoft.com/office/drawing/2014/main" id="{52D95699-B920-2994-6541-6E2B1D3A74C0}"/>
                </a:ext>
              </a:extLst>
            </p:cNvPr>
            <p:cNvGrpSpPr/>
            <p:nvPr/>
          </p:nvGrpSpPr>
          <p:grpSpPr>
            <a:xfrm>
              <a:off x="304907" y="917025"/>
              <a:ext cx="9326756" cy="1846380"/>
              <a:chOff x="304907" y="917025"/>
              <a:chExt cx="9326756" cy="1846380"/>
            </a:xfrm>
          </p:grpSpPr>
          <p:sp>
            <p:nvSpPr>
              <p:cNvPr id="90" name="角丸四角形 68">
                <a:extLst>
                  <a:ext uri="{FF2B5EF4-FFF2-40B4-BE49-F238E27FC236}">
                    <a16:creationId xmlns:a16="http://schemas.microsoft.com/office/drawing/2014/main" id="{15B71CA6-DFAF-97A3-B55B-CC78D7978F3F}"/>
                  </a:ext>
                </a:extLst>
              </p:cNvPr>
              <p:cNvSpPr/>
              <p:nvPr/>
            </p:nvSpPr>
            <p:spPr>
              <a:xfrm>
                <a:off x="304907" y="917025"/>
                <a:ext cx="9326756" cy="1846380"/>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91" name="角丸四角形 69">
                <a:extLst>
                  <a:ext uri="{FF2B5EF4-FFF2-40B4-BE49-F238E27FC236}">
                    <a16:creationId xmlns:a16="http://schemas.microsoft.com/office/drawing/2014/main" id="{BE077E96-0D75-1D3D-3183-96AB0BF717C3}"/>
                  </a:ext>
                </a:extLst>
              </p:cNvPr>
              <p:cNvSpPr/>
              <p:nvPr/>
            </p:nvSpPr>
            <p:spPr>
              <a:xfrm>
                <a:off x="459730" y="1029080"/>
                <a:ext cx="6782145" cy="1622480"/>
              </a:xfrm>
              <a:prstGeom prst="roundRect">
                <a:avLst>
                  <a:gd name="adj" fmla="val 1985"/>
                </a:avLst>
              </a:prstGeom>
              <a:solidFill>
                <a:schemeClr val="bg1"/>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92" name="正方形/長方形 91">
                <a:extLst>
                  <a:ext uri="{FF2B5EF4-FFF2-40B4-BE49-F238E27FC236}">
                    <a16:creationId xmlns:a16="http://schemas.microsoft.com/office/drawing/2014/main" id="{4B7165F3-19D8-FB30-7F3C-B373A6ACF404}"/>
                  </a:ext>
                </a:extLst>
              </p:cNvPr>
              <p:cNvSpPr/>
              <p:nvPr/>
            </p:nvSpPr>
            <p:spPr>
              <a:xfrm>
                <a:off x="459730" y="1022233"/>
                <a:ext cx="6782145"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帳票ＯＣＲ</a:t>
                </a:r>
                <a:endParaRPr kumimoji="0"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93" name="テキスト ボックス 92">
                <a:hlinkClick r:id="rId2"/>
                <a:extLst>
                  <a:ext uri="{FF2B5EF4-FFF2-40B4-BE49-F238E27FC236}">
                    <a16:creationId xmlns:a16="http://schemas.microsoft.com/office/drawing/2014/main" id="{AD8F833C-49EA-CFD1-9162-89C905431A23}"/>
                  </a:ext>
                </a:extLst>
              </p:cNvPr>
              <p:cNvSpPr txBox="1"/>
              <p:nvPr/>
            </p:nvSpPr>
            <p:spPr>
              <a:xfrm>
                <a:off x="469891" y="1452193"/>
                <a:ext cx="2310885" cy="246221"/>
              </a:xfrm>
              <a:prstGeom prst="rect">
                <a:avLst/>
              </a:prstGeom>
              <a:noFill/>
            </p:spPr>
            <p:txBody>
              <a:bodyPr wrap="square" rtlCol="0">
                <a:spAutoFit/>
              </a:bodyPr>
              <a:lstStyle/>
              <a:p>
                <a:pPr algn="ctr"/>
                <a:r>
                  <a:rPr lang="en-US" altLang="ja-JP" sz="1000" b="1" dirty="0" err="1">
                    <a:latin typeface="Meiryo UI" panose="020B0604030504040204" pitchFamily="50" charset="-128"/>
                    <a:ea typeface="Meiryo UI" panose="020B0604030504040204" pitchFamily="50" charset="-128"/>
                    <a:cs typeface="メイリオ" panose="020B0604030504040204" pitchFamily="50" charset="-128"/>
                  </a:rPr>
                  <a:t>FormOCR</a:t>
                </a:r>
                <a:r>
                  <a:rPr lang="ja-JP" altLang="en-US" sz="1000" b="1" dirty="0">
                    <a:latin typeface="Meiryo UI" panose="020B0604030504040204" pitchFamily="50" charset="-128"/>
                    <a:ea typeface="Meiryo UI" panose="020B0604030504040204" pitchFamily="50" charset="-128"/>
                    <a:cs typeface="メイリオ" panose="020B0604030504040204" pitchFamily="50" charset="-128"/>
                  </a:rPr>
                  <a:t> ／ </a:t>
                </a:r>
                <a:r>
                  <a:rPr lang="en-US" altLang="ja-JP" sz="1000" b="1" dirty="0" err="1">
                    <a:latin typeface="Meiryo UI" panose="020B0604030504040204" pitchFamily="50" charset="-128"/>
                    <a:ea typeface="Meiryo UI" panose="020B0604030504040204" pitchFamily="50" charset="-128"/>
                    <a:cs typeface="メイリオ" panose="020B0604030504040204" pitchFamily="50" charset="-128"/>
                  </a:rPr>
                  <a:t>WinReaderHand</a:t>
                </a:r>
                <a:r>
                  <a:rPr lang="en-US" altLang="ja-JP" sz="1000" b="1" dirty="0">
                    <a:latin typeface="Meiryo UI" panose="020B0604030504040204" pitchFamily="50" charset="-128"/>
                    <a:ea typeface="Meiryo UI" panose="020B0604030504040204" pitchFamily="50" charset="-128"/>
                    <a:cs typeface="メイリオ" panose="020B0604030504040204" pitchFamily="50" charset="-128"/>
                  </a:rPr>
                  <a:t> S</a:t>
                </a:r>
                <a:endParaRPr lang="ja-JP" altLang="en-US" sz="10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94" name="正方形/長方形 63">
                <a:extLst>
                  <a:ext uri="{FF2B5EF4-FFF2-40B4-BE49-F238E27FC236}">
                    <a16:creationId xmlns:a16="http://schemas.microsoft.com/office/drawing/2014/main" id="{0E44682F-0FCC-794F-DEDB-17986A884E34}"/>
                  </a:ext>
                </a:extLst>
              </p:cNvPr>
              <p:cNvSpPr>
                <a:spLocks noChangeArrowheads="1"/>
              </p:cNvSpPr>
              <p:nvPr/>
            </p:nvSpPr>
            <p:spPr bwMode="auto">
              <a:xfrm>
                <a:off x="500638" y="1692320"/>
                <a:ext cx="3177282" cy="839140"/>
              </a:xfrm>
              <a:prstGeom prst="rect">
                <a:avLst/>
              </a:prstGeom>
              <a:noFill/>
              <a:ln w="9525">
                <a:noFill/>
                <a:miter lim="800000"/>
                <a:headEnd/>
                <a:tailEnd/>
              </a:ln>
            </p:spPr>
            <p:txBody>
              <a:bodyPr wrap="square">
                <a:spAutoFit/>
              </a:bodyPr>
              <a:lstStyle/>
              <a:p>
                <a:pPr defTabSz="455613">
                  <a:lnSpc>
                    <a:spcPts val="1500"/>
                  </a:lnSpc>
                </a:pPr>
                <a:r>
                  <a:rPr lang="ja-JP" altLang="en-US" sz="1000" dirty="0">
                    <a:latin typeface="Meiryo UI" panose="020B0604030504040204" pitchFamily="50" charset="-128"/>
                    <a:ea typeface="Meiryo UI" panose="020B0604030504040204" pitchFamily="50" charset="-128"/>
                  </a:rPr>
                  <a:t>帳票</a:t>
                </a:r>
                <a:r>
                  <a:rPr lang="en-US" altLang="ja-JP" sz="1000" dirty="0">
                    <a:latin typeface="Meiryo UI" panose="020B0604030504040204" pitchFamily="50" charset="-128"/>
                    <a:ea typeface="Meiryo UI" panose="020B0604030504040204" pitchFamily="50" charset="-128"/>
                  </a:rPr>
                  <a:t>OCR</a:t>
                </a:r>
                <a:r>
                  <a:rPr lang="ja-JP" altLang="en-US" sz="1000" dirty="0">
                    <a:latin typeface="Meiryo UI" panose="020B0604030504040204" pitchFamily="50" charset="-128"/>
                    <a:ea typeface="Meiryo UI" panose="020B0604030504040204" pitchFamily="50" charset="-128"/>
                  </a:rPr>
                  <a:t>は、病院・学校事務、人事給与管理、顧客管理、販売管理、生産管理、マーケティング、経理・会計業務など、幅広い業務・業種で利用されている定型帳票のデータ入力を効率的に実現する</a:t>
                </a:r>
                <a:r>
                  <a:rPr lang="en-US" altLang="ja-JP" sz="1000" dirty="0">
                    <a:latin typeface="Meiryo UI" panose="020B0604030504040204" pitchFamily="50" charset="-128"/>
                    <a:ea typeface="Meiryo UI" panose="020B0604030504040204" pitchFamily="50" charset="-128"/>
                  </a:rPr>
                  <a:t>OCR</a:t>
                </a:r>
                <a:r>
                  <a:rPr lang="ja-JP" altLang="en-US" sz="1000" dirty="0">
                    <a:latin typeface="Meiryo UI" panose="020B0604030504040204" pitchFamily="50" charset="-128"/>
                    <a:ea typeface="Meiryo UI" panose="020B0604030504040204" pitchFamily="50" charset="-128"/>
                  </a:rPr>
                  <a:t>ソフトウェアです。</a:t>
                </a:r>
                <a:endParaRPr kumimoji="0" lang="ja-JP" altLang="en-US" sz="1000" dirty="0">
                  <a:latin typeface="Meiryo UI" panose="020B0604030504040204" pitchFamily="50" charset="-128"/>
                  <a:ea typeface="Meiryo UI" panose="020B0604030504040204" pitchFamily="50" charset="-128"/>
                </a:endParaRPr>
              </a:p>
            </p:txBody>
          </p:sp>
          <p:grpSp>
            <p:nvGrpSpPr>
              <p:cNvPr id="95" name="グループ化 94">
                <a:extLst>
                  <a:ext uri="{FF2B5EF4-FFF2-40B4-BE49-F238E27FC236}">
                    <a16:creationId xmlns:a16="http://schemas.microsoft.com/office/drawing/2014/main" id="{8257F15E-0B95-3847-1309-5AD29C247BA9}"/>
                  </a:ext>
                </a:extLst>
              </p:cNvPr>
              <p:cNvGrpSpPr/>
              <p:nvPr/>
            </p:nvGrpSpPr>
            <p:grpSpPr>
              <a:xfrm>
                <a:off x="7124837" y="1069949"/>
                <a:ext cx="2406753" cy="1549106"/>
                <a:chOff x="299242" y="948639"/>
                <a:chExt cx="2692544" cy="1733055"/>
              </a:xfrm>
            </p:grpSpPr>
            <p:pic>
              <p:nvPicPr>
                <p:cNvPr id="108" name="図 107">
                  <a:extLst>
                    <a:ext uri="{FF2B5EF4-FFF2-40B4-BE49-F238E27FC236}">
                      <a16:creationId xmlns:a16="http://schemas.microsoft.com/office/drawing/2014/main" id="{5015832A-1782-45D9-9B35-CD2C57E9B2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242" y="948639"/>
                  <a:ext cx="1711572" cy="1711572"/>
                </a:xfrm>
                <a:prstGeom prst="rect">
                  <a:avLst/>
                </a:prstGeom>
                <a:effectLst>
                  <a:outerShdw blurRad="50800" dist="38100" dir="5400000" algn="t" rotWithShape="0">
                    <a:prstClr val="black">
                      <a:alpha val="40000"/>
                    </a:prstClr>
                  </a:outerShdw>
                </a:effectLst>
              </p:spPr>
            </p:pic>
            <p:pic>
              <p:nvPicPr>
                <p:cNvPr id="109" name="図 108">
                  <a:extLst>
                    <a:ext uri="{FF2B5EF4-FFF2-40B4-BE49-F238E27FC236}">
                      <a16:creationId xmlns:a16="http://schemas.microsoft.com/office/drawing/2014/main" id="{0329CB82-FE83-E5BF-AB68-F34BA0B38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404" y="952802"/>
                  <a:ext cx="1366382" cy="1728892"/>
                </a:xfrm>
                <a:prstGeom prst="rect">
                  <a:avLst/>
                </a:prstGeom>
                <a:effectLst>
                  <a:outerShdw blurRad="50800" dist="38100" dir="5400000" algn="t" rotWithShape="0">
                    <a:prstClr val="black">
                      <a:alpha val="40000"/>
                    </a:prstClr>
                  </a:outerShdw>
                </a:effectLst>
              </p:spPr>
            </p:pic>
          </p:grpSp>
          <p:sp>
            <p:nvSpPr>
              <p:cNvPr id="96" name="正方形/長方形 95">
                <a:extLst>
                  <a:ext uri="{FF2B5EF4-FFF2-40B4-BE49-F238E27FC236}">
                    <a16:creationId xmlns:a16="http://schemas.microsoft.com/office/drawing/2014/main" id="{7A867B51-D1F4-253D-3056-9841F3C5F734}"/>
                  </a:ext>
                </a:extLst>
              </p:cNvPr>
              <p:cNvSpPr/>
              <p:nvPr/>
            </p:nvSpPr>
            <p:spPr bwMode="auto">
              <a:xfrm>
                <a:off x="1469832" y="1050921"/>
                <a:ext cx="2601568" cy="27699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ja-JP" altLang="en-US" sz="1200" dirty="0">
                    <a:solidFill>
                      <a:schemeClr val="bg1"/>
                    </a:solidFill>
                    <a:latin typeface="Meiryo UI" panose="020B0604030504040204" pitchFamily="50" charset="-128"/>
                    <a:ea typeface="Meiryo UI" panose="020B0604030504040204" pitchFamily="50" charset="-128"/>
                  </a:rPr>
                  <a:t>業界最高水準の認識精度を誇ります</a:t>
                </a:r>
              </a:p>
            </p:txBody>
          </p:sp>
          <p:pic>
            <p:nvPicPr>
              <p:cNvPr id="97" name="図 10">
                <a:extLst>
                  <a:ext uri="{FF2B5EF4-FFF2-40B4-BE49-F238E27FC236}">
                    <a16:creationId xmlns:a16="http://schemas.microsoft.com/office/drawing/2014/main" id="{CB216482-841D-85BC-C6FB-506899B129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039" y="1581125"/>
                <a:ext cx="942544" cy="62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円/楕円 86">
                <a:extLst>
                  <a:ext uri="{FF2B5EF4-FFF2-40B4-BE49-F238E27FC236}">
                    <a16:creationId xmlns:a16="http://schemas.microsoft.com/office/drawing/2014/main" id="{D4036CB1-7052-A764-E960-B18378C683E6}"/>
                  </a:ext>
                </a:extLst>
              </p:cNvPr>
              <p:cNvSpPr/>
              <p:nvPr/>
            </p:nvSpPr>
            <p:spPr bwMode="auto">
              <a:xfrm>
                <a:off x="6287579" y="1260037"/>
                <a:ext cx="686388" cy="496495"/>
              </a:xfrm>
              <a:prstGeom prst="ellipse">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algn="ctr" defTabSz="457133" fontAlgn="auto">
                  <a:spcBef>
                    <a:spcPts val="0"/>
                  </a:spcBef>
                  <a:spcAft>
                    <a:spcPts val="0"/>
                  </a:spcAft>
                  <a:defRPr/>
                </a:pPr>
                <a:r>
                  <a:rPr kumimoji="0" lang="ja-JP" altLang="en-US" sz="10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領収書・</a:t>
                </a:r>
                <a:endParaRPr kumimoji="0"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defTabSz="457133" fontAlgn="auto">
                  <a:spcBef>
                    <a:spcPts val="0"/>
                  </a:spcBef>
                  <a:spcAft>
                    <a:spcPts val="0"/>
                  </a:spcAft>
                  <a:defRPr/>
                </a:pPr>
                <a:r>
                  <a:rPr kumimoji="0" lang="ja-JP" altLang="en-US" sz="10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レシート</a:t>
                </a:r>
                <a:endParaRPr kumimoji="0"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99" name="図 5">
                <a:extLst>
                  <a:ext uri="{FF2B5EF4-FFF2-40B4-BE49-F238E27FC236}">
                    <a16:creationId xmlns:a16="http://schemas.microsoft.com/office/drawing/2014/main" id="{AD1BC809-78C9-F086-FC2A-E14DBDFFDDD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1511" y="1899240"/>
                <a:ext cx="807057" cy="5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テキスト ボックス 99">
                <a:extLst>
                  <a:ext uri="{FF2B5EF4-FFF2-40B4-BE49-F238E27FC236}">
                    <a16:creationId xmlns:a16="http://schemas.microsoft.com/office/drawing/2014/main" id="{59B86EDA-E5F6-263F-F0B3-7E787FFD759D}"/>
                  </a:ext>
                </a:extLst>
              </p:cNvPr>
              <p:cNvSpPr txBox="1"/>
              <p:nvPr/>
            </p:nvSpPr>
            <p:spPr>
              <a:xfrm>
                <a:off x="4472279" y="2363643"/>
                <a:ext cx="530915"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メイリオ" panose="020B0604030504040204" pitchFamily="50" charset="-128"/>
                  </a:rPr>
                  <a:t>保険証</a:t>
                </a:r>
              </a:p>
            </p:txBody>
          </p:sp>
          <p:pic>
            <p:nvPicPr>
              <p:cNvPr id="101" name="図 4">
                <a:extLst>
                  <a:ext uri="{FF2B5EF4-FFF2-40B4-BE49-F238E27FC236}">
                    <a16:creationId xmlns:a16="http://schemas.microsoft.com/office/drawing/2014/main" id="{9988308E-2F06-1E47-5299-B0E944731E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0420" y="1562588"/>
                <a:ext cx="783978" cy="53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テキスト ボックス 101">
                <a:hlinkClick r:id="rId2"/>
                <a:extLst>
                  <a:ext uri="{FF2B5EF4-FFF2-40B4-BE49-F238E27FC236}">
                    <a16:creationId xmlns:a16="http://schemas.microsoft.com/office/drawing/2014/main" id="{57C337FC-5963-C513-DD4A-30E09E670E82}"/>
                  </a:ext>
                </a:extLst>
              </p:cNvPr>
              <p:cNvSpPr txBox="1"/>
              <p:nvPr/>
            </p:nvSpPr>
            <p:spPr>
              <a:xfrm>
                <a:off x="3800997" y="2087732"/>
                <a:ext cx="530915"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メイリオ" panose="020B0604030504040204" pitchFamily="50" charset="-128"/>
                  </a:rPr>
                  <a:t>免許証</a:t>
                </a:r>
              </a:p>
            </p:txBody>
          </p:sp>
          <p:sp>
            <p:nvSpPr>
              <p:cNvPr id="103" name="テキスト ボックス 102">
                <a:hlinkClick r:id="rId2"/>
                <a:extLst>
                  <a:ext uri="{FF2B5EF4-FFF2-40B4-BE49-F238E27FC236}">
                    <a16:creationId xmlns:a16="http://schemas.microsoft.com/office/drawing/2014/main" id="{29EEEEB1-1A47-FC8D-6325-4462C5F57C2A}"/>
                  </a:ext>
                </a:extLst>
              </p:cNvPr>
              <p:cNvSpPr txBox="1"/>
              <p:nvPr/>
            </p:nvSpPr>
            <p:spPr>
              <a:xfrm>
                <a:off x="5101259" y="2178793"/>
                <a:ext cx="726481"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cs typeface="メイリオ" panose="020B0604030504040204" pitchFamily="50" charset="-128"/>
                  </a:rPr>
                  <a:t>マイナンバー</a:t>
                </a:r>
              </a:p>
            </p:txBody>
          </p:sp>
          <p:pic>
            <p:nvPicPr>
              <p:cNvPr id="104" name="図 16">
                <a:extLst>
                  <a:ext uri="{FF2B5EF4-FFF2-40B4-BE49-F238E27FC236}">
                    <a16:creationId xmlns:a16="http://schemas.microsoft.com/office/drawing/2014/main" id="{E4E5FE68-9F2D-2648-A928-27C82D3FE2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64625" y="1765072"/>
                <a:ext cx="677381" cy="28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図 15">
                <a:extLst>
                  <a:ext uri="{FF2B5EF4-FFF2-40B4-BE49-F238E27FC236}">
                    <a16:creationId xmlns:a16="http://schemas.microsoft.com/office/drawing/2014/main" id="{F7917571-CEFD-1241-D04D-B60DD1FB9A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3276" y="2098293"/>
                <a:ext cx="809560" cy="4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円/楕円 85">
                <a:extLst>
                  <a:ext uri="{FF2B5EF4-FFF2-40B4-BE49-F238E27FC236}">
                    <a16:creationId xmlns:a16="http://schemas.microsoft.com/office/drawing/2014/main" id="{48E5ECF5-F863-2AF6-40BB-2A902DDC180D}"/>
                  </a:ext>
                </a:extLst>
              </p:cNvPr>
              <p:cNvSpPr/>
              <p:nvPr/>
            </p:nvSpPr>
            <p:spPr bwMode="auto">
              <a:xfrm>
                <a:off x="4463135" y="1261554"/>
                <a:ext cx="567565" cy="496495"/>
              </a:xfrm>
              <a:prstGeom prst="ellipse">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algn="ctr" defTabSz="457133" fontAlgn="auto">
                  <a:spcBef>
                    <a:spcPts val="0"/>
                  </a:spcBef>
                  <a:spcAft>
                    <a:spcPts val="0"/>
                  </a:spcAft>
                  <a:defRPr/>
                </a:pPr>
                <a:r>
                  <a:rPr kumimoji="0" lang="ja-JP" altLang="en-US" sz="10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本人</a:t>
                </a:r>
                <a:endParaRPr kumimoji="0"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defTabSz="457133" fontAlgn="auto">
                  <a:spcBef>
                    <a:spcPts val="0"/>
                  </a:spcBef>
                  <a:spcAft>
                    <a:spcPts val="0"/>
                  </a:spcAft>
                  <a:defRPr/>
                </a:pPr>
                <a:r>
                  <a:rPr kumimoji="0" lang="ja-JP" altLang="en-US" sz="10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確認</a:t>
                </a:r>
                <a:endParaRPr kumimoji="0"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107" name="Picture 6" descr="C:\Users\ebara\Desktop\名称未設定-1.jpg">
                <a:extLst>
                  <a:ext uri="{FF2B5EF4-FFF2-40B4-BE49-F238E27FC236}">
                    <a16:creationId xmlns:a16="http://schemas.microsoft.com/office/drawing/2014/main" id="{3D1B6E28-328B-FC3B-A7A9-991B1F95BE8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1339" y="1700658"/>
                <a:ext cx="472248" cy="64956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grpSp>
        <p:sp>
          <p:nvSpPr>
            <p:cNvPr id="10" name="正方形/長方形 9">
              <a:extLst>
                <a:ext uri="{FF2B5EF4-FFF2-40B4-BE49-F238E27FC236}">
                  <a16:creationId xmlns:a16="http://schemas.microsoft.com/office/drawing/2014/main" id="{34B50BAC-7F7B-2ADA-A14F-BBD25A864335}"/>
                </a:ext>
              </a:extLst>
            </p:cNvPr>
            <p:cNvSpPr/>
            <p:nvPr/>
          </p:nvSpPr>
          <p:spPr>
            <a:xfrm>
              <a:off x="4258519" y="2938184"/>
              <a:ext cx="5250763"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a:solidFill>
                    <a:schemeClr val="bg1"/>
                  </a:solidFill>
                  <a:latin typeface="Meiryo UI" panose="020B0604030504040204" pitchFamily="50" charset="-128"/>
                  <a:ea typeface="Meiryo UI" panose="020B0604030504040204" pitchFamily="50" charset="-128"/>
                </a:rPr>
                <a:t>文書ＯＣＲ</a:t>
              </a:r>
              <a:r>
                <a:rPr kumimoji="0" lang="en-US" altLang="ja-JP" sz="1200" b="1" dirty="0">
                  <a:solidFill>
                    <a:schemeClr val="bg1"/>
                  </a:solidFill>
                  <a:latin typeface="Meiryo UI" panose="020B0604030504040204" pitchFamily="50" charset="-128"/>
                  <a:ea typeface="Meiryo UI" panose="020B0604030504040204" pitchFamily="50" charset="-128"/>
                </a:rPr>
                <a:t>/</a:t>
              </a:r>
              <a:r>
                <a:rPr kumimoji="0" lang="ja-JP" altLang="en-US" sz="1200" b="1">
                  <a:solidFill>
                    <a:schemeClr val="bg1"/>
                  </a:solidFill>
                  <a:latin typeface="Meiryo UI" panose="020B0604030504040204" pitchFamily="50" charset="-128"/>
                  <a:ea typeface="Meiryo UI" panose="020B0604030504040204" pitchFamily="50" charset="-128"/>
                </a:rPr>
                <a:t>文書管理</a:t>
              </a:r>
              <a:endParaRPr kumimoji="0" lang="ja-JP" altLang="en-US" sz="1200" b="1" dirty="0">
                <a:solidFill>
                  <a:schemeClr val="bg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7CBFD7E9-8861-38EE-AAE3-8A8A3959A8FA}"/>
                </a:ext>
              </a:extLst>
            </p:cNvPr>
            <p:cNvSpPr/>
            <p:nvPr/>
          </p:nvSpPr>
          <p:spPr bwMode="auto">
            <a:xfrm>
              <a:off x="6001321" y="2966872"/>
              <a:ext cx="2919593" cy="27699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ja-JP" altLang="en-US" sz="1200">
                  <a:solidFill>
                    <a:schemeClr val="bg1"/>
                  </a:solidFill>
                  <a:latin typeface="Meiryo UI" panose="020B0604030504040204" pitchFamily="50" charset="-128"/>
                  <a:ea typeface="Meiryo UI" panose="020B0604030504040204" pitchFamily="50" charset="-128"/>
                </a:rPr>
                <a:t>大量文書の電子化を効率的に支援します</a:t>
              </a:r>
            </a:p>
          </p:txBody>
        </p:sp>
        <p:grpSp>
          <p:nvGrpSpPr>
            <p:cNvPr id="12" name="グループ化 11">
              <a:extLst>
                <a:ext uri="{FF2B5EF4-FFF2-40B4-BE49-F238E27FC236}">
                  <a16:creationId xmlns:a16="http://schemas.microsoft.com/office/drawing/2014/main" id="{F1FF3C8C-0069-CB9B-5150-189EF127A8F8}"/>
                </a:ext>
              </a:extLst>
            </p:cNvPr>
            <p:cNvGrpSpPr/>
            <p:nvPr/>
          </p:nvGrpSpPr>
          <p:grpSpPr>
            <a:xfrm>
              <a:off x="402503" y="2909561"/>
              <a:ext cx="3668897" cy="1538175"/>
              <a:chOff x="147279" y="2935850"/>
              <a:chExt cx="3992231" cy="1673732"/>
            </a:xfrm>
          </p:grpSpPr>
          <p:pic>
            <p:nvPicPr>
              <p:cNvPr id="86" name="図 2">
                <a:extLst>
                  <a:ext uri="{FF2B5EF4-FFF2-40B4-BE49-F238E27FC236}">
                    <a16:creationId xmlns:a16="http://schemas.microsoft.com/office/drawing/2014/main" id="{1F6FBE3F-084D-2905-5F61-6E0D6551094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7279" y="2935850"/>
                <a:ext cx="1322454" cy="167373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図 6">
                <a:extLst>
                  <a:ext uri="{FF2B5EF4-FFF2-40B4-BE49-F238E27FC236}">
                    <a16:creationId xmlns:a16="http://schemas.microsoft.com/office/drawing/2014/main" id="{D6741365-37F6-BB7C-C338-F7014F10109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3329" y="2967580"/>
                <a:ext cx="1064161" cy="159188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図 7">
                <a:extLst>
                  <a:ext uri="{FF2B5EF4-FFF2-40B4-BE49-F238E27FC236}">
                    <a16:creationId xmlns:a16="http://schemas.microsoft.com/office/drawing/2014/main" id="{BC2D8BEA-5A73-67E4-AC98-D70533B058E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49677" y="2937906"/>
                <a:ext cx="1378176" cy="163605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図 10">
                <a:extLst>
                  <a:ext uri="{FF2B5EF4-FFF2-40B4-BE49-F238E27FC236}">
                    <a16:creationId xmlns:a16="http://schemas.microsoft.com/office/drawing/2014/main" id="{60C89E64-80A4-D6B6-D1D1-A39D6BD2A79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54054" y="3014878"/>
                <a:ext cx="1185456" cy="148398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正方形/長方形 63">
              <a:extLst>
                <a:ext uri="{FF2B5EF4-FFF2-40B4-BE49-F238E27FC236}">
                  <a16:creationId xmlns:a16="http://schemas.microsoft.com/office/drawing/2014/main" id="{EA5F996C-610B-2D5F-FE1F-93B37A7FBFCC}"/>
                </a:ext>
              </a:extLst>
            </p:cNvPr>
            <p:cNvSpPr>
              <a:spLocks noChangeArrowheads="1"/>
            </p:cNvSpPr>
            <p:nvPr/>
          </p:nvSpPr>
          <p:spPr bwMode="auto">
            <a:xfrm>
              <a:off x="4286255" y="3314193"/>
              <a:ext cx="2511522" cy="1031501"/>
            </a:xfrm>
            <a:prstGeom prst="rect">
              <a:avLst/>
            </a:prstGeom>
            <a:noFill/>
            <a:ln w="9525">
              <a:noFill/>
              <a:miter lim="800000"/>
              <a:headEnd/>
              <a:tailEnd/>
            </a:ln>
          </p:spPr>
          <p:txBody>
            <a:bodyPr wrap="square">
              <a:spAutoFit/>
            </a:bodyPr>
            <a:lstStyle/>
            <a:p>
              <a:pPr defTabSz="455613">
                <a:lnSpc>
                  <a:spcPts val="1500"/>
                </a:lnSpc>
              </a:pPr>
              <a:r>
                <a:rPr lang="ja-JP" altLang="en-US" sz="1000">
                  <a:latin typeface="Meiryo UI" panose="020B0604030504040204" pitchFamily="50" charset="-128"/>
                  <a:ea typeface="Meiryo UI" panose="020B0604030504040204" pitchFamily="50" charset="-128"/>
                </a:rPr>
                <a:t>文書</a:t>
              </a:r>
              <a:r>
                <a:rPr lang="en" altLang="ja-JP" sz="1000" dirty="0">
                  <a:latin typeface="Meiryo UI" panose="020B0604030504040204" pitchFamily="50" charset="-128"/>
                  <a:ea typeface="Meiryo UI" panose="020B0604030504040204" pitchFamily="50" charset="-128"/>
                </a:rPr>
                <a:t>OCR</a:t>
              </a:r>
              <a:r>
                <a:rPr lang="ja-JP" altLang="en-US" sz="1000">
                  <a:latin typeface="Meiryo UI" panose="020B0604030504040204" pitchFamily="50" charset="-128"/>
                  <a:ea typeface="Meiryo UI" panose="020B0604030504040204" pitchFamily="50" charset="-128"/>
                </a:rPr>
                <a:t>は、オフィスに氾濫する膨大で且つ様々な帳票や文書をデジタルデータに変換し、それらを活用するための全文フリーワード検索を可能にする、高性能な業務用活字文書</a:t>
              </a:r>
              <a:r>
                <a:rPr lang="en" altLang="ja-JP" sz="1000" dirty="0">
                  <a:latin typeface="Meiryo UI" panose="020B0604030504040204" pitchFamily="50" charset="-128"/>
                  <a:ea typeface="Meiryo UI" panose="020B0604030504040204" pitchFamily="50" charset="-128"/>
                </a:rPr>
                <a:t>OCR</a:t>
              </a:r>
              <a:r>
                <a:rPr lang="ja-JP" altLang="en-US" sz="1000">
                  <a:latin typeface="Meiryo UI" panose="020B0604030504040204" pitchFamily="50" charset="-128"/>
                  <a:ea typeface="Meiryo UI" panose="020B0604030504040204" pitchFamily="50" charset="-128"/>
                </a:rPr>
                <a:t>ソフトウェアです。</a:t>
              </a:r>
              <a:endParaRPr kumimoji="0" lang="ja-JP" altLang="en-US" sz="1000" dirty="0">
                <a:latin typeface="Meiryo UI" panose="020B0604030504040204" pitchFamily="50" charset="-128"/>
                <a:ea typeface="Meiryo UI" panose="020B0604030504040204" pitchFamily="50" charset="-128"/>
              </a:endParaRPr>
            </a:p>
          </p:txBody>
        </p:sp>
        <p:sp>
          <p:nvSpPr>
            <p:cNvPr id="14" name="角丸四角形 103">
              <a:extLst>
                <a:ext uri="{FF2B5EF4-FFF2-40B4-BE49-F238E27FC236}">
                  <a16:creationId xmlns:a16="http://schemas.microsoft.com/office/drawing/2014/main" id="{8490DFFA-DFD3-015C-FE2E-80CFB474E42B}"/>
                </a:ext>
              </a:extLst>
            </p:cNvPr>
            <p:cNvSpPr/>
            <p:nvPr/>
          </p:nvSpPr>
          <p:spPr bwMode="auto">
            <a:xfrm>
              <a:off x="6890145" y="4101109"/>
              <a:ext cx="792000" cy="180000"/>
            </a:xfrm>
            <a:prstGeom prst="roundRect">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algn="ctr" defTabSz="457133" fontAlgn="auto">
                <a:spcBef>
                  <a:spcPts val="0"/>
                </a:spcBef>
                <a:spcAft>
                  <a:spcPts val="0"/>
                </a:spcAft>
                <a:defRPr/>
              </a:pPr>
              <a:r>
                <a:rPr kumimoji="0" lang="ja-JP" altLang="en-US" sz="900" b="1" dirty="0">
                  <a:solidFill>
                    <a:schemeClr val="bg1"/>
                  </a:solidFill>
                  <a:latin typeface="Meiryo UI" panose="020B0604030504040204" pitchFamily="50" charset="-128"/>
                  <a:ea typeface="Meiryo UI" panose="020B0604030504040204" pitchFamily="50" charset="-128"/>
                </a:rPr>
                <a:t>文書分類</a:t>
              </a:r>
            </a:p>
          </p:txBody>
        </p:sp>
        <p:sp>
          <p:nvSpPr>
            <p:cNvPr id="15" name="角丸四角形 104">
              <a:extLst>
                <a:ext uri="{FF2B5EF4-FFF2-40B4-BE49-F238E27FC236}">
                  <a16:creationId xmlns:a16="http://schemas.microsoft.com/office/drawing/2014/main" id="{C85839C6-EFFC-6C5C-A8F2-D2DACE57BCE1}"/>
                </a:ext>
              </a:extLst>
            </p:cNvPr>
            <p:cNvSpPr/>
            <p:nvPr/>
          </p:nvSpPr>
          <p:spPr bwMode="auto">
            <a:xfrm>
              <a:off x="6890145" y="3623503"/>
              <a:ext cx="792000" cy="180000"/>
            </a:xfrm>
            <a:prstGeom prst="roundRect">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algn="ctr" defTabSz="457133" fontAlgn="auto">
                <a:spcBef>
                  <a:spcPts val="0"/>
                </a:spcBef>
                <a:spcAft>
                  <a:spcPts val="0"/>
                </a:spcAft>
                <a:defRPr/>
              </a:pPr>
              <a:r>
                <a:rPr kumimoji="0" lang="ja-JP" altLang="en-US" sz="900" b="1" dirty="0">
                  <a:solidFill>
                    <a:schemeClr val="bg1"/>
                  </a:solidFill>
                  <a:latin typeface="Meiryo UI" panose="020B0604030504040204" pitchFamily="50" charset="-128"/>
                  <a:ea typeface="Meiryo UI" panose="020B0604030504040204" pitchFamily="50" charset="-128"/>
                </a:rPr>
                <a:t>ＰＤＦ編集</a:t>
              </a:r>
            </a:p>
          </p:txBody>
        </p:sp>
        <p:sp>
          <p:nvSpPr>
            <p:cNvPr id="16" name="角丸四角形 105">
              <a:extLst>
                <a:ext uri="{FF2B5EF4-FFF2-40B4-BE49-F238E27FC236}">
                  <a16:creationId xmlns:a16="http://schemas.microsoft.com/office/drawing/2014/main" id="{3072CD03-348D-5478-4AE8-634E7E078BA2}"/>
                </a:ext>
              </a:extLst>
            </p:cNvPr>
            <p:cNvSpPr/>
            <p:nvPr/>
          </p:nvSpPr>
          <p:spPr bwMode="auto">
            <a:xfrm>
              <a:off x="6890145" y="3857510"/>
              <a:ext cx="792000" cy="180000"/>
            </a:xfrm>
            <a:prstGeom prst="roundRect">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algn="ctr" defTabSz="457133" fontAlgn="auto">
                <a:spcBef>
                  <a:spcPts val="0"/>
                </a:spcBef>
                <a:spcAft>
                  <a:spcPts val="0"/>
                </a:spcAft>
                <a:defRPr/>
              </a:pPr>
              <a:r>
                <a:rPr kumimoji="0" lang="ja-JP" altLang="en-US" sz="900" b="1" dirty="0">
                  <a:solidFill>
                    <a:schemeClr val="bg1"/>
                  </a:solidFill>
                  <a:latin typeface="Meiryo UI" panose="020B0604030504040204" pitchFamily="50" charset="-128"/>
                  <a:ea typeface="Meiryo UI" panose="020B0604030504040204" pitchFamily="50" charset="-128"/>
                </a:rPr>
                <a:t>文書管理</a:t>
              </a:r>
            </a:p>
          </p:txBody>
        </p:sp>
        <p:sp>
          <p:nvSpPr>
            <p:cNvPr id="17" name="テキスト ボックス 16">
              <a:hlinkClick r:id="rId2"/>
              <a:extLst>
                <a:ext uri="{FF2B5EF4-FFF2-40B4-BE49-F238E27FC236}">
                  <a16:creationId xmlns:a16="http://schemas.microsoft.com/office/drawing/2014/main" id="{4689A770-AEB4-BBB3-8A00-7C1330209800}"/>
                </a:ext>
              </a:extLst>
            </p:cNvPr>
            <p:cNvSpPr txBox="1"/>
            <p:nvPr/>
          </p:nvSpPr>
          <p:spPr>
            <a:xfrm>
              <a:off x="7682145" y="3580097"/>
              <a:ext cx="1473480" cy="246221"/>
            </a:xfrm>
            <a:prstGeom prst="rect">
              <a:avLst/>
            </a:prstGeom>
            <a:noFill/>
          </p:spPr>
          <p:txBody>
            <a:bodyPr wrap="none" rtlCol="0">
              <a:spAutoFit/>
            </a:bodyPr>
            <a:lstStyle/>
            <a:p>
              <a:r>
                <a:rPr kumimoji="1" lang="en-US" altLang="ja-JP" sz="1000" b="1" dirty="0" err="1">
                  <a:latin typeface="Meiryo UI" panose="020B0604030504040204" pitchFamily="50" charset="-128"/>
                  <a:ea typeface="Meiryo UI" panose="020B0604030504040204" pitchFamily="50" charset="-128"/>
                  <a:cs typeface="メイリオ" panose="020B0604030504040204" pitchFamily="50" charset="-128"/>
                </a:rPr>
                <a:t>e.Document</a:t>
              </a:r>
              <a:r>
                <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rPr>
                <a:t> Sorter</a:t>
              </a:r>
              <a:endPar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24E8E734-F270-4D87-B315-7BBF4A54A465}"/>
                </a:ext>
              </a:extLst>
            </p:cNvPr>
            <p:cNvSpPr txBox="1"/>
            <p:nvPr/>
          </p:nvSpPr>
          <p:spPr>
            <a:xfrm>
              <a:off x="7682145" y="3344307"/>
              <a:ext cx="1300356" cy="246221"/>
            </a:xfrm>
            <a:prstGeom prst="rect">
              <a:avLst/>
            </a:prstGeom>
            <a:noFill/>
          </p:spPr>
          <p:txBody>
            <a:bodyPr wrap="none" rtlCol="0">
              <a:spAutoFit/>
            </a:bodyPr>
            <a:lstStyle/>
            <a:p>
              <a:r>
                <a:rPr lang="en-US" altLang="ja-JP" sz="1000" b="1" dirty="0" err="1">
                  <a:latin typeface="Meiryo UI" panose="020B0604030504040204" pitchFamily="50" charset="-128"/>
                  <a:ea typeface="Meiryo UI" panose="020B0604030504040204" pitchFamily="50" charset="-128"/>
                  <a:cs typeface="メイリオ" panose="020B0604030504040204" pitchFamily="50" charset="-128"/>
                </a:rPr>
                <a:t>WinReader</a:t>
              </a:r>
              <a:r>
                <a:rPr lang="en-US" altLang="ja-JP" sz="1000" b="1" dirty="0">
                  <a:latin typeface="Meiryo UI" panose="020B0604030504040204" pitchFamily="50" charset="-128"/>
                  <a:ea typeface="Meiryo UI" panose="020B0604030504040204" pitchFamily="50" charset="-128"/>
                  <a:cs typeface="メイリオ" panose="020B0604030504040204" pitchFamily="50" charset="-128"/>
                </a:rPr>
                <a:t> PRO </a:t>
              </a:r>
              <a:endPar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a:hlinkClick r:id="rId2"/>
              <a:extLst>
                <a:ext uri="{FF2B5EF4-FFF2-40B4-BE49-F238E27FC236}">
                  <a16:creationId xmlns:a16="http://schemas.microsoft.com/office/drawing/2014/main" id="{74E8CE25-4258-B018-BC28-C4021FCAAEC0}"/>
                </a:ext>
              </a:extLst>
            </p:cNvPr>
            <p:cNvSpPr txBox="1"/>
            <p:nvPr/>
          </p:nvSpPr>
          <p:spPr>
            <a:xfrm>
              <a:off x="7682145" y="3823679"/>
              <a:ext cx="771365" cy="246221"/>
            </a:xfrm>
            <a:prstGeom prst="rect">
              <a:avLst/>
            </a:prstGeom>
            <a:noFill/>
          </p:spPr>
          <p:txBody>
            <a:bodyPr wrap="none" rtlCol="0">
              <a:spAutoFit/>
            </a:bodyPr>
            <a:lstStyle/>
            <a:p>
              <a:r>
                <a:rPr kumimoji="1" lang="en-US" altLang="ja-JP" sz="1000" b="1" dirty="0" err="1">
                  <a:latin typeface="Meiryo UI" panose="020B0604030504040204" pitchFamily="50" charset="-128"/>
                  <a:ea typeface="Meiryo UI" panose="020B0604030504040204" pitchFamily="50" charset="-128"/>
                  <a:cs typeface="メイリオ" panose="020B0604030504040204" pitchFamily="50" charset="-128"/>
                </a:rPr>
                <a:t>DocDesk</a:t>
              </a:r>
              <a:endPar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19">
              <a:hlinkClick r:id="rId2"/>
              <a:extLst>
                <a:ext uri="{FF2B5EF4-FFF2-40B4-BE49-F238E27FC236}">
                  <a16:creationId xmlns:a16="http://schemas.microsoft.com/office/drawing/2014/main" id="{04BB6EAB-D09E-F0F4-8440-CC83B6A45AAE}"/>
                </a:ext>
              </a:extLst>
            </p:cNvPr>
            <p:cNvSpPr txBox="1"/>
            <p:nvPr/>
          </p:nvSpPr>
          <p:spPr>
            <a:xfrm>
              <a:off x="7682145" y="4063179"/>
              <a:ext cx="1734770" cy="246221"/>
            </a:xfrm>
            <a:prstGeom prst="rect">
              <a:avLst/>
            </a:prstGeom>
            <a:noFill/>
          </p:spPr>
          <p:txBody>
            <a:bodyPr wrap="none" rtlCol="0">
              <a:spAutoFit/>
            </a:bodyPr>
            <a:lstStyle/>
            <a:p>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やさしく</a:t>
              </a:r>
              <a:r>
                <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rPr>
                <a:t>PDF</a:t>
              </a: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へ文字入力</a:t>
              </a:r>
              <a:r>
                <a:rPr kumimoji="1" lang="en-US" altLang="ja-JP" sz="1000" b="1" dirty="0">
                  <a:latin typeface="Meiryo UI" panose="020B0604030504040204" pitchFamily="50" charset="-128"/>
                  <a:ea typeface="Meiryo UI" panose="020B0604030504040204" pitchFamily="50" charset="-128"/>
                  <a:cs typeface="メイリオ" panose="020B0604030504040204" pitchFamily="50" charset="-128"/>
                </a:rPr>
                <a:t>PRO</a:t>
              </a:r>
              <a:endPar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1" name="角丸四角形 110">
              <a:extLst>
                <a:ext uri="{FF2B5EF4-FFF2-40B4-BE49-F238E27FC236}">
                  <a16:creationId xmlns:a16="http://schemas.microsoft.com/office/drawing/2014/main" id="{2E0FF0A7-C0C4-2606-42E1-73568B8041DD}"/>
                </a:ext>
              </a:extLst>
            </p:cNvPr>
            <p:cNvSpPr/>
            <p:nvPr/>
          </p:nvSpPr>
          <p:spPr bwMode="auto">
            <a:xfrm>
              <a:off x="6890145" y="3391020"/>
              <a:ext cx="792000" cy="180000"/>
            </a:xfrm>
            <a:prstGeom prst="roundRect">
              <a:avLst/>
            </a:prstGeom>
            <a:solidFill>
              <a:schemeClr val="accent3"/>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algn="ctr" defTabSz="457133" fontAlgn="auto">
                <a:spcBef>
                  <a:spcPts val="0"/>
                </a:spcBef>
                <a:spcAft>
                  <a:spcPts val="0"/>
                </a:spcAft>
                <a:defRPr/>
              </a:pPr>
              <a:r>
                <a:rPr kumimoji="0" lang="ja-JP" altLang="en-US" sz="900" b="1" dirty="0">
                  <a:solidFill>
                    <a:schemeClr val="bg1"/>
                  </a:solidFill>
                  <a:latin typeface="Meiryo UI" panose="020B0604030504040204" pitchFamily="50" charset="-128"/>
                  <a:ea typeface="Meiryo UI" panose="020B0604030504040204" pitchFamily="50" charset="-128"/>
                </a:rPr>
                <a:t>ＯＣＲ</a:t>
              </a:r>
            </a:p>
          </p:txBody>
        </p:sp>
        <p:sp>
          <p:nvSpPr>
            <p:cNvPr id="24" name="正方形/長方形 23">
              <a:extLst>
                <a:ext uri="{FF2B5EF4-FFF2-40B4-BE49-F238E27FC236}">
                  <a16:creationId xmlns:a16="http://schemas.microsoft.com/office/drawing/2014/main" id="{B1C236DA-9B6A-5339-38CD-67682396A2C0}"/>
                </a:ext>
              </a:extLst>
            </p:cNvPr>
            <p:cNvSpPr/>
            <p:nvPr/>
          </p:nvSpPr>
          <p:spPr>
            <a:xfrm>
              <a:off x="456203" y="4674161"/>
              <a:ext cx="5606436" cy="334377"/>
            </a:xfrm>
            <a:prstGeom prst="rect">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lIns="108000" tIns="0" rIns="0" bIns="0" anchor="ctr"/>
            <a:lstStyle/>
            <a:p>
              <a:pPr defTabSz="457133" fontAlgn="auto">
                <a:spcBef>
                  <a:spcPts val="0"/>
                </a:spcBef>
                <a:spcAft>
                  <a:spcPts val="0"/>
                </a:spcAft>
                <a:defRPr/>
              </a:pPr>
              <a:r>
                <a:rPr kumimoji="0" lang="ja-JP" altLang="en-US" sz="1200" b="1">
                  <a:solidFill>
                    <a:schemeClr val="bg1"/>
                  </a:solidFill>
                  <a:latin typeface="Meiryo UI" panose="020B0604030504040204" pitchFamily="50" charset="-128"/>
                  <a:ea typeface="Meiryo UI" panose="020B0604030504040204" pitchFamily="50" charset="-128"/>
                </a:rPr>
                <a:t>名刺管理</a:t>
              </a:r>
              <a:endParaRPr kumimoji="0" lang="ja-JP" altLang="en-US" sz="1200" b="1" dirty="0">
                <a:solidFill>
                  <a:schemeClr val="bg1"/>
                </a:solidFill>
                <a:latin typeface="Meiryo UI" panose="020B0604030504040204" pitchFamily="50" charset="-128"/>
                <a:ea typeface="Meiryo UI" panose="020B0604030504040204" pitchFamily="50" charset="-128"/>
              </a:endParaRPr>
            </a:p>
          </p:txBody>
        </p:sp>
        <p:sp>
          <p:nvSpPr>
            <p:cNvPr id="72" name="正方形/長方形 71">
              <a:extLst>
                <a:ext uri="{FF2B5EF4-FFF2-40B4-BE49-F238E27FC236}">
                  <a16:creationId xmlns:a16="http://schemas.microsoft.com/office/drawing/2014/main" id="{F3B242FA-2177-70C6-F286-094DAA68CEAE}"/>
                </a:ext>
              </a:extLst>
            </p:cNvPr>
            <p:cNvSpPr/>
            <p:nvPr/>
          </p:nvSpPr>
          <p:spPr bwMode="auto">
            <a:xfrm>
              <a:off x="1338926" y="4702849"/>
              <a:ext cx="2919593" cy="27699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ja-JP" altLang="en-US" sz="1200">
                  <a:solidFill>
                    <a:schemeClr val="bg1"/>
                  </a:solidFill>
                  <a:latin typeface="Meiryo UI" panose="020B0604030504040204" pitchFamily="50" charset="-128"/>
                  <a:ea typeface="Meiryo UI" panose="020B0604030504040204" pitchFamily="50" charset="-128"/>
                </a:rPr>
                <a:t>選べる名刺管理</a:t>
              </a:r>
              <a:r>
                <a:rPr lang="en-US" altLang="ja-JP" sz="1200" dirty="0">
                  <a:solidFill>
                    <a:schemeClr val="bg1"/>
                  </a:solidFill>
                  <a:latin typeface="Meiryo UI" panose="020B0604030504040204" pitchFamily="50" charset="-128"/>
                  <a:ea typeface="Meiryo UI" panose="020B0604030504040204" pitchFamily="50" charset="-128"/>
                </a:rPr>
                <a:t>3</a:t>
              </a:r>
              <a:r>
                <a:rPr lang="ja-JP" altLang="en-US" sz="1200">
                  <a:solidFill>
                    <a:schemeClr val="bg1"/>
                  </a:solidFill>
                  <a:latin typeface="Meiryo UI" panose="020B0604030504040204" pitchFamily="50" charset="-128"/>
                  <a:ea typeface="Meiryo UI" panose="020B0604030504040204" pitchFamily="50" charset="-128"/>
                </a:rPr>
                <a:t>製品</a:t>
              </a:r>
            </a:p>
          </p:txBody>
        </p:sp>
        <p:grpSp>
          <p:nvGrpSpPr>
            <p:cNvPr id="73" name="グループ化 72">
              <a:extLst>
                <a:ext uri="{FF2B5EF4-FFF2-40B4-BE49-F238E27FC236}">
                  <a16:creationId xmlns:a16="http://schemas.microsoft.com/office/drawing/2014/main" id="{2B3F989F-CDED-E398-B022-3ED8D0A752C4}"/>
                </a:ext>
              </a:extLst>
            </p:cNvPr>
            <p:cNvGrpSpPr/>
            <p:nvPr/>
          </p:nvGrpSpPr>
          <p:grpSpPr>
            <a:xfrm>
              <a:off x="6222779" y="4585368"/>
              <a:ext cx="3408824" cy="1509555"/>
              <a:chOff x="421437" y="4910425"/>
              <a:chExt cx="3954926" cy="1751390"/>
            </a:xfrm>
          </p:grpSpPr>
          <p:pic>
            <p:nvPicPr>
              <p:cNvPr id="83" name="図 82">
                <a:extLst>
                  <a:ext uri="{FF2B5EF4-FFF2-40B4-BE49-F238E27FC236}">
                    <a16:creationId xmlns:a16="http://schemas.microsoft.com/office/drawing/2014/main" id="{256DBBE8-AA2C-ECF2-C8FD-3DAE6DCF07C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1437" y="5167124"/>
                <a:ext cx="1139203" cy="1139203"/>
              </a:xfrm>
              <a:prstGeom prst="rect">
                <a:avLst/>
              </a:prstGeom>
              <a:effectLst>
                <a:outerShdw blurRad="50800" dist="38100" dir="5400000" algn="t" rotWithShape="0">
                  <a:prstClr val="black">
                    <a:alpha val="40000"/>
                  </a:prstClr>
                </a:outerShdw>
              </a:effectLst>
            </p:spPr>
          </p:pic>
          <p:pic>
            <p:nvPicPr>
              <p:cNvPr id="84" name="図 83">
                <a:extLst>
                  <a:ext uri="{FF2B5EF4-FFF2-40B4-BE49-F238E27FC236}">
                    <a16:creationId xmlns:a16="http://schemas.microsoft.com/office/drawing/2014/main" id="{92C327CF-CF73-860E-2FE1-19CE8B9E66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24973" y="4910425"/>
                <a:ext cx="1751390" cy="1751390"/>
              </a:xfrm>
              <a:prstGeom prst="rect">
                <a:avLst/>
              </a:prstGeom>
              <a:effectLst>
                <a:outerShdw blurRad="50800" dist="38100" dir="5400000" algn="t" rotWithShape="0">
                  <a:prstClr val="black">
                    <a:alpha val="40000"/>
                  </a:prstClr>
                </a:outerShdw>
              </a:effectLst>
            </p:spPr>
          </p:pic>
          <p:pic>
            <p:nvPicPr>
              <p:cNvPr id="85" name="図 84">
                <a:extLst>
                  <a:ext uri="{FF2B5EF4-FFF2-40B4-BE49-F238E27FC236}">
                    <a16:creationId xmlns:a16="http://schemas.microsoft.com/office/drawing/2014/main" id="{CCE47321-141C-B979-0ECA-3F1228D6036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66578" y="5000343"/>
                <a:ext cx="1117783" cy="1581457"/>
              </a:xfrm>
              <a:prstGeom prst="rect">
                <a:avLst/>
              </a:prstGeom>
              <a:effectLst>
                <a:outerShdw blurRad="50800" dist="38100" dir="5400000" algn="t" rotWithShape="0">
                  <a:prstClr val="black">
                    <a:alpha val="40000"/>
                  </a:prstClr>
                </a:outerShdw>
              </a:effectLst>
            </p:spPr>
          </p:pic>
        </p:grpSp>
        <p:pic>
          <p:nvPicPr>
            <p:cNvPr id="74" name="図 73">
              <a:extLst>
                <a:ext uri="{FF2B5EF4-FFF2-40B4-BE49-F238E27FC236}">
                  <a16:creationId xmlns:a16="http://schemas.microsoft.com/office/drawing/2014/main" id="{D59BDCA1-6287-988B-254B-034C2BCD0CA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5737" y="5067098"/>
              <a:ext cx="1433063" cy="243276"/>
            </a:xfrm>
            <a:prstGeom prst="rect">
              <a:avLst/>
            </a:prstGeom>
          </p:spPr>
        </p:pic>
        <p:pic>
          <p:nvPicPr>
            <p:cNvPr id="75" name="図 74">
              <a:extLst>
                <a:ext uri="{FF2B5EF4-FFF2-40B4-BE49-F238E27FC236}">
                  <a16:creationId xmlns:a16="http://schemas.microsoft.com/office/drawing/2014/main" id="{1BE88A2A-56F5-35C4-66D2-8BB47EB5E50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72723" y="5083721"/>
              <a:ext cx="2223620" cy="170438"/>
            </a:xfrm>
            <a:prstGeom prst="rect">
              <a:avLst/>
            </a:prstGeom>
          </p:spPr>
        </p:pic>
        <p:pic>
          <p:nvPicPr>
            <p:cNvPr id="76" name="図 75">
              <a:extLst>
                <a:ext uri="{FF2B5EF4-FFF2-40B4-BE49-F238E27FC236}">
                  <a16:creationId xmlns:a16="http://schemas.microsoft.com/office/drawing/2014/main" id="{2090507E-9126-87DF-F28D-09FDA6992CA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5737" y="5550012"/>
              <a:ext cx="979463" cy="170077"/>
            </a:xfrm>
            <a:prstGeom prst="rect">
              <a:avLst/>
            </a:prstGeom>
          </p:spPr>
        </p:pic>
        <p:sp>
          <p:nvSpPr>
            <p:cNvPr id="77" name="正方形/長方形 53">
              <a:extLst>
                <a:ext uri="{FF2B5EF4-FFF2-40B4-BE49-F238E27FC236}">
                  <a16:creationId xmlns:a16="http://schemas.microsoft.com/office/drawing/2014/main" id="{750623EE-8CFF-6531-8967-D4F1AE7A9A96}"/>
                </a:ext>
              </a:extLst>
            </p:cNvPr>
            <p:cNvSpPr>
              <a:spLocks noChangeArrowheads="1"/>
            </p:cNvSpPr>
            <p:nvPr/>
          </p:nvSpPr>
          <p:spPr bwMode="auto">
            <a:xfrm>
              <a:off x="496342" y="5266471"/>
              <a:ext cx="2919481" cy="246221"/>
            </a:xfrm>
            <a:prstGeom prst="rect">
              <a:avLst/>
            </a:prstGeom>
            <a:noFill/>
            <a:ln w="9525">
              <a:noFill/>
              <a:miter lim="800000"/>
              <a:headEnd/>
              <a:tailEnd/>
            </a:ln>
          </p:spPr>
          <p:txBody>
            <a:bodyPr wrap="square">
              <a:spAutoFit/>
            </a:bodyPr>
            <a:lstStyle/>
            <a:p>
              <a:r>
                <a:rPr lang="ja-JP" altLang="en-US" sz="1000" dirty="0">
                  <a:latin typeface="Meiryo UI" panose="020B0604030504040204" pitchFamily="50" charset="-128"/>
                  <a:ea typeface="Meiryo UI" panose="020B0604030504040204" pitchFamily="50" charset="-128"/>
                </a:rPr>
                <a:t>多機能モデル・買い切りタイプ・簡単導入・個人管理</a:t>
              </a:r>
            </a:p>
          </p:txBody>
        </p:sp>
        <p:sp>
          <p:nvSpPr>
            <p:cNvPr id="78" name="正方形/長方形 53">
              <a:extLst>
                <a:ext uri="{FF2B5EF4-FFF2-40B4-BE49-F238E27FC236}">
                  <a16:creationId xmlns:a16="http://schemas.microsoft.com/office/drawing/2014/main" id="{CC4DB85F-9E60-98B8-52A4-24A9BD56D07F}"/>
                </a:ext>
              </a:extLst>
            </p:cNvPr>
            <p:cNvSpPr>
              <a:spLocks noChangeArrowheads="1"/>
            </p:cNvSpPr>
            <p:nvPr/>
          </p:nvSpPr>
          <p:spPr bwMode="auto">
            <a:xfrm>
              <a:off x="3396643" y="5263595"/>
              <a:ext cx="2463801" cy="246221"/>
            </a:xfrm>
            <a:prstGeom prst="rect">
              <a:avLst/>
            </a:prstGeom>
            <a:noFill/>
            <a:ln w="9525">
              <a:noFill/>
              <a:miter lim="800000"/>
              <a:headEnd/>
              <a:tailEnd/>
            </a:ln>
          </p:spPr>
          <p:txBody>
            <a:bodyPr wrap="square">
              <a:spAutoFit/>
            </a:bodyPr>
            <a:lstStyle/>
            <a:p>
              <a:r>
                <a:rPr lang="ja-JP" altLang="en-US" sz="1000" dirty="0">
                  <a:latin typeface="Meiryo UI" panose="020B0604030504040204" pitchFamily="50" charset="-128"/>
                  <a:ea typeface="Meiryo UI" panose="020B0604030504040204" pitchFamily="50" charset="-128"/>
                </a:rPr>
                <a:t>高セキュア・自社サーバー運用・一元管理</a:t>
              </a:r>
            </a:p>
          </p:txBody>
        </p:sp>
        <p:sp>
          <p:nvSpPr>
            <p:cNvPr id="79" name="正方形/長方形 78">
              <a:extLst>
                <a:ext uri="{FF2B5EF4-FFF2-40B4-BE49-F238E27FC236}">
                  <a16:creationId xmlns:a16="http://schemas.microsoft.com/office/drawing/2014/main" id="{5C0E9688-D52B-B7AD-BD9B-3270164BA891}"/>
                </a:ext>
              </a:extLst>
            </p:cNvPr>
            <p:cNvSpPr>
              <a:spLocks noChangeArrowheads="1"/>
            </p:cNvSpPr>
            <p:nvPr/>
          </p:nvSpPr>
          <p:spPr bwMode="auto">
            <a:xfrm>
              <a:off x="495610" y="5721657"/>
              <a:ext cx="2568033" cy="246221"/>
            </a:xfrm>
            <a:prstGeom prst="rect">
              <a:avLst/>
            </a:prstGeom>
            <a:noFill/>
            <a:ln w="9525">
              <a:noFill/>
              <a:miter lim="800000"/>
              <a:headEnd/>
              <a:tailEnd/>
            </a:ln>
          </p:spPr>
          <p:txBody>
            <a:bodyPr wrap="square">
              <a:spAutoFit/>
            </a:bodyPr>
            <a:lstStyle/>
            <a:p>
              <a:r>
                <a:rPr lang="ja-JP" altLang="en-US" sz="1000" dirty="0">
                  <a:latin typeface="Meiryo UI" panose="020B0604030504040204" pitchFamily="50" charset="-128"/>
                  <a:ea typeface="Meiryo UI" panose="020B0604030504040204" pitchFamily="50" charset="-128"/>
                </a:rPr>
                <a:t>低コスト導入・</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％訂正サービス・一元管理</a:t>
              </a:r>
            </a:p>
          </p:txBody>
        </p:sp>
        <p:sp>
          <p:nvSpPr>
            <p:cNvPr id="80" name="正方形/長方形 79">
              <a:extLst>
                <a:ext uri="{FF2B5EF4-FFF2-40B4-BE49-F238E27FC236}">
                  <a16:creationId xmlns:a16="http://schemas.microsoft.com/office/drawing/2014/main" id="{6AAB3D5F-D213-D9B6-6ADB-821F7C303188}"/>
                </a:ext>
              </a:extLst>
            </p:cNvPr>
            <p:cNvSpPr/>
            <p:nvPr/>
          </p:nvSpPr>
          <p:spPr bwMode="auto">
            <a:xfrm>
              <a:off x="3482446" y="5482757"/>
              <a:ext cx="2228297" cy="485121"/>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dirty="0">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882DBF82-310B-EBE1-932C-40AB1F6EDA27}"/>
                </a:ext>
              </a:extLst>
            </p:cNvPr>
            <p:cNvSpPr txBox="1"/>
            <p:nvPr/>
          </p:nvSpPr>
          <p:spPr bwMode="auto">
            <a:xfrm>
              <a:off x="3509932" y="5509216"/>
              <a:ext cx="2179263" cy="4460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0" rIns="0" bIns="0">
              <a:spAutoFit/>
            </a:bodyPr>
            <a:lstStyle/>
            <a:p>
              <a:pPr defTabSz="457133" fontAlgn="auto">
                <a:lnSpc>
                  <a:spcPts val="1200"/>
                </a:lnSpc>
                <a:spcBef>
                  <a:spcPts val="0"/>
                </a:spcBef>
                <a:spcAft>
                  <a:spcPts val="0"/>
                </a:spcAft>
                <a:defRPr/>
              </a:pPr>
              <a:r>
                <a:rPr kumimoji="0" lang="en-US" altLang="ja-JP" sz="900" dirty="0">
                  <a:latin typeface="Meiryo UI" panose="020B0604030504040204" pitchFamily="50" charset="-128"/>
                  <a:ea typeface="Meiryo UI" panose="020B0604030504040204" pitchFamily="50" charset="-128"/>
                </a:rPr>
                <a:t>【</a:t>
              </a:r>
              <a:r>
                <a:rPr kumimoji="0" lang="ja-JP" altLang="en-US" sz="900">
                  <a:latin typeface="Meiryo UI" panose="020B0604030504040204" pitchFamily="50" charset="-128"/>
                  <a:ea typeface="Meiryo UI" panose="020B0604030504040204" pitchFamily="50" charset="-128"/>
                </a:rPr>
                <a:t>導入実績例</a:t>
              </a:r>
              <a:r>
                <a:rPr kumimoji="0" lang="en-US" altLang="ja-JP" sz="900" dirty="0">
                  <a:latin typeface="Meiryo UI" panose="020B0604030504040204" pitchFamily="50" charset="-128"/>
                  <a:ea typeface="Meiryo UI" panose="020B0604030504040204" pitchFamily="50" charset="-128"/>
                </a:rPr>
                <a:t>】</a:t>
              </a:r>
            </a:p>
            <a:p>
              <a:pPr defTabSz="457133" fontAlgn="auto">
                <a:lnSpc>
                  <a:spcPts val="1200"/>
                </a:lnSpc>
                <a:spcBef>
                  <a:spcPts val="0"/>
                </a:spcBef>
                <a:spcAft>
                  <a:spcPts val="0"/>
                </a:spcAft>
                <a:defRPr/>
              </a:pPr>
              <a:r>
                <a:rPr kumimoji="0" lang="ja-JP" altLang="en-US" sz="90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小田急</a:t>
              </a:r>
              <a:r>
                <a:rPr kumimoji="0" lang="ja-JP" altLang="en-US" sz="900">
                  <a:latin typeface="Meiryo UI" panose="020B0604030504040204" pitchFamily="50" charset="-128"/>
                  <a:ea typeface="Meiryo UI" panose="020B0604030504040204" pitchFamily="50" charset="-128"/>
                </a:rPr>
                <a:t>電鉄 様　　・</a:t>
              </a:r>
              <a:r>
                <a:rPr kumimoji="0" lang="ja-JP" altLang="en-US" sz="900" dirty="0">
                  <a:latin typeface="Meiryo UI" panose="020B0604030504040204" pitchFamily="50" charset="-128"/>
                  <a:ea typeface="Meiryo UI" panose="020B0604030504040204" pitchFamily="50" charset="-128"/>
                </a:rPr>
                <a:t>サカタのタネ 様</a:t>
              </a:r>
              <a:endParaRPr kumimoji="0" lang="en-US" altLang="ja-JP" sz="900" dirty="0">
                <a:latin typeface="Meiryo UI" panose="020B0604030504040204" pitchFamily="50" charset="-128"/>
                <a:ea typeface="Meiryo UI" panose="020B0604030504040204" pitchFamily="50" charset="-128"/>
              </a:endParaRPr>
            </a:p>
            <a:p>
              <a:pPr defTabSz="457133" fontAlgn="auto">
                <a:lnSpc>
                  <a:spcPts val="1200"/>
                </a:lnSpc>
                <a:spcBef>
                  <a:spcPts val="0"/>
                </a:spcBef>
                <a:spcAft>
                  <a:spcPts val="0"/>
                </a:spcAft>
                <a:defRPr/>
              </a:pPr>
              <a:r>
                <a:rPr kumimoji="0" lang="ja-JP" altLang="en-US" sz="900">
                  <a:latin typeface="Meiryo UI" panose="020B0604030504040204" pitchFamily="50" charset="-128"/>
                  <a:ea typeface="Meiryo UI" panose="020B0604030504040204" pitchFamily="50" charset="-128"/>
                </a:rPr>
                <a:t>・</a:t>
              </a:r>
              <a:r>
                <a:rPr kumimoji="0" lang="ja-JP" altLang="en-US" sz="900" dirty="0">
                  <a:latin typeface="Meiryo UI" panose="020B0604030504040204" pitchFamily="50" charset="-128"/>
                  <a:ea typeface="Meiryo UI" panose="020B0604030504040204" pitchFamily="50" charset="-128"/>
                </a:rPr>
                <a:t>キヤノンマーケティングジャパン 様</a:t>
              </a:r>
            </a:p>
          </p:txBody>
        </p:sp>
        <p:sp>
          <p:nvSpPr>
            <p:cNvPr id="82" name="正方形/長方形 55">
              <a:extLst>
                <a:ext uri="{FF2B5EF4-FFF2-40B4-BE49-F238E27FC236}">
                  <a16:creationId xmlns:a16="http://schemas.microsoft.com/office/drawing/2014/main" id="{5A0AE202-B3D5-1B39-6544-08AF752A171E}"/>
                </a:ext>
              </a:extLst>
            </p:cNvPr>
            <p:cNvSpPr>
              <a:spLocks noChangeArrowheads="1"/>
            </p:cNvSpPr>
            <p:nvPr/>
          </p:nvSpPr>
          <p:spPr bwMode="auto">
            <a:xfrm>
              <a:off x="7403262" y="6162552"/>
              <a:ext cx="2292535" cy="21544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lgn="r">
                <a:defRPr/>
              </a:pPr>
              <a:r>
                <a:rPr lang="ja-JP" altLang="en-US" sz="800">
                  <a:solidFill>
                    <a:schemeClr val="tx1">
                      <a:lumMod val="75000"/>
                      <a:lumOff val="25000"/>
                    </a:schemeClr>
                  </a:solidFill>
                  <a:latin typeface="Meiryo UI" panose="020B0604030504040204" pitchFamily="50" charset="-128"/>
                  <a:ea typeface="Meiryo UI" panose="020B0604030504040204" pitchFamily="50" charset="-128"/>
                </a:rPr>
                <a:t>お問い合わせ：メディアドライブ事業部</a:t>
              </a:r>
              <a:endParaRPr lang="ja-JP" altLang="en-US" sz="800" dirty="0">
                <a:solidFill>
                  <a:schemeClr val="tx1">
                    <a:lumMod val="75000"/>
                    <a:lumOff val="25000"/>
                  </a:schemeClr>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48698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1"/>
          </p:nvPr>
        </p:nvSpPr>
        <p:spPr>
          <a:xfrm>
            <a:off x="2144713" y="1780465"/>
            <a:ext cx="7272000" cy="3190368"/>
          </a:xfrm>
        </p:spPr>
        <p:txBody>
          <a:bodyPr/>
          <a:lstStyle/>
          <a:p>
            <a:r>
              <a:rPr kumimoji="1" lang="ja-JP" altLang="en-US" sz="2400" dirty="0">
                <a:latin typeface="+mn-ea"/>
              </a:rPr>
              <a:t>弊社のご紹介</a:t>
            </a:r>
            <a:endParaRPr kumimoji="1" lang="en-US" altLang="ja-JP" sz="2400" dirty="0">
              <a:latin typeface="+mn-ea"/>
            </a:endParaRPr>
          </a:p>
          <a:p>
            <a:endParaRPr lang="en-US" altLang="ja-JP" sz="2400" dirty="0">
              <a:latin typeface="+mn-ea"/>
            </a:endParaRPr>
          </a:p>
          <a:p>
            <a:r>
              <a:rPr kumimoji="1" lang="ja-JP" altLang="en-US" sz="2400" dirty="0">
                <a:latin typeface="+mn-ea"/>
              </a:rPr>
              <a:t>システム開発</a:t>
            </a:r>
            <a:endParaRPr kumimoji="1" lang="en-US" altLang="ja-JP" sz="2400" dirty="0">
              <a:latin typeface="+mn-ea"/>
            </a:endParaRPr>
          </a:p>
          <a:p>
            <a:endParaRPr kumimoji="1" lang="en-US" altLang="ja-JP" sz="2400" dirty="0">
              <a:latin typeface="+mn-ea"/>
            </a:endParaRPr>
          </a:p>
          <a:p>
            <a:r>
              <a:rPr lang="ja-JP" altLang="en-US" sz="2400" dirty="0">
                <a:latin typeface="+mn-ea"/>
              </a:rPr>
              <a:t>オリジナル商品・プロダクト</a:t>
            </a:r>
            <a:endParaRPr lang="en-US" altLang="ja-JP" sz="2400" dirty="0">
              <a:latin typeface="+mn-ea"/>
            </a:endParaRPr>
          </a:p>
          <a:p>
            <a:endParaRPr lang="en-US" altLang="ja-JP" sz="2400" dirty="0">
              <a:latin typeface="+mn-ea"/>
            </a:endParaRPr>
          </a:p>
          <a:p>
            <a:r>
              <a:rPr kumimoji="1" lang="ja-JP" altLang="en-US" sz="2400" dirty="0">
                <a:latin typeface="+mn-ea"/>
              </a:rPr>
              <a:t>第</a:t>
            </a:r>
            <a:r>
              <a:rPr kumimoji="1" lang="en-US" altLang="ja-JP" sz="2400" dirty="0">
                <a:latin typeface="+mn-ea"/>
              </a:rPr>
              <a:t>2</a:t>
            </a:r>
            <a:r>
              <a:rPr kumimoji="1" lang="ja-JP" altLang="en-US" sz="2400" dirty="0">
                <a:latin typeface="+mn-ea"/>
              </a:rPr>
              <a:t>ビジネスソリューション事業部のご紹介</a:t>
            </a:r>
          </a:p>
        </p:txBody>
      </p:sp>
      <p:sp>
        <p:nvSpPr>
          <p:cNvPr id="4" name="タイトル 3"/>
          <p:cNvSpPr>
            <a:spLocks noGrp="1"/>
          </p:cNvSpPr>
          <p:nvPr>
            <p:ph type="title"/>
          </p:nvPr>
        </p:nvSpPr>
        <p:spPr/>
        <p:txBody>
          <a:bodyPr/>
          <a:lstStyle/>
          <a:p>
            <a:endParaRPr kumimoji="1" lang="ja-JP" altLang="en-US">
              <a:latin typeface="+mn-ea"/>
              <a:ea typeface="+mn-ea"/>
            </a:endParaRPr>
          </a:p>
        </p:txBody>
      </p:sp>
    </p:spTree>
    <p:extLst>
      <p:ext uri="{BB962C8B-B14F-4D97-AF65-F5344CB8AC3E}">
        <p14:creationId xmlns:p14="http://schemas.microsoft.com/office/powerpoint/2010/main" val="222983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b="1" dirty="0">
                <a:latin typeface="Meiryo UI" panose="020B0604030504040204" pitchFamily="50" charset="-128"/>
                <a:ea typeface="Meiryo UI" panose="020B0604030504040204" pitchFamily="50" charset="-128"/>
              </a:rPr>
              <a:t>第２ビジネスソリューション事業部</a:t>
            </a:r>
            <a:br>
              <a:rPr lang="en-US" altLang="ja-JP" b="1" dirty="0">
                <a:latin typeface="Meiryo UI" panose="020B0604030504040204" pitchFamily="50" charset="-128"/>
                <a:ea typeface="Meiryo UI" panose="020B0604030504040204" pitchFamily="50" charset="-128"/>
              </a:rPr>
            </a:br>
            <a:br>
              <a:rPr lang="en-US" altLang="ja-JP" b="1"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のご紹介</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11938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p:txBody>
          <a:bodyPr/>
          <a:lstStyle/>
          <a:p>
            <a:r>
              <a:rPr lang="ja-JP" altLang="en-US" b="1" dirty="0">
                <a:solidFill>
                  <a:schemeClr val="accent2">
                    <a:lumMod val="75000"/>
                  </a:schemeClr>
                </a:solidFill>
                <a:latin typeface="Meiryo UI" panose="020B0604030504040204" pitchFamily="50" charset="-128"/>
                <a:ea typeface="Meiryo UI" panose="020B0604030504040204" pitchFamily="50" charset="-128"/>
              </a:rPr>
              <a:t>第</a:t>
            </a:r>
            <a:r>
              <a:rPr lang="en-US" altLang="ja-JP" b="1" dirty="0">
                <a:solidFill>
                  <a:schemeClr val="accent2">
                    <a:lumMod val="75000"/>
                  </a:schemeClr>
                </a:solidFill>
                <a:latin typeface="Meiryo UI" panose="020B0604030504040204" pitchFamily="50" charset="-128"/>
                <a:ea typeface="Meiryo UI" panose="020B0604030504040204" pitchFamily="50" charset="-128"/>
              </a:rPr>
              <a:t>2</a:t>
            </a:r>
            <a:r>
              <a:rPr lang="ja-JP" altLang="en-US" b="1" dirty="0">
                <a:solidFill>
                  <a:schemeClr val="accent2">
                    <a:lumMod val="75000"/>
                  </a:schemeClr>
                </a:solidFill>
                <a:latin typeface="Meiryo UI" panose="020B0604030504040204" pitchFamily="50" charset="-128"/>
                <a:ea typeface="Meiryo UI" panose="020B0604030504040204" pitchFamily="50" charset="-128"/>
              </a:rPr>
              <a:t>ビジネスソリューション事業部　組織図</a:t>
            </a:r>
            <a:endParaRPr kumimoji="1" lang="ja-JP" altLang="en-US"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125" name="正方形/長方形 124">
            <a:extLst>
              <a:ext uri="{FF2B5EF4-FFF2-40B4-BE49-F238E27FC236}">
                <a16:creationId xmlns:a16="http://schemas.microsoft.com/office/drawing/2014/main" id="{C152C1F4-67AF-C04F-9FEA-CA726408A32C}"/>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0" name="正方形/長方形 49">
            <a:extLst>
              <a:ext uri="{FF2B5EF4-FFF2-40B4-BE49-F238E27FC236}">
                <a16:creationId xmlns:a16="http://schemas.microsoft.com/office/drawing/2014/main" id="{2A38D073-6F4D-4B4F-A9E3-3DF49C938308}"/>
              </a:ext>
            </a:extLst>
          </p:cNvPr>
          <p:cNvSpPr/>
          <p:nvPr/>
        </p:nvSpPr>
        <p:spPr>
          <a:xfrm>
            <a:off x="3642106" y="3516304"/>
            <a:ext cx="6051866" cy="1867619"/>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endParaRPr kumimoji="1" lang="ja-JP" altLang="en-US" sz="9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DF0439F2-974B-204D-A80D-2FE247C2B33B}"/>
              </a:ext>
            </a:extLst>
          </p:cNvPr>
          <p:cNvSpPr/>
          <p:nvPr/>
        </p:nvSpPr>
        <p:spPr>
          <a:xfrm>
            <a:off x="3642107" y="5426864"/>
            <a:ext cx="6051770" cy="955147"/>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endParaRPr kumimoji="1" lang="ja-JP" altLang="en-US" sz="9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29F76D95-F67D-B647-8DB8-E3B3F32D56EB}"/>
              </a:ext>
            </a:extLst>
          </p:cNvPr>
          <p:cNvSpPr/>
          <p:nvPr/>
        </p:nvSpPr>
        <p:spPr>
          <a:xfrm>
            <a:off x="3642106" y="1610475"/>
            <a:ext cx="6051866" cy="1851865"/>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endParaRPr kumimoji="1" lang="ja-JP" altLang="en-US" sz="9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54" name="テキスト ボックス 53">
            <a:extLst>
              <a:ext uri="{FF2B5EF4-FFF2-40B4-BE49-F238E27FC236}">
                <a16:creationId xmlns:a16="http://schemas.microsoft.com/office/drawing/2014/main" id="{26DE9115-A05C-A94A-B916-E06E79D409A7}"/>
              </a:ext>
            </a:extLst>
          </p:cNvPr>
          <p:cNvSpPr txBox="1"/>
          <p:nvPr/>
        </p:nvSpPr>
        <p:spPr>
          <a:xfrm>
            <a:off x="8141318" y="1003427"/>
            <a:ext cx="1319427" cy="326186"/>
          </a:xfrm>
          <a:prstGeom prst="rect">
            <a:avLst/>
          </a:prstGeom>
          <a:noFill/>
        </p:spPr>
        <p:txBody>
          <a:bodyPr wrap="none" rtlCol="0" anchor="ctr">
            <a:noAutofit/>
          </a:bodyPr>
          <a:lstStyle/>
          <a:p>
            <a:pPr algn="r">
              <a:buClr>
                <a:schemeClr val="tx2">
                  <a:lumMod val="75000"/>
                  <a:lumOff val="25000"/>
                </a:schemeClr>
              </a:buClr>
            </a:pPr>
            <a:r>
              <a:rPr lang="en-US" altLang="ja-JP" sz="900" dirty="0">
                <a:latin typeface="Meiryo UI" panose="020B0604030504040204" pitchFamily="34" charset="-128"/>
                <a:ea typeface="Meiryo UI" panose="020B0604030504040204" pitchFamily="34" charset="-128"/>
              </a:rPr>
              <a:t>2022</a:t>
            </a:r>
            <a:r>
              <a:rPr lang="ja-JP" altLang="en-US" sz="900" dirty="0">
                <a:latin typeface="Meiryo UI" panose="020B0604030504040204" pitchFamily="34" charset="-128"/>
                <a:ea typeface="Meiryo UI" panose="020B0604030504040204" pitchFamily="34" charset="-128"/>
              </a:rPr>
              <a:t>年</a:t>
            </a:r>
            <a:r>
              <a:rPr lang="en-US" altLang="ja-JP" sz="900" dirty="0">
                <a:latin typeface="Meiryo UI" panose="020B0604030504040204" pitchFamily="34" charset="-128"/>
                <a:ea typeface="Meiryo UI" panose="020B0604030504040204" pitchFamily="34" charset="-128"/>
              </a:rPr>
              <a:t>9</a:t>
            </a:r>
            <a:r>
              <a:rPr lang="ja-JP" altLang="en-US" sz="900" dirty="0">
                <a:latin typeface="Meiryo UI" panose="020B0604030504040204" pitchFamily="34" charset="-128"/>
                <a:ea typeface="Meiryo UI" panose="020B0604030504040204" pitchFamily="34" charset="-128"/>
              </a:rPr>
              <a:t>月</a:t>
            </a:r>
            <a:r>
              <a:rPr lang="en-US" altLang="ja-JP" sz="900" dirty="0">
                <a:latin typeface="Meiryo UI" panose="020B0604030504040204" pitchFamily="34" charset="-128"/>
                <a:ea typeface="Meiryo UI" panose="020B0604030504040204" pitchFamily="34" charset="-128"/>
              </a:rPr>
              <a:t>1</a:t>
            </a:r>
            <a:r>
              <a:rPr lang="ja-JP" altLang="en-US" sz="900" dirty="0">
                <a:latin typeface="Meiryo UI" panose="020B0604030504040204" pitchFamily="34" charset="-128"/>
                <a:ea typeface="Meiryo UI" panose="020B0604030504040204" pitchFamily="34" charset="-128"/>
              </a:rPr>
              <a:t>日現在</a:t>
            </a:r>
            <a:endParaRPr lang="en-US" altLang="ja-JP" sz="900" dirty="0">
              <a:latin typeface="Meiryo UI" panose="020B0604030504040204" pitchFamily="34" charset="-128"/>
              <a:ea typeface="Meiryo UI" panose="020B0604030504040204" pitchFamily="34" charset="-128"/>
            </a:endParaRPr>
          </a:p>
        </p:txBody>
      </p:sp>
      <p:sp>
        <p:nvSpPr>
          <p:cNvPr id="56" name="正方形/長方形 55">
            <a:extLst>
              <a:ext uri="{FF2B5EF4-FFF2-40B4-BE49-F238E27FC236}">
                <a16:creationId xmlns:a16="http://schemas.microsoft.com/office/drawing/2014/main" id="{057D864D-195B-E447-B121-4909D38661D6}"/>
              </a:ext>
            </a:extLst>
          </p:cNvPr>
          <p:cNvSpPr/>
          <p:nvPr/>
        </p:nvSpPr>
        <p:spPr>
          <a:xfrm>
            <a:off x="1416918" y="3563690"/>
            <a:ext cx="2882793" cy="720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デジタルビジネス開発部</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（社員</a:t>
            </a:r>
            <a:r>
              <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51</a:t>
            </a:r>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名）</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部長：丸山　幸次郎</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57" name="正方形/長方形 56">
            <a:extLst>
              <a:ext uri="{FF2B5EF4-FFF2-40B4-BE49-F238E27FC236}">
                <a16:creationId xmlns:a16="http://schemas.microsoft.com/office/drawing/2014/main" id="{2F686E75-F708-BC4D-80D4-4FBE343A0D64}"/>
              </a:ext>
            </a:extLst>
          </p:cNvPr>
          <p:cNvSpPr/>
          <p:nvPr/>
        </p:nvSpPr>
        <p:spPr>
          <a:xfrm>
            <a:off x="1416918" y="5550125"/>
            <a:ext cx="2882793" cy="720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営業部</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（社員</a:t>
            </a:r>
            <a:r>
              <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7</a:t>
            </a:r>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名）</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部長：工藤　哲也</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cxnSp>
        <p:nvCxnSpPr>
          <p:cNvPr id="58" name="カギ線コネクタ 57">
            <a:extLst>
              <a:ext uri="{FF2B5EF4-FFF2-40B4-BE49-F238E27FC236}">
                <a16:creationId xmlns:a16="http://schemas.microsoft.com/office/drawing/2014/main" id="{862879BC-D3CA-E143-8746-72D194E34981}"/>
              </a:ext>
            </a:extLst>
          </p:cNvPr>
          <p:cNvCxnSpPr>
            <a:cxnSpLocks/>
            <a:endCxn id="56" idx="1"/>
          </p:cNvCxnSpPr>
          <p:nvPr/>
        </p:nvCxnSpPr>
        <p:spPr>
          <a:xfrm rot="16200000" flipH="1">
            <a:off x="-173608" y="2333164"/>
            <a:ext cx="2707040" cy="474012"/>
          </a:xfrm>
          <a:prstGeom prst="bentConnector2">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sp>
        <p:nvSpPr>
          <p:cNvPr id="69" name="テキスト ボックス 68">
            <a:extLst>
              <a:ext uri="{FF2B5EF4-FFF2-40B4-BE49-F238E27FC236}">
                <a16:creationId xmlns:a16="http://schemas.microsoft.com/office/drawing/2014/main" id="{9A75C638-4BA2-8741-A4C8-C2C4036C0F29}"/>
              </a:ext>
            </a:extLst>
          </p:cNvPr>
          <p:cNvSpPr txBox="1"/>
          <p:nvPr/>
        </p:nvSpPr>
        <p:spPr>
          <a:xfrm>
            <a:off x="7443677" y="1703448"/>
            <a:ext cx="2132810" cy="522000"/>
          </a:xfrm>
          <a:prstGeom prst="rect">
            <a:avLst/>
          </a:prstGeom>
          <a:solidFill>
            <a:schemeClr val="bg1"/>
          </a:solidFill>
          <a:ln>
            <a:noFill/>
          </a:ln>
        </p:spPr>
        <p:txBody>
          <a:bodyPr wrap="none" tIns="72000" rtlCol="0" anchor="ctr">
            <a:noAutofit/>
          </a:bodyPr>
          <a:lstStyle/>
          <a:p>
            <a:pPr marL="171450" indent="-171450">
              <a:buClr>
                <a:schemeClr val="tx2">
                  <a:lumMod val="75000"/>
                  <a:lumOff val="25000"/>
                </a:schemeClr>
              </a:buClr>
              <a:buFont typeface="Wingdings" panose="05000000000000000000" pitchFamily="2" charset="2"/>
              <a:buChar char="l"/>
            </a:pPr>
            <a:r>
              <a:rPr lang="ja-JP" altLang="en-US" sz="1050" dirty="0">
                <a:latin typeface="+mn-ea"/>
              </a:rPr>
              <a:t>クラウドサービス開発</a:t>
            </a:r>
            <a:endParaRPr lang="en-US" altLang="ja-JP" sz="1050" dirty="0">
              <a:latin typeface="+mn-ea"/>
            </a:endParaRPr>
          </a:p>
          <a:p>
            <a:pPr marL="171450" indent="-171450">
              <a:buClr>
                <a:schemeClr val="tx2">
                  <a:lumMod val="75000"/>
                  <a:lumOff val="25000"/>
                </a:schemeClr>
              </a:buClr>
              <a:buFont typeface="Wingdings" panose="05000000000000000000" pitchFamily="2" charset="2"/>
              <a:buChar char="l"/>
            </a:pPr>
            <a:r>
              <a:rPr lang="en-US" altLang="ja-JP" sz="1050" dirty="0" err="1">
                <a:latin typeface="Meiryo UI" panose="020B0604030504040204" pitchFamily="34" charset="-128"/>
                <a:ea typeface="Meiryo UI" panose="020B0604030504040204" pitchFamily="34" charset="-128"/>
                <a:cs typeface="Meiryo UI" panose="020B0604030504040204" pitchFamily="50" charset="-128"/>
              </a:rPr>
              <a:t>CiRCUS</a:t>
            </a:r>
            <a:r>
              <a:rPr lang="ja-JP" altLang="en-US" sz="1050" dirty="0">
                <a:latin typeface="Meiryo UI" panose="020B0604030504040204" pitchFamily="34" charset="-128"/>
                <a:ea typeface="Meiryo UI" panose="020B0604030504040204" pitchFamily="34" charset="-128"/>
                <a:cs typeface="Meiryo UI" panose="020B0604030504040204" pitchFamily="50" charset="-128"/>
              </a:rPr>
              <a:t>・</a:t>
            </a:r>
            <a:r>
              <a:rPr lang="en-US" altLang="ja-JP" sz="1050" dirty="0">
                <a:latin typeface="Meiryo UI" panose="020B0604030504040204" pitchFamily="34" charset="-128"/>
                <a:ea typeface="Meiryo UI" panose="020B0604030504040204" pitchFamily="34" charset="-128"/>
                <a:cs typeface="Meiryo UI" panose="020B0604030504040204" pitchFamily="50" charset="-128"/>
              </a:rPr>
              <a:t>MAPS</a:t>
            </a:r>
            <a:r>
              <a:rPr lang="ja-JP" altLang="en-US" sz="1050" dirty="0">
                <a:latin typeface="Meiryo UI" panose="020B0604030504040204" pitchFamily="34" charset="-128"/>
                <a:ea typeface="Meiryo UI" panose="020B0604030504040204" pitchFamily="34" charset="-128"/>
                <a:cs typeface="Meiryo UI" panose="020B0604030504040204" pitchFamily="50" charset="-128"/>
              </a:rPr>
              <a:t>開発</a:t>
            </a:r>
            <a:endParaRPr lang="en-US" altLang="ja-JP" sz="1050" dirty="0">
              <a:latin typeface="Meiryo UI" panose="020B0604030504040204" pitchFamily="34" charset="-128"/>
              <a:ea typeface="Meiryo UI" panose="020B0604030504040204" pitchFamily="34" charset="-128"/>
              <a:cs typeface="Meiryo UI" panose="020B0604030504040204" pitchFamily="50" charset="-128"/>
            </a:endParaRPr>
          </a:p>
          <a:p>
            <a:pPr marL="171450" indent="-171450">
              <a:buClr>
                <a:schemeClr val="tx2">
                  <a:lumMod val="75000"/>
                  <a:lumOff val="25000"/>
                </a:schemeClr>
              </a:buClr>
              <a:buFont typeface="Wingdings" panose="05000000000000000000" pitchFamily="2" charset="2"/>
              <a:buChar char="l"/>
            </a:pPr>
            <a:r>
              <a:rPr lang="en-US" altLang="ja-JP" sz="1050" dirty="0">
                <a:latin typeface="+mn-ea"/>
              </a:rPr>
              <a:t>my </a:t>
            </a:r>
            <a:r>
              <a:rPr lang="en-US" altLang="ja-JP" sz="1050" dirty="0" err="1">
                <a:latin typeface="+mn-ea"/>
              </a:rPr>
              <a:t>daiz</a:t>
            </a:r>
            <a:r>
              <a:rPr lang="ja-JP" altLang="ja-JP" sz="1050" dirty="0">
                <a:latin typeface="+mn-ea"/>
              </a:rPr>
              <a:t>開発</a:t>
            </a:r>
            <a:endParaRPr lang="en-US" altLang="ja-JP" sz="1050" dirty="0">
              <a:latin typeface="Meiryo UI" panose="020B0604030504040204" pitchFamily="34" charset="-128"/>
              <a:ea typeface="Meiryo UI" panose="020B0604030504040204" pitchFamily="34" charset="-128"/>
              <a:cs typeface="Meiryo UI" panose="020B0604030504040204" pitchFamily="50" charset="-128"/>
            </a:endParaRPr>
          </a:p>
        </p:txBody>
      </p:sp>
      <p:sp>
        <p:nvSpPr>
          <p:cNvPr id="70" name="テキスト ボックス 69">
            <a:extLst>
              <a:ext uri="{FF2B5EF4-FFF2-40B4-BE49-F238E27FC236}">
                <a16:creationId xmlns:a16="http://schemas.microsoft.com/office/drawing/2014/main" id="{67611140-38C0-4140-8305-DD961A0F4F25}"/>
              </a:ext>
            </a:extLst>
          </p:cNvPr>
          <p:cNvSpPr txBox="1"/>
          <p:nvPr/>
        </p:nvSpPr>
        <p:spPr>
          <a:xfrm>
            <a:off x="7443677" y="4190643"/>
            <a:ext cx="2132810" cy="522000"/>
          </a:xfrm>
          <a:prstGeom prst="rect">
            <a:avLst/>
          </a:prstGeom>
          <a:solidFill>
            <a:schemeClr val="bg1"/>
          </a:solidFill>
          <a:ln>
            <a:noFill/>
          </a:ln>
        </p:spPr>
        <p:txBody>
          <a:bodyPr wrap="none" rtlCol="0" anchor="ctr">
            <a:noAutofit/>
          </a:bodyPr>
          <a:lstStyle/>
          <a:p>
            <a:pPr marL="171450" indent="-171450">
              <a:buClr>
                <a:schemeClr val="tx2">
                  <a:lumMod val="75000"/>
                  <a:lumOff val="25000"/>
                </a:schemeClr>
              </a:buClr>
              <a:buFont typeface="Wingdings" panose="05000000000000000000" pitchFamily="2" charset="2"/>
              <a:buChar char="l"/>
            </a:pPr>
            <a:r>
              <a:rPr kumimoji="1" lang="ja-JP" altLang="en-US" sz="1050" dirty="0">
                <a:latin typeface="Meiryo UI" panose="020B0604030504040204" pitchFamily="34" charset="-128"/>
                <a:ea typeface="Meiryo UI" panose="020B0604030504040204" pitchFamily="34" charset="-128"/>
              </a:rPr>
              <a:t>鉄道会社向け</a:t>
            </a:r>
            <a:r>
              <a:rPr lang="ja-JP" altLang="en-US" sz="1050" dirty="0">
                <a:latin typeface="Meiryo UI" panose="020B0604030504040204" pitchFamily="34" charset="-128"/>
                <a:ea typeface="Meiryo UI" panose="020B0604030504040204" pitchFamily="34" charset="-128"/>
              </a:rPr>
              <a:t>業務支援</a:t>
            </a:r>
            <a:endParaRPr kumimoji="1" lang="ja-JP" altLang="en-US" sz="1050" dirty="0">
              <a:latin typeface="Meiryo UI" panose="020B0604030504040204" pitchFamily="34" charset="-128"/>
              <a:ea typeface="Meiryo UI" panose="020B0604030504040204" pitchFamily="34" charset="-128"/>
            </a:endParaRPr>
          </a:p>
        </p:txBody>
      </p:sp>
      <p:sp>
        <p:nvSpPr>
          <p:cNvPr id="71" name="テキスト ボックス 70">
            <a:extLst>
              <a:ext uri="{FF2B5EF4-FFF2-40B4-BE49-F238E27FC236}">
                <a16:creationId xmlns:a16="http://schemas.microsoft.com/office/drawing/2014/main" id="{04E4E6D8-BC10-BE47-927B-FC7A79C1F873}"/>
              </a:ext>
            </a:extLst>
          </p:cNvPr>
          <p:cNvSpPr txBox="1"/>
          <p:nvPr/>
        </p:nvSpPr>
        <p:spPr>
          <a:xfrm>
            <a:off x="7443677" y="3602595"/>
            <a:ext cx="2132810" cy="517703"/>
          </a:xfrm>
          <a:prstGeom prst="rect">
            <a:avLst/>
          </a:prstGeom>
          <a:solidFill>
            <a:schemeClr val="bg1"/>
          </a:solidFill>
          <a:ln>
            <a:noFill/>
          </a:ln>
        </p:spPr>
        <p:txBody>
          <a:bodyPr wrap="none" tIns="72000" rtlCol="0" anchor="ctr">
            <a:noAutofit/>
          </a:bodyPr>
          <a:lstStyle/>
          <a:p>
            <a:pPr marL="171450" indent="-171450">
              <a:buClr>
                <a:schemeClr val="tx2">
                  <a:lumMod val="75000"/>
                  <a:lumOff val="25000"/>
                </a:schemeClr>
              </a:buClr>
              <a:buFont typeface="Wingdings" panose="05000000000000000000" pitchFamily="2" charset="2"/>
              <a:buChar char="l"/>
            </a:pPr>
            <a:r>
              <a:rPr lang="ja-JP" altLang="en-US" sz="1050" dirty="0">
                <a:latin typeface="Meiryo UI" panose="020B0604030504040204" pitchFamily="34" charset="-128"/>
                <a:ea typeface="Meiryo UI" panose="020B0604030504040204" pitchFamily="34" charset="-128"/>
                <a:cs typeface="Meiryo UI" panose="020B0604030504040204" pitchFamily="50" charset="-128"/>
              </a:rPr>
              <a:t>鉄道会社向けシステム開発</a:t>
            </a:r>
            <a:endParaRPr lang="en-US" altLang="ja-JP" sz="1050" dirty="0">
              <a:latin typeface="Meiryo UI" panose="020B0604030504040204" pitchFamily="34" charset="-128"/>
              <a:ea typeface="Meiryo UI" panose="020B0604030504040204" pitchFamily="34" charset="-128"/>
              <a:cs typeface="Meiryo UI" panose="020B0604030504040204" pitchFamily="50" charset="-128"/>
            </a:endParaRPr>
          </a:p>
          <a:p>
            <a:pPr>
              <a:buClr>
                <a:schemeClr val="tx2">
                  <a:lumMod val="75000"/>
                  <a:lumOff val="25000"/>
                </a:schemeClr>
              </a:buClr>
            </a:pPr>
            <a:r>
              <a:rPr lang="ja-JP" altLang="en-US" sz="1050" dirty="0">
                <a:latin typeface="Meiryo UI" panose="020B0604030504040204" pitchFamily="34" charset="-128"/>
                <a:ea typeface="Meiryo UI" panose="020B0604030504040204" pitchFamily="34" charset="-128"/>
              </a:rPr>
              <a:t>（ポイント管理、クレカ入会受付、 </a:t>
            </a:r>
            <a:endParaRPr lang="en-US" altLang="ja-JP" sz="1050" dirty="0">
              <a:latin typeface="Meiryo UI" panose="020B0604030504040204" pitchFamily="34" charset="-128"/>
              <a:ea typeface="Meiryo UI" panose="020B0604030504040204" pitchFamily="34" charset="-128"/>
            </a:endParaRPr>
          </a:p>
          <a:p>
            <a:pPr>
              <a:buClr>
                <a:schemeClr val="tx2">
                  <a:lumMod val="75000"/>
                  <a:lumOff val="25000"/>
                </a:schemeClr>
              </a:buClr>
            </a:pPr>
            <a:r>
              <a:rPr lang="ja-JP" altLang="en-US" sz="1050" dirty="0">
                <a:latin typeface="Meiryo UI" panose="020B0604030504040204" pitchFamily="34" charset="-128"/>
                <a:ea typeface="Meiryo UI" panose="020B0604030504040204" pitchFamily="34" charset="-128"/>
              </a:rPr>
              <a:t>　　駅収入管理）</a:t>
            </a:r>
            <a:endParaRPr kumimoji="1" lang="ja-JP" altLang="en-US" sz="1050" dirty="0">
              <a:latin typeface="Meiryo UI" panose="020B0604030504040204" pitchFamily="34" charset="-128"/>
              <a:ea typeface="Meiryo UI" panose="020B0604030504040204" pitchFamily="34" charset="-128"/>
            </a:endParaRPr>
          </a:p>
        </p:txBody>
      </p:sp>
      <p:sp>
        <p:nvSpPr>
          <p:cNvPr id="72" name="正方形/長方形 71">
            <a:extLst>
              <a:ext uri="{FF2B5EF4-FFF2-40B4-BE49-F238E27FC236}">
                <a16:creationId xmlns:a16="http://schemas.microsoft.com/office/drawing/2014/main" id="{13C3A8C5-3F48-EF4B-950A-B4E0FDE5104A}"/>
              </a:ext>
            </a:extLst>
          </p:cNvPr>
          <p:cNvSpPr/>
          <p:nvPr/>
        </p:nvSpPr>
        <p:spPr>
          <a:xfrm>
            <a:off x="267963" y="867725"/>
            <a:ext cx="3240000" cy="828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第</a:t>
            </a:r>
            <a:r>
              <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2</a:t>
            </a:r>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ビジネスソリューション事業部</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（事業部計</a:t>
            </a:r>
            <a:r>
              <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107</a:t>
            </a:r>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名）</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事業部長：水内　謙一</a:t>
            </a:r>
            <a:endParaRPr lang="ja-JP" altLang="en-US" sz="14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73" name="テキスト ボックス 72">
            <a:extLst>
              <a:ext uri="{FF2B5EF4-FFF2-40B4-BE49-F238E27FC236}">
                <a16:creationId xmlns:a16="http://schemas.microsoft.com/office/drawing/2014/main" id="{7194B51C-0BA4-4C4F-B963-CA27E46D79A6}"/>
              </a:ext>
            </a:extLst>
          </p:cNvPr>
          <p:cNvSpPr txBox="1"/>
          <p:nvPr/>
        </p:nvSpPr>
        <p:spPr>
          <a:xfrm>
            <a:off x="7443677" y="2845037"/>
            <a:ext cx="2132810" cy="576008"/>
          </a:xfrm>
          <a:prstGeom prst="rect">
            <a:avLst/>
          </a:prstGeom>
          <a:solidFill>
            <a:schemeClr val="bg1"/>
          </a:solidFill>
          <a:ln>
            <a:noFill/>
          </a:ln>
        </p:spPr>
        <p:txBody>
          <a:bodyPr wrap="none" rtlCol="0" anchor="ctr">
            <a:noAutofit/>
          </a:bodyPr>
          <a:lstStyle/>
          <a:p>
            <a:pPr marL="171450" indent="-171450">
              <a:buClr>
                <a:schemeClr val="tx2">
                  <a:lumMod val="75000"/>
                  <a:lumOff val="25000"/>
                </a:schemeClr>
              </a:buClr>
              <a:buFont typeface="Wingdings" panose="05000000000000000000" pitchFamily="2" charset="2"/>
              <a:buChar char="l"/>
            </a:pPr>
            <a:r>
              <a:rPr lang="ja-JP" altLang="en-US" sz="1050" dirty="0">
                <a:latin typeface="Meiryo UI" panose="020B0604030504040204" pitchFamily="34" charset="-128"/>
                <a:ea typeface="Meiryo UI" panose="020B0604030504040204" pitchFamily="34" charset="-128"/>
              </a:rPr>
              <a:t>ひかり</a:t>
            </a:r>
            <a:r>
              <a:rPr lang="en-US" altLang="ja-JP" sz="1050" dirty="0">
                <a:latin typeface="Meiryo UI" panose="020B0604030504040204" pitchFamily="34" charset="-128"/>
                <a:ea typeface="Meiryo UI" panose="020B0604030504040204" pitchFamily="34" charset="-128"/>
              </a:rPr>
              <a:t>TV</a:t>
            </a:r>
            <a:r>
              <a:rPr lang="ja-JP" altLang="en-US" sz="1050" dirty="0">
                <a:latin typeface="Meiryo UI" panose="020B0604030504040204" pitchFamily="34" charset="-128"/>
                <a:ea typeface="Meiryo UI" panose="020B0604030504040204" pitchFamily="34" charset="-128"/>
              </a:rPr>
              <a:t>統合、</a:t>
            </a:r>
            <a:r>
              <a:rPr lang="en-US" altLang="ja-JP" sz="1050" dirty="0" err="1">
                <a:latin typeface="Meiryo UI" panose="020B0604030504040204" pitchFamily="34" charset="-128"/>
                <a:ea typeface="Meiryo UI" panose="020B0604030504040204" pitchFamily="34" charset="-128"/>
              </a:rPr>
              <a:t>dTV</a:t>
            </a:r>
            <a:r>
              <a:rPr lang="ja-JP" altLang="en-US" sz="1050" dirty="0">
                <a:latin typeface="Meiryo UI" panose="020B0604030504040204" pitchFamily="34" charset="-128"/>
                <a:ea typeface="Meiryo UI" panose="020B0604030504040204" pitchFamily="34" charset="-128"/>
              </a:rPr>
              <a:t>サーバ開発</a:t>
            </a:r>
            <a:endParaRPr lang="en-US" altLang="ja-JP" sz="1050" dirty="0">
              <a:latin typeface="Meiryo UI" panose="020B0604030504040204" pitchFamily="34" charset="-128"/>
              <a:ea typeface="Meiryo UI" panose="020B0604030504040204" pitchFamily="34" charset="-128"/>
            </a:endParaRPr>
          </a:p>
          <a:p>
            <a:pPr marL="171450" indent="-171450">
              <a:buClr>
                <a:schemeClr val="tx2">
                  <a:lumMod val="75000"/>
                  <a:lumOff val="25000"/>
                </a:schemeClr>
              </a:buClr>
              <a:buFont typeface="Wingdings" panose="05000000000000000000" pitchFamily="2" charset="2"/>
              <a:buChar char="l"/>
            </a:pPr>
            <a:r>
              <a:rPr lang="ja-JP" altLang="en-US" sz="1050" dirty="0">
                <a:latin typeface="Meiryo UI" panose="020B0604030504040204" pitchFamily="34" charset="-128"/>
                <a:ea typeface="Meiryo UI" panose="020B0604030504040204" pitchFamily="34" charset="-128"/>
              </a:rPr>
              <a:t>映像配信サービス開発</a:t>
            </a:r>
            <a:endParaRPr lang="en-US" altLang="ja-JP" sz="1050" dirty="0">
              <a:latin typeface="Meiryo UI" panose="020B0604030504040204" pitchFamily="34" charset="-128"/>
              <a:ea typeface="Meiryo UI" panose="020B0604030504040204" pitchFamily="34" charset="-128"/>
            </a:endParaRPr>
          </a:p>
          <a:p>
            <a:pPr marL="171450" indent="-171450">
              <a:buClr>
                <a:schemeClr val="tx2">
                  <a:lumMod val="75000"/>
                  <a:lumOff val="25000"/>
                </a:schemeClr>
              </a:buClr>
              <a:buFont typeface="Wingdings" panose="05000000000000000000" pitchFamily="2" charset="2"/>
              <a:buChar char="l"/>
            </a:pPr>
            <a:r>
              <a:rPr lang="ja-JP" altLang="en-US" sz="1050" dirty="0">
                <a:latin typeface="Meiryo UI" panose="020B0604030504040204" pitchFamily="34" charset="-128"/>
                <a:ea typeface="Meiryo UI" panose="020B0604030504040204" pitchFamily="34" charset="-128"/>
              </a:rPr>
              <a:t>ビッグデータ分析</a:t>
            </a:r>
            <a:endParaRPr lang="en-US" altLang="ja-JP" sz="1050" dirty="0">
              <a:latin typeface="Meiryo UI" panose="020B0604030504040204" pitchFamily="34" charset="-128"/>
              <a:ea typeface="Meiryo UI" panose="020B0604030504040204" pitchFamily="34" charset="-128"/>
            </a:endParaRPr>
          </a:p>
        </p:txBody>
      </p:sp>
      <p:sp>
        <p:nvSpPr>
          <p:cNvPr id="74" name="テキスト ボックス 73">
            <a:extLst>
              <a:ext uri="{FF2B5EF4-FFF2-40B4-BE49-F238E27FC236}">
                <a16:creationId xmlns:a16="http://schemas.microsoft.com/office/drawing/2014/main" id="{C0909BF7-6282-214F-9EBE-961DB3190F64}"/>
              </a:ext>
            </a:extLst>
          </p:cNvPr>
          <p:cNvSpPr txBox="1"/>
          <p:nvPr/>
        </p:nvSpPr>
        <p:spPr>
          <a:xfrm>
            <a:off x="7443677" y="4773279"/>
            <a:ext cx="2132810" cy="522000"/>
          </a:xfrm>
          <a:prstGeom prst="rect">
            <a:avLst/>
          </a:prstGeom>
          <a:solidFill>
            <a:schemeClr val="bg1"/>
          </a:solidFill>
          <a:ln>
            <a:noFill/>
          </a:ln>
        </p:spPr>
        <p:txBody>
          <a:bodyPr wrap="none" rtlCol="0" anchor="ctr">
            <a:noAutofit/>
          </a:bodyPr>
          <a:lstStyle/>
          <a:p>
            <a:pPr marL="171450" indent="-171450">
              <a:buClr>
                <a:schemeClr val="tx2">
                  <a:lumMod val="75000"/>
                  <a:lumOff val="25000"/>
                </a:schemeClr>
              </a:buClr>
              <a:buFont typeface="Wingdings" panose="05000000000000000000" pitchFamily="2" charset="2"/>
              <a:buChar char="l"/>
            </a:pPr>
            <a:r>
              <a:rPr lang="en-US" altLang="ja-JP" sz="1050" dirty="0">
                <a:latin typeface="Meiryo UI" panose="020B0604030504040204" pitchFamily="34" charset="-128"/>
                <a:ea typeface="Meiryo UI" panose="020B0604030504040204" pitchFamily="34" charset="-128"/>
              </a:rPr>
              <a:t>RPA</a:t>
            </a:r>
            <a:r>
              <a:rPr lang="ja-JP" altLang="en-US" sz="1050" dirty="0">
                <a:latin typeface="Meiryo UI" panose="020B0604030504040204" pitchFamily="34" charset="-128"/>
                <a:ea typeface="Meiryo UI" panose="020B0604030504040204" pitchFamily="34" charset="-128"/>
              </a:rPr>
              <a:t>開発、機械学習</a:t>
            </a:r>
            <a:endParaRPr lang="en-US" altLang="ja-JP" sz="1050" dirty="0">
              <a:latin typeface="Meiryo UI" panose="020B0604030504040204" pitchFamily="34" charset="-128"/>
              <a:ea typeface="Meiryo UI" panose="020B0604030504040204" pitchFamily="34" charset="-128"/>
            </a:endParaRPr>
          </a:p>
          <a:p>
            <a:pPr marL="171450" indent="-171450">
              <a:buClr>
                <a:schemeClr val="tx2">
                  <a:lumMod val="75000"/>
                  <a:lumOff val="25000"/>
                </a:schemeClr>
              </a:buClr>
              <a:buFont typeface="Wingdings" panose="05000000000000000000" pitchFamily="2" charset="2"/>
              <a:buChar char="l"/>
            </a:pPr>
            <a:r>
              <a:rPr lang="en-US" altLang="ja-JP" sz="1050" dirty="0">
                <a:latin typeface="Meiryo UI" panose="020B0604030504040204" pitchFamily="34" charset="-128"/>
                <a:ea typeface="Meiryo UI" panose="020B0604030504040204" pitchFamily="34" charset="-128"/>
              </a:rPr>
              <a:t>ERP</a:t>
            </a:r>
            <a:r>
              <a:rPr lang="ja-JP" altLang="en-US" sz="1050" dirty="0">
                <a:latin typeface="Meiryo UI" panose="020B0604030504040204" pitchFamily="34" charset="-128"/>
                <a:ea typeface="Meiryo UI" panose="020B0604030504040204" pitchFamily="34" charset="-128"/>
              </a:rPr>
              <a:t>パッケージ開発</a:t>
            </a:r>
            <a:r>
              <a:rPr lang="en-US" altLang="ja-JP" sz="1050" dirty="0">
                <a:latin typeface="Meiryo UI" panose="020B0604030504040204" pitchFamily="34" charset="-128"/>
                <a:ea typeface="Meiryo UI" panose="020B0604030504040204" pitchFamily="34" charset="-128"/>
              </a:rPr>
              <a:t>(</a:t>
            </a:r>
            <a:r>
              <a:rPr lang="ja-JP" altLang="en-US" sz="1050" dirty="0">
                <a:latin typeface="Meiryo UI" panose="020B0604030504040204" pitchFamily="34" charset="-128"/>
                <a:ea typeface="Meiryo UI" panose="020B0604030504040204" pitchFamily="34" charset="-128"/>
              </a:rPr>
              <a:t>人事・給与</a:t>
            </a:r>
            <a:r>
              <a:rPr lang="en-US" altLang="ja-JP" sz="1050" dirty="0">
                <a:latin typeface="Meiryo UI" panose="020B0604030504040204" pitchFamily="34" charset="-128"/>
                <a:ea typeface="Meiryo UI" panose="020B0604030504040204" pitchFamily="34" charset="-128"/>
              </a:rPr>
              <a:t>)</a:t>
            </a:r>
            <a:endParaRPr kumimoji="1" lang="ja-JP" altLang="en-US" sz="1050" dirty="0">
              <a:latin typeface="Meiryo UI" panose="020B0604030504040204" pitchFamily="34" charset="-128"/>
              <a:ea typeface="Meiryo UI" panose="020B0604030504040204" pitchFamily="34" charset="-128"/>
            </a:endParaRPr>
          </a:p>
        </p:txBody>
      </p:sp>
      <p:sp>
        <p:nvSpPr>
          <p:cNvPr id="75" name="テキスト ボックス 74">
            <a:extLst>
              <a:ext uri="{FF2B5EF4-FFF2-40B4-BE49-F238E27FC236}">
                <a16:creationId xmlns:a16="http://schemas.microsoft.com/office/drawing/2014/main" id="{547E8C6F-8BDB-B448-A49D-10C25D12DC1F}"/>
              </a:ext>
            </a:extLst>
          </p:cNvPr>
          <p:cNvSpPr txBox="1"/>
          <p:nvPr/>
        </p:nvSpPr>
        <p:spPr>
          <a:xfrm>
            <a:off x="7443677" y="2276783"/>
            <a:ext cx="2132810" cy="522000"/>
          </a:xfrm>
          <a:prstGeom prst="rect">
            <a:avLst/>
          </a:prstGeom>
          <a:solidFill>
            <a:schemeClr val="bg1"/>
          </a:solidFill>
          <a:ln>
            <a:noFill/>
          </a:ln>
        </p:spPr>
        <p:txBody>
          <a:bodyPr wrap="none" rtlCol="0" anchor="ctr">
            <a:noAutofit/>
          </a:bodyPr>
          <a:lstStyle/>
          <a:p>
            <a:pPr marL="171450" indent="-171450">
              <a:buClr>
                <a:schemeClr val="tx2">
                  <a:lumMod val="75000"/>
                  <a:lumOff val="25000"/>
                </a:schemeClr>
              </a:buClr>
              <a:buFont typeface="Wingdings" panose="05000000000000000000" pitchFamily="2" charset="2"/>
              <a:buChar char="l"/>
            </a:pPr>
            <a:r>
              <a:rPr lang="en-US" altLang="ja-JP" sz="1050" dirty="0">
                <a:latin typeface="Meiryo UI" panose="020B0604030504040204" pitchFamily="34" charset="-128"/>
                <a:ea typeface="Meiryo UI" panose="020B0604030504040204" pitchFamily="34" charset="-128"/>
                <a:cs typeface="Meiryo UI" panose="020B0604030504040204" pitchFamily="50" charset="-128"/>
              </a:rPr>
              <a:t>XRW</a:t>
            </a:r>
            <a:r>
              <a:rPr lang="ja-JP" altLang="en-US" sz="1050" dirty="0">
                <a:latin typeface="Meiryo UI" panose="020B0604030504040204" pitchFamily="34" charset="-128"/>
                <a:ea typeface="Meiryo UI" panose="020B0604030504040204" pitchFamily="34" charset="-128"/>
                <a:cs typeface="Meiryo UI" panose="020B0604030504040204" pitchFamily="50" charset="-128"/>
              </a:rPr>
              <a:t>開発</a:t>
            </a:r>
            <a:endParaRPr lang="en-US" altLang="ja-JP" sz="1050" dirty="0">
              <a:latin typeface="Meiryo UI" panose="020B0604030504040204" pitchFamily="34" charset="-128"/>
              <a:ea typeface="Meiryo UI" panose="020B0604030504040204" pitchFamily="34" charset="-128"/>
              <a:cs typeface="Meiryo UI" panose="020B0604030504040204" pitchFamily="50" charset="-128"/>
            </a:endParaRPr>
          </a:p>
          <a:p>
            <a:pPr marL="171450" indent="-171450">
              <a:buClr>
                <a:schemeClr val="tx2">
                  <a:lumMod val="75000"/>
                  <a:lumOff val="25000"/>
                </a:schemeClr>
              </a:buClr>
              <a:buFont typeface="Wingdings" panose="05000000000000000000" pitchFamily="2" charset="2"/>
              <a:buChar char="l"/>
            </a:pPr>
            <a:r>
              <a:rPr lang="en-US" altLang="ja-JP" sz="1050" dirty="0" err="1">
                <a:latin typeface="Meiryo UI" panose="020B0604030504040204" pitchFamily="34" charset="-128"/>
                <a:ea typeface="Meiryo UI" panose="020B0604030504040204" pitchFamily="34" charset="-128"/>
              </a:rPr>
              <a:t>ahamo</a:t>
            </a:r>
            <a:r>
              <a:rPr lang="ja-JP" altLang="en-US" sz="1050" dirty="0">
                <a:latin typeface="Meiryo UI" panose="020B0604030504040204" pitchFamily="34" charset="-128"/>
                <a:ea typeface="Meiryo UI" panose="020B0604030504040204" pitchFamily="34" charset="-128"/>
              </a:rPr>
              <a:t>アプリ開発</a:t>
            </a:r>
            <a:endParaRPr lang="en-US" altLang="ja-JP" sz="1050" dirty="0">
              <a:latin typeface="Meiryo UI" panose="020B0604030504040204" pitchFamily="34" charset="-128"/>
              <a:ea typeface="Meiryo UI" panose="020B0604030504040204" pitchFamily="34" charset="-128"/>
            </a:endParaRPr>
          </a:p>
          <a:p>
            <a:pPr marL="171450" indent="-171450">
              <a:buClr>
                <a:schemeClr val="tx2">
                  <a:lumMod val="75000"/>
                  <a:lumOff val="25000"/>
                </a:schemeClr>
              </a:buClr>
              <a:buFont typeface="Wingdings" panose="05000000000000000000" pitchFamily="2" charset="2"/>
              <a:buChar char="l"/>
            </a:pPr>
            <a:r>
              <a:rPr lang="en-US" altLang="ja-JP" sz="1050" dirty="0">
                <a:latin typeface="Meiryo UI" panose="020B0604030504040204" pitchFamily="34" charset="-128"/>
                <a:ea typeface="Meiryo UI" panose="020B0604030504040204" pitchFamily="34" charset="-128"/>
              </a:rPr>
              <a:t>d</a:t>
            </a:r>
            <a:r>
              <a:rPr lang="ja-JP" altLang="en-US" sz="1050" dirty="0">
                <a:latin typeface="Meiryo UI" panose="020B0604030504040204" pitchFamily="34" charset="-128"/>
                <a:ea typeface="Meiryo UI" panose="020B0604030504040204" pitchFamily="34" charset="-128"/>
              </a:rPr>
              <a:t>払い、</a:t>
            </a:r>
            <a:r>
              <a:rPr lang="en-US" altLang="ja-JP" sz="1050" dirty="0">
                <a:latin typeface="Meiryo UI" panose="020B0604030504040204" pitchFamily="34" charset="-128"/>
                <a:ea typeface="Meiryo UI" panose="020B0604030504040204" pitchFamily="34" charset="-128"/>
              </a:rPr>
              <a:t>d</a:t>
            </a:r>
            <a:r>
              <a:rPr lang="ja-JP" altLang="en-US" sz="1050" dirty="0">
                <a:latin typeface="Meiryo UI" panose="020B0604030504040204" pitchFamily="34" charset="-128"/>
                <a:ea typeface="Meiryo UI" panose="020B0604030504040204" pitchFamily="34" charset="-128"/>
              </a:rPr>
              <a:t>シェアサービス開発</a:t>
            </a:r>
            <a:endParaRPr lang="en-US" altLang="ja-JP" sz="1050" dirty="0">
              <a:latin typeface="Meiryo UI" panose="020B0604030504040204" pitchFamily="34" charset="-128"/>
              <a:ea typeface="Meiryo UI" panose="020B0604030504040204" pitchFamily="34" charset="-128"/>
            </a:endParaRPr>
          </a:p>
        </p:txBody>
      </p:sp>
      <p:pic>
        <p:nvPicPr>
          <p:cNvPr id="76" name="図 75">
            <a:extLst>
              <a:ext uri="{FF2B5EF4-FFF2-40B4-BE49-F238E27FC236}">
                <a16:creationId xmlns:a16="http://schemas.microsoft.com/office/drawing/2014/main" id="{4ED8FDE6-CBC4-F945-95BA-2777BC486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913" y="3592128"/>
            <a:ext cx="547200" cy="684000"/>
          </a:xfrm>
          <a:prstGeom prst="rect">
            <a:avLst/>
          </a:prstGeom>
        </p:spPr>
      </p:pic>
      <p:sp>
        <p:nvSpPr>
          <p:cNvPr id="79" name="テキスト ボックス 78">
            <a:extLst>
              <a:ext uri="{FF2B5EF4-FFF2-40B4-BE49-F238E27FC236}">
                <a16:creationId xmlns:a16="http://schemas.microsoft.com/office/drawing/2014/main" id="{1CFDE510-5B99-5241-9C76-BFC2D59D84A2}"/>
              </a:ext>
            </a:extLst>
          </p:cNvPr>
          <p:cNvSpPr txBox="1"/>
          <p:nvPr/>
        </p:nvSpPr>
        <p:spPr>
          <a:xfrm>
            <a:off x="7443677" y="5544083"/>
            <a:ext cx="2132810" cy="732424"/>
          </a:xfrm>
          <a:prstGeom prst="rect">
            <a:avLst/>
          </a:prstGeom>
          <a:solidFill>
            <a:schemeClr val="bg1"/>
          </a:solidFill>
          <a:ln>
            <a:noFill/>
          </a:ln>
        </p:spPr>
        <p:txBody>
          <a:bodyPr wrap="none" rtlCol="0" anchor="ctr">
            <a:noAutofit/>
          </a:bodyPr>
          <a:lstStyle/>
          <a:p>
            <a:pPr marL="171450" indent="-171450">
              <a:buClr>
                <a:schemeClr val="tx2">
                  <a:lumMod val="75000"/>
                  <a:lumOff val="25000"/>
                </a:schemeClr>
              </a:buClr>
              <a:buFont typeface="Wingdings" panose="05000000000000000000" pitchFamily="2" charset="2"/>
              <a:buChar char="l"/>
            </a:pPr>
            <a:r>
              <a:rPr kumimoji="1" lang="ja-JP" altLang="en-US" sz="1050" dirty="0">
                <a:latin typeface="Meiryo UI" panose="020B0604030504040204" pitchFamily="34" charset="-128"/>
                <a:ea typeface="Meiryo UI" panose="020B0604030504040204" pitchFamily="34" charset="-128"/>
              </a:rPr>
              <a:t>営業、事務</a:t>
            </a:r>
          </a:p>
        </p:txBody>
      </p:sp>
      <p:cxnSp>
        <p:nvCxnSpPr>
          <p:cNvPr id="82" name="カギ線コネクタ 81">
            <a:extLst>
              <a:ext uri="{FF2B5EF4-FFF2-40B4-BE49-F238E27FC236}">
                <a16:creationId xmlns:a16="http://schemas.microsoft.com/office/drawing/2014/main" id="{D5ED9802-49DD-D344-ABA9-DEA55795B5BC}"/>
              </a:ext>
            </a:extLst>
          </p:cNvPr>
          <p:cNvCxnSpPr>
            <a:cxnSpLocks/>
            <a:endCxn id="55" idx="1"/>
          </p:cNvCxnSpPr>
          <p:nvPr/>
        </p:nvCxnSpPr>
        <p:spPr>
          <a:xfrm rot="16200000" flipH="1">
            <a:off x="812284" y="1553264"/>
            <a:ext cx="731922" cy="477345"/>
          </a:xfrm>
          <a:prstGeom prst="bentConnector2">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cxnSp>
        <p:nvCxnSpPr>
          <p:cNvPr id="83" name="カギ線コネクタ 82">
            <a:extLst>
              <a:ext uri="{FF2B5EF4-FFF2-40B4-BE49-F238E27FC236}">
                <a16:creationId xmlns:a16="http://schemas.microsoft.com/office/drawing/2014/main" id="{FC1B5473-A7E6-D243-BF28-FC53C1D3BBED}"/>
              </a:ext>
            </a:extLst>
          </p:cNvPr>
          <p:cNvCxnSpPr>
            <a:cxnSpLocks/>
            <a:endCxn id="57" idx="1"/>
          </p:cNvCxnSpPr>
          <p:nvPr/>
        </p:nvCxnSpPr>
        <p:spPr>
          <a:xfrm rot="16200000" flipH="1">
            <a:off x="-939004" y="3554203"/>
            <a:ext cx="4234498" cy="477346"/>
          </a:xfrm>
          <a:prstGeom prst="bentConnector2">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cxnSp>
        <p:nvCxnSpPr>
          <p:cNvPr id="84" name="カギ線コネクタ 83">
            <a:extLst>
              <a:ext uri="{FF2B5EF4-FFF2-40B4-BE49-F238E27FC236}">
                <a16:creationId xmlns:a16="http://schemas.microsoft.com/office/drawing/2014/main" id="{3DFDA672-E482-D34E-9DE6-51CEA066F48E}"/>
              </a:ext>
            </a:extLst>
          </p:cNvPr>
          <p:cNvCxnSpPr>
            <a:cxnSpLocks/>
            <a:endCxn id="91" idx="1"/>
          </p:cNvCxnSpPr>
          <p:nvPr/>
        </p:nvCxnSpPr>
        <p:spPr>
          <a:xfrm flipV="1">
            <a:off x="4632451" y="3864888"/>
            <a:ext cx="289549" cy="775036"/>
          </a:xfrm>
          <a:prstGeom prst="bentConnector3">
            <a:avLst>
              <a:gd name="adj1" fmla="val 50000"/>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cxnSp>
        <p:nvCxnSpPr>
          <p:cNvPr id="85" name="カギ線コネクタ 84">
            <a:extLst>
              <a:ext uri="{FF2B5EF4-FFF2-40B4-BE49-F238E27FC236}">
                <a16:creationId xmlns:a16="http://schemas.microsoft.com/office/drawing/2014/main" id="{7AE510C7-49AF-FB48-828B-DF0B5EF2C265}"/>
              </a:ext>
            </a:extLst>
          </p:cNvPr>
          <p:cNvCxnSpPr>
            <a:cxnSpLocks/>
            <a:endCxn id="114" idx="1"/>
          </p:cNvCxnSpPr>
          <p:nvPr/>
        </p:nvCxnSpPr>
        <p:spPr>
          <a:xfrm flipV="1">
            <a:off x="4632451" y="4451643"/>
            <a:ext cx="289549" cy="188281"/>
          </a:xfrm>
          <a:prstGeom prst="bentConnector3">
            <a:avLst>
              <a:gd name="adj1" fmla="val 50000"/>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cxnSp>
        <p:nvCxnSpPr>
          <p:cNvPr id="86" name="カギ線コネクタ 85">
            <a:extLst>
              <a:ext uri="{FF2B5EF4-FFF2-40B4-BE49-F238E27FC236}">
                <a16:creationId xmlns:a16="http://schemas.microsoft.com/office/drawing/2014/main" id="{82E3FB80-581C-C847-9141-C18C600A8934}"/>
              </a:ext>
            </a:extLst>
          </p:cNvPr>
          <p:cNvCxnSpPr>
            <a:cxnSpLocks/>
            <a:stCxn id="57" idx="3"/>
            <a:endCxn id="92" idx="1"/>
          </p:cNvCxnSpPr>
          <p:nvPr/>
        </p:nvCxnSpPr>
        <p:spPr>
          <a:xfrm>
            <a:off x="4299711" y="5910125"/>
            <a:ext cx="622289" cy="170"/>
          </a:xfrm>
          <a:prstGeom prst="bentConnector3">
            <a:avLst>
              <a:gd name="adj1" fmla="val 50000"/>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sp>
        <p:nvSpPr>
          <p:cNvPr id="88" name="正方形/長方形 87">
            <a:extLst>
              <a:ext uri="{FF2B5EF4-FFF2-40B4-BE49-F238E27FC236}">
                <a16:creationId xmlns:a16="http://schemas.microsoft.com/office/drawing/2014/main" id="{56F45BFC-1C88-7448-86F5-280B2AB22DCA}"/>
              </a:ext>
            </a:extLst>
          </p:cNvPr>
          <p:cNvSpPr/>
          <p:nvPr/>
        </p:nvSpPr>
        <p:spPr>
          <a:xfrm>
            <a:off x="2131068" y="4353903"/>
            <a:ext cx="2501383" cy="552586"/>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統括グループリーダ：工藤　哲也</a:t>
            </a:r>
            <a:r>
              <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a:t>
            </a:r>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兼</a:t>
            </a:r>
            <a:r>
              <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a:t>
            </a:r>
            <a:endParaRPr lang="ja-JP" altLang="en-US" sz="1100" dirty="0">
              <a:latin typeface="Meiryo UI" panose="020B0604030504040204" pitchFamily="34" charset="-128"/>
              <a:ea typeface="Meiryo UI" panose="020B0604030504040204" pitchFamily="34" charset="-128"/>
            </a:endParaRPr>
          </a:p>
        </p:txBody>
      </p:sp>
      <p:pic>
        <p:nvPicPr>
          <p:cNvPr id="89" name="図 88">
            <a:extLst>
              <a:ext uri="{FF2B5EF4-FFF2-40B4-BE49-F238E27FC236}">
                <a16:creationId xmlns:a16="http://schemas.microsoft.com/office/drawing/2014/main" id="{B69701AA-4D49-994D-87CB-8EC8D5884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72" y="5563299"/>
            <a:ext cx="545951" cy="684189"/>
          </a:xfrm>
          <a:prstGeom prst="rect">
            <a:avLst/>
          </a:prstGeom>
        </p:spPr>
      </p:pic>
      <p:sp>
        <p:nvSpPr>
          <p:cNvPr id="90" name="正方形/長方形 89">
            <a:extLst>
              <a:ext uri="{FF2B5EF4-FFF2-40B4-BE49-F238E27FC236}">
                <a16:creationId xmlns:a16="http://schemas.microsoft.com/office/drawing/2014/main" id="{241E1515-E676-514C-A295-3EC509B79088}"/>
              </a:ext>
            </a:extLst>
          </p:cNvPr>
          <p:cNvSpPr/>
          <p:nvPr/>
        </p:nvSpPr>
        <p:spPr>
          <a:xfrm>
            <a:off x="4922000" y="1706845"/>
            <a:ext cx="2560020" cy="52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第</a:t>
            </a:r>
            <a:r>
              <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1</a:t>
            </a:r>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開発担当</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latin typeface="Meiryo UI" panose="020B0604030504040204" pitchFamily="34" charset="-128"/>
                <a:ea typeface="Meiryo UI" panose="020B0604030504040204" pitchFamily="34" charset="-128"/>
              </a:rPr>
              <a:t> 統括ｸﾞﾙｰﾌﾟﾘｰﾀﾞ：山中　俊雄</a:t>
            </a:r>
            <a:r>
              <a:rPr lang="en-US" altLang="ja-JP" sz="1100" dirty="0">
                <a:latin typeface="Meiryo UI" panose="020B0604030504040204" pitchFamily="34" charset="-128"/>
                <a:ea typeface="Meiryo UI" panose="020B0604030504040204" pitchFamily="34" charset="-128"/>
              </a:rPr>
              <a:t>(</a:t>
            </a:r>
            <a:r>
              <a:rPr lang="ja-JP" altLang="en-US" sz="1100" dirty="0">
                <a:latin typeface="Meiryo UI" panose="020B0604030504040204" pitchFamily="34" charset="-128"/>
                <a:ea typeface="Meiryo UI" panose="020B0604030504040204" pitchFamily="34" charset="-128"/>
              </a:rPr>
              <a:t>兼</a:t>
            </a:r>
            <a:r>
              <a:rPr lang="en-US" altLang="ja-JP" sz="1100" dirty="0">
                <a:latin typeface="Meiryo UI" panose="020B0604030504040204" pitchFamily="34" charset="-128"/>
                <a:ea typeface="Meiryo UI" panose="020B0604030504040204" pitchFamily="34" charset="-128"/>
              </a:rPr>
              <a:t>)</a:t>
            </a:r>
            <a:endParaRPr lang="ja-JP" altLang="en-US" sz="1100" dirty="0">
              <a:latin typeface="Meiryo UI" panose="020B0604030504040204" pitchFamily="34" charset="-128"/>
              <a:ea typeface="Meiryo UI" panose="020B0604030504040204" pitchFamily="34" charset="-128"/>
            </a:endParaRPr>
          </a:p>
        </p:txBody>
      </p:sp>
      <p:sp>
        <p:nvSpPr>
          <p:cNvPr id="91" name="正方形/長方形 90">
            <a:extLst>
              <a:ext uri="{FF2B5EF4-FFF2-40B4-BE49-F238E27FC236}">
                <a16:creationId xmlns:a16="http://schemas.microsoft.com/office/drawing/2014/main" id="{C7C9B0DC-6FF2-E647-B345-4F1363F2147C}"/>
              </a:ext>
            </a:extLst>
          </p:cNvPr>
          <p:cNvSpPr/>
          <p:nvPr/>
        </p:nvSpPr>
        <p:spPr>
          <a:xfrm>
            <a:off x="4922000" y="3603888"/>
            <a:ext cx="2560020" cy="52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第</a:t>
            </a:r>
            <a:r>
              <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1</a:t>
            </a:r>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開発担当</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latin typeface="Meiryo UI" panose="020B0604030504040204" pitchFamily="34" charset="-128"/>
                <a:ea typeface="Meiryo UI" panose="020B0604030504040204" pitchFamily="34" charset="-128"/>
              </a:rPr>
              <a:t> ｸﾞﾙｰﾌﾟﾘｰﾀﾞ</a:t>
            </a:r>
            <a:r>
              <a:rPr lang="ja-JP" altLang="en-US" sz="1100" dirty="0"/>
              <a:t>：小俣　雅英</a:t>
            </a:r>
            <a:endParaRPr lang="ja-JP" altLang="en-US" sz="1100" dirty="0">
              <a:solidFill>
                <a:srgbClr val="FF0000"/>
              </a:solidFill>
              <a:latin typeface="Meiryo UI" panose="020B0604030504040204" pitchFamily="34" charset="-128"/>
              <a:ea typeface="Meiryo UI" panose="020B0604030504040204" pitchFamily="34" charset="-128"/>
            </a:endParaRPr>
          </a:p>
        </p:txBody>
      </p:sp>
      <p:sp>
        <p:nvSpPr>
          <p:cNvPr id="92" name="正方形/長方形 91">
            <a:extLst>
              <a:ext uri="{FF2B5EF4-FFF2-40B4-BE49-F238E27FC236}">
                <a16:creationId xmlns:a16="http://schemas.microsoft.com/office/drawing/2014/main" id="{28571429-21A9-2749-B2D8-C5B88A2887C3}"/>
              </a:ext>
            </a:extLst>
          </p:cNvPr>
          <p:cNvSpPr/>
          <p:nvPr/>
        </p:nvSpPr>
        <p:spPr>
          <a:xfrm>
            <a:off x="4922000" y="5544083"/>
            <a:ext cx="2560020" cy="732424"/>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営業担当</a:t>
            </a:r>
            <a:endParaRPr lang="en-US" altLang="ja-JP" sz="8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　　 森　正人</a:t>
            </a:r>
            <a:endParaRPr lang="en-US" altLang="ja-JP"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en-US" altLang="ja-JP"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     </a:t>
            </a:r>
            <a:r>
              <a:rPr lang="ja-JP" altLang="en-US"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佐々木　康之</a:t>
            </a:r>
            <a:endParaRPr lang="en-US" altLang="ja-JP"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　　 坂内　幸一</a:t>
            </a:r>
            <a:endParaRPr lang="en-US" altLang="ja-JP"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　　 真柴　幸春</a:t>
            </a:r>
            <a:endParaRPr lang="en-US" altLang="ja-JP" sz="8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102" name="正方形/長方形 101">
            <a:extLst>
              <a:ext uri="{FF2B5EF4-FFF2-40B4-BE49-F238E27FC236}">
                <a16:creationId xmlns:a16="http://schemas.microsoft.com/office/drawing/2014/main" id="{849B1234-48CD-8F49-B3A0-6B07B4B6131A}"/>
              </a:ext>
            </a:extLst>
          </p:cNvPr>
          <p:cNvSpPr/>
          <p:nvPr/>
        </p:nvSpPr>
        <p:spPr>
          <a:xfrm>
            <a:off x="4922000" y="2842792"/>
            <a:ext cx="2560020" cy="576008"/>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第</a:t>
            </a:r>
            <a:r>
              <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3</a:t>
            </a:r>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開発担当</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latin typeface="Meiryo UI" panose="020B0604030504040204" pitchFamily="34" charset="-128"/>
                <a:ea typeface="Meiryo UI" panose="020B0604030504040204" pitchFamily="34" charset="-128"/>
              </a:rPr>
              <a:t> ｸﾞﾙｰﾌﾟﾘｰﾀﾞ：大西　康太</a:t>
            </a:r>
            <a:endParaRPr lang="en-US" altLang="ja-JP" sz="1100" dirty="0">
              <a:latin typeface="Meiryo UI" panose="020B0604030504040204" pitchFamily="34" charset="-128"/>
              <a:ea typeface="Meiryo UI" panose="020B0604030504040204" pitchFamily="34" charset="-128"/>
            </a:endParaRPr>
          </a:p>
        </p:txBody>
      </p:sp>
      <p:sp>
        <p:nvSpPr>
          <p:cNvPr id="111" name="正方形/長方形 110">
            <a:extLst>
              <a:ext uri="{FF2B5EF4-FFF2-40B4-BE49-F238E27FC236}">
                <a16:creationId xmlns:a16="http://schemas.microsoft.com/office/drawing/2014/main" id="{2A1573C1-EE65-0744-B990-E2B6CA7CE172}"/>
              </a:ext>
            </a:extLst>
          </p:cNvPr>
          <p:cNvSpPr/>
          <p:nvPr/>
        </p:nvSpPr>
        <p:spPr>
          <a:xfrm>
            <a:off x="4922000" y="2280123"/>
            <a:ext cx="2560020" cy="52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第</a:t>
            </a:r>
            <a:r>
              <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2</a:t>
            </a:r>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開発担当</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latin typeface="Meiryo UI" panose="020B0604030504040204" pitchFamily="34" charset="-128"/>
                <a:ea typeface="Meiryo UI" panose="020B0604030504040204" pitchFamily="34" charset="-128"/>
              </a:rPr>
              <a:t> ｸﾞﾙｰﾌﾟﾘｰﾀﾞ：嘉藤　雅文</a:t>
            </a:r>
          </a:p>
        </p:txBody>
      </p:sp>
      <p:sp>
        <p:nvSpPr>
          <p:cNvPr id="112" name="正方形/長方形 111">
            <a:extLst>
              <a:ext uri="{FF2B5EF4-FFF2-40B4-BE49-F238E27FC236}">
                <a16:creationId xmlns:a16="http://schemas.microsoft.com/office/drawing/2014/main" id="{29A81B41-C5BA-1240-AA4F-12B8CAE3D43B}"/>
              </a:ext>
            </a:extLst>
          </p:cNvPr>
          <p:cNvSpPr/>
          <p:nvPr/>
        </p:nvSpPr>
        <p:spPr>
          <a:xfrm>
            <a:off x="4922000" y="4776023"/>
            <a:ext cx="2560020" cy="52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第</a:t>
            </a:r>
            <a:r>
              <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3</a:t>
            </a:r>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開発担当</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latin typeface="Meiryo UI" panose="020B0604030504040204" pitchFamily="34" charset="-128"/>
                <a:ea typeface="Meiryo UI" panose="020B0604030504040204" pitchFamily="34" charset="-128"/>
              </a:rPr>
              <a:t> ｸﾞﾙｰﾌﾟﾘｰﾀﾞ</a:t>
            </a:r>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：市来　文彦</a:t>
            </a:r>
            <a:endParaRPr lang="ja-JP" altLang="en-US" sz="1100" dirty="0">
              <a:latin typeface="Meiryo UI" panose="020B0604030504040204" pitchFamily="34" charset="-128"/>
              <a:ea typeface="Meiryo UI" panose="020B0604030504040204" pitchFamily="34" charset="-128"/>
            </a:endParaRPr>
          </a:p>
        </p:txBody>
      </p:sp>
      <p:sp>
        <p:nvSpPr>
          <p:cNvPr id="114" name="正方形/長方形 113">
            <a:extLst>
              <a:ext uri="{FF2B5EF4-FFF2-40B4-BE49-F238E27FC236}">
                <a16:creationId xmlns:a16="http://schemas.microsoft.com/office/drawing/2014/main" id="{56F45BFC-1C88-7448-86F5-280B2AB22DCA}"/>
              </a:ext>
            </a:extLst>
          </p:cNvPr>
          <p:cNvSpPr/>
          <p:nvPr/>
        </p:nvSpPr>
        <p:spPr>
          <a:xfrm>
            <a:off x="4922000" y="4190643"/>
            <a:ext cx="2560020" cy="52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第</a:t>
            </a:r>
            <a:r>
              <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2</a:t>
            </a:r>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開発担当</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latin typeface="Meiryo UI" panose="020B0604030504040204" pitchFamily="34" charset="-128"/>
                <a:ea typeface="Meiryo UI" panose="020B0604030504040204" pitchFamily="34" charset="-128"/>
              </a:rPr>
              <a:t> ｸﾞﾙｰﾌﾟﾘｰﾀﾞ</a:t>
            </a:r>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：甲斐　一義</a:t>
            </a:r>
            <a:endParaRPr lang="ja-JP" altLang="en-US" sz="1100" dirty="0">
              <a:latin typeface="Meiryo UI" panose="020B0604030504040204" pitchFamily="34" charset="-128"/>
              <a:ea typeface="Meiryo UI" panose="020B0604030504040204" pitchFamily="34" charset="-128"/>
            </a:endParaRPr>
          </a:p>
        </p:txBody>
      </p:sp>
      <p:pic>
        <p:nvPicPr>
          <p:cNvPr id="116" name="図 115">
            <a:extLst>
              <a:ext uri="{FF2B5EF4-FFF2-40B4-BE49-F238E27FC236}">
                <a16:creationId xmlns:a16="http://schemas.microsoft.com/office/drawing/2014/main" id="{8C75B744-103C-CE4F-A9BC-8E5306084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4814" y="4198002"/>
            <a:ext cx="403200" cy="504000"/>
          </a:xfrm>
          <a:prstGeom prst="rect">
            <a:avLst/>
          </a:prstGeom>
        </p:spPr>
      </p:pic>
      <p:pic>
        <p:nvPicPr>
          <p:cNvPr id="123" name="図 122">
            <a:extLst>
              <a:ext uri="{FF2B5EF4-FFF2-40B4-BE49-F238E27FC236}">
                <a16:creationId xmlns:a16="http://schemas.microsoft.com/office/drawing/2014/main" id="{E384770A-1C93-9546-A215-A53213121381}"/>
              </a:ext>
            </a:extLst>
          </p:cNvPr>
          <p:cNvPicPr>
            <a:picLocks noChangeAspect="1"/>
          </p:cNvPicPr>
          <p:nvPr/>
        </p:nvPicPr>
        <p:blipFill>
          <a:blip r:embed="rId5"/>
          <a:stretch>
            <a:fillRect/>
          </a:stretch>
        </p:blipFill>
        <p:spPr>
          <a:xfrm>
            <a:off x="7063992" y="3613822"/>
            <a:ext cx="405280" cy="504000"/>
          </a:xfrm>
          <a:prstGeom prst="rect">
            <a:avLst/>
          </a:prstGeom>
        </p:spPr>
      </p:pic>
      <p:cxnSp>
        <p:nvCxnSpPr>
          <p:cNvPr id="126" name="カギ線コネクタ 125">
            <a:extLst>
              <a:ext uri="{FF2B5EF4-FFF2-40B4-BE49-F238E27FC236}">
                <a16:creationId xmlns:a16="http://schemas.microsoft.com/office/drawing/2014/main" id="{FC1B5473-A7E6-D243-BF28-FC53C1D3BBED}"/>
              </a:ext>
            </a:extLst>
          </p:cNvPr>
          <p:cNvCxnSpPr>
            <a:cxnSpLocks/>
            <a:endCxn id="88" idx="1"/>
          </p:cNvCxnSpPr>
          <p:nvPr/>
        </p:nvCxnSpPr>
        <p:spPr>
          <a:xfrm rot="16200000" flipH="1">
            <a:off x="1698726" y="4197854"/>
            <a:ext cx="440084" cy="424599"/>
          </a:xfrm>
          <a:prstGeom prst="bentConnector2">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pic>
        <p:nvPicPr>
          <p:cNvPr id="127" name="図 126">
            <a:extLst>
              <a:ext uri="{FF2B5EF4-FFF2-40B4-BE49-F238E27FC236}">
                <a16:creationId xmlns:a16="http://schemas.microsoft.com/office/drawing/2014/main" id="{4A2E2B3B-8798-7346-9A91-2B54F626B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1911" y="5677467"/>
            <a:ext cx="402778" cy="504770"/>
          </a:xfrm>
          <a:prstGeom prst="rect">
            <a:avLst/>
          </a:prstGeom>
        </p:spPr>
      </p:pic>
      <p:pic>
        <p:nvPicPr>
          <p:cNvPr id="128" name="図 1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2301" y="5678780"/>
            <a:ext cx="409902" cy="512377"/>
          </a:xfrm>
          <a:prstGeom prst="rect">
            <a:avLst/>
          </a:prstGeom>
        </p:spPr>
      </p:pic>
      <p:pic>
        <p:nvPicPr>
          <p:cNvPr id="129" name="図 1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5397" y="4784773"/>
            <a:ext cx="403199" cy="504000"/>
          </a:xfrm>
          <a:prstGeom prst="rect">
            <a:avLst/>
          </a:prstGeom>
        </p:spPr>
      </p:pic>
      <p:pic>
        <p:nvPicPr>
          <p:cNvPr id="131" name="図 1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7095" y="2299060"/>
            <a:ext cx="403200" cy="504000"/>
          </a:xfrm>
          <a:prstGeom prst="rect">
            <a:avLst/>
          </a:prstGeom>
        </p:spPr>
      </p:pic>
      <p:pic>
        <p:nvPicPr>
          <p:cNvPr id="132" name="図 1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7096" y="2866849"/>
            <a:ext cx="403199" cy="504000"/>
          </a:xfrm>
          <a:prstGeom prst="rect">
            <a:avLst/>
          </a:prstGeom>
        </p:spPr>
      </p:pic>
      <p:cxnSp>
        <p:nvCxnSpPr>
          <p:cNvPr id="133" name="カギ線コネクタ 132">
            <a:extLst>
              <a:ext uri="{FF2B5EF4-FFF2-40B4-BE49-F238E27FC236}">
                <a16:creationId xmlns:a16="http://schemas.microsoft.com/office/drawing/2014/main" id="{FC1B5473-A7E6-D243-BF28-FC53C1D3BBED}"/>
              </a:ext>
            </a:extLst>
          </p:cNvPr>
          <p:cNvCxnSpPr>
            <a:cxnSpLocks/>
            <a:endCxn id="112" idx="1"/>
          </p:cNvCxnSpPr>
          <p:nvPr/>
        </p:nvCxnSpPr>
        <p:spPr>
          <a:xfrm>
            <a:off x="1863815" y="4199839"/>
            <a:ext cx="3058185" cy="837184"/>
          </a:xfrm>
          <a:prstGeom prst="bentConnector3">
            <a:avLst>
              <a:gd name="adj1" fmla="val -5302"/>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pic>
        <p:nvPicPr>
          <p:cNvPr id="134" name="図 133">
            <a:extLst>
              <a:ext uri="{FF2B5EF4-FFF2-40B4-BE49-F238E27FC236}">
                <a16:creationId xmlns:a16="http://schemas.microsoft.com/office/drawing/2014/main" id="{5641185F-A3A3-2044-8457-E2D17638C9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3953" y="873771"/>
            <a:ext cx="563525" cy="813980"/>
          </a:xfrm>
          <a:prstGeom prst="rect">
            <a:avLst/>
          </a:prstGeom>
        </p:spPr>
      </p:pic>
      <p:pic>
        <p:nvPicPr>
          <p:cNvPr id="135" name="Picture 2" descr="https://gj1jmv2.groupwide.net/eProStaff/EproMainServlet?_TRANID=PC00ImgLoad&amp;_TARGETWINID=DUMMY&amp;_PAGEID=PP02KOJINDATATAB&amp;_SENDTS=1642732801094&amp;_WINID=KOJIN1642732777997&amp;_LUID=1642732777997&amp;FILEIDX=a56d162acf8f9a0bbbeb801b3714cdf69cd8de93d106814394f56e44a1d330c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9448" y="5678781"/>
            <a:ext cx="384283" cy="512376"/>
          </a:xfrm>
          <a:prstGeom prst="rect">
            <a:avLst/>
          </a:prstGeom>
          <a:noFill/>
          <a:extLst>
            <a:ext uri="{909E8E84-426E-40DD-AFC4-6F175D3DCCD1}">
              <a14:hiddenFill xmlns:a14="http://schemas.microsoft.com/office/drawing/2010/main">
                <a:solidFill>
                  <a:srgbClr val="FFFFFF"/>
                </a:solidFill>
              </a14:hiddenFill>
            </a:ext>
          </a:extLst>
        </p:spPr>
      </p:pic>
      <p:sp>
        <p:nvSpPr>
          <p:cNvPr id="53" name="正方形/長方形 52">
            <a:extLst>
              <a:ext uri="{FF2B5EF4-FFF2-40B4-BE49-F238E27FC236}">
                <a16:creationId xmlns:a16="http://schemas.microsoft.com/office/drawing/2014/main" id="{56F45BFC-1C88-7448-86F5-280B2AB22DCA}"/>
              </a:ext>
            </a:extLst>
          </p:cNvPr>
          <p:cNvSpPr/>
          <p:nvPr/>
        </p:nvSpPr>
        <p:spPr>
          <a:xfrm>
            <a:off x="2131067" y="2581159"/>
            <a:ext cx="2501383" cy="552586"/>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統括グループリーダ：山中　俊雄</a:t>
            </a:r>
            <a:endParaRPr lang="ja-JP" altLang="en-US" sz="1100" dirty="0">
              <a:latin typeface="Meiryo UI" panose="020B0604030504040204" pitchFamily="34" charset="-128"/>
              <a:ea typeface="Meiryo UI" panose="020B0604030504040204" pitchFamily="34" charset="-128"/>
            </a:endParaRPr>
          </a:p>
        </p:txBody>
      </p:sp>
      <p:pic>
        <p:nvPicPr>
          <p:cNvPr id="59" name="図 5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96226" y="2598773"/>
            <a:ext cx="403200" cy="504000"/>
          </a:xfrm>
          <a:prstGeom prst="rect">
            <a:avLst/>
          </a:prstGeom>
        </p:spPr>
      </p:pic>
      <p:cxnSp>
        <p:nvCxnSpPr>
          <p:cNvPr id="60" name="カギ線コネクタ 59">
            <a:extLst>
              <a:ext uri="{FF2B5EF4-FFF2-40B4-BE49-F238E27FC236}">
                <a16:creationId xmlns:a16="http://schemas.microsoft.com/office/drawing/2014/main" id="{FC1B5473-A7E6-D243-BF28-FC53C1D3BBED}"/>
              </a:ext>
            </a:extLst>
          </p:cNvPr>
          <p:cNvCxnSpPr>
            <a:cxnSpLocks/>
          </p:cNvCxnSpPr>
          <p:nvPr/>
        </p:nvCxnSpPr>
        <p:spPr>
          <a:xfrm>
            <a:off x="1882718" y="2397663"/>
            <a:ext cx="3058185" cy="837184"/>
          </a:xfrm>
          <a:prstGeom prst="bentConnector3">
            <a:avLst>
              <a:gd name="adj1" fmla="val -5302"/>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cxnSp>
        <p:nvCxnSpPr>
          <p:cNvPr id="61" name="カギ線コネクタ 60">
            <a:extLst>
              <a:ext uri="{FF2B5EF4-FFF2-40B4-BE49-F238E27FC236}">
                <a16:creationId xmlns:a16="http://schemas.microsoft.com/office/drawing/2014/main" id="{FC1B5473-A7E6-D243-BF28-FC53C1D3BBED}"/>
              </a:ext>
            </a:extLst>
          </p:cNvPr>
          <p:cNvCxnSpPr>
            <a:cxnSpLocks/>
          </p:cNvCxnSpPr>
          <p:nvPr/>
        </p:nvCxnSpPr>
        <p:spPr>
          <a:xfrm rot="16200000" flipH="1">
            <a:off x="1717734" y="2430479"/>
            <a:ext cx="440084" cy="424599"/>
          </a:xfrm>
          <a:prstGeom prst="bentConnector2">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cxnSp>
        <p:nvCxnSpPr>
          <p:cNvPr id="62" name="カギ線コネクタ 61">
            <a:extLst>
              <a:ext uri="{FF2B5EF4-FFF2-40B4-BE49-F238E27FC236}">
                <a16:creationId xmlns:a16="http://schemas.microsoft.com/office/drawing/2014/main" id="{3DFDA672-E482-D34E-9DE6-51CEA066F48E}"/>
              </a:ext>
            </a:extLst>
          </p:cNvPr>
          <p:cNvCxnSpPr>
            <a:cxnSpLocks/>
          </p:cNvCxnSpPr>
          <p:nvPr/>
        </p:nvCxnSpPr>
        <p:spPr>
          <a:xfrm flipV="1">
            <a:off x="4630348" y="2052574"/>
            <a:ext cx="289549" cy="775036"/>
          </a:xfrm>
          <a:prstGeom prst="bentConnector3">
            <a:avLst>
              <a:gd name="adj1" fmla="val 50001"/>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cxnSp>
        <p:nvCxnSpPr>
          <p:cNvPr id="63" name="カギ線コネクタ 62">
            <a:extLst>
              <a:ext uri="{FF2B5EF4-FFF2-40B4-BE49-F238E27FC236}">
                <a16:creationId xmlns:a16="http://schemas.microsoft.com/office/drawing/2014/main" id="{7AE510C7-49AF-FB48-828B-DF0B5EF2C265}"/>
              </a:ext>
            </a:extLst>
          </p:cNvPr>
          <p:cNvCxnSpPr>
            <a:cxnSpLocks/>
          </p:cNvCxnSpPr>
          <p:nvPr/>
        </p:nvCxnSpPr>
        <p:spPr>
          <a:xfrm flipV="1">
            <a:off x="4630348" y="2639329"/>
            <a:ext cx="289549" cy="188281"/>
          </a:xfrm>
          <a:prstGeom prst="bentConnector3">
            <a:avLst>
              <a:gd name="adj1" fmla="val 50000"/>
            </a:avLst>
          </a:prstGeom>
          <a:ln w="25400">
            <a:solidFill>
              <a:schemeClr val="tx2">
                <a:lumMod val="75000"/>
                <a:lumOff val="25000"/>
              </a:schemeClr>
            </a:solidFill>
          </a:ln>
          <a:effectLst/>
        </p:spPr>
        <p:style>
          <a:lnRef idx="2">
            <a:schemeClr val="dk1"/>
          </a:lnRef>
          <a:fillRef idx="0">
            <a:schemeClr val="dk1"/>
          </a:fillRef>
          <a:effectRef idx="1">
            <a:schemeClr val="dk1"/>
          </a:effectRef>
          <a:fontRef idx="minor">
            <a:schemeClr val="tx1"/>
          </a:fontRef>
        </p:style>
      </p:cxnSp>
      <p:sp>
        <p:nvSpPr>
          <p:cNvPr id="55" name="正方形/長方形 54">
            <a:extLst>
              <a:ext uri="{FF2B5EF4-FFF2-40B4-BE49-F238E27FC236}">
                <a16:creationId xmlns:a16="http://schemas.microsoft.com/office/drawing/2014/main" id="{7CDC21DE-192A-4C4D-9988-88AC5ABDC6CB}"/>
              </a:ext>
            </a:extLst>
          </p:cNvPr>
          <p:cNvSpPr/>
          <p:nvPr/>
        </p:nvSpPr>
        <p:spPr>
          <a:xfrm>
            <a:off x="1416918" y="1797898"/>
            <a:ext cx="2882793" cy="720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モバイルビジネス開発部</a:t>
            </a:r>
            <a:endParaRPr lang="en-US" altLang="ja-JP" sz="1200"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（社員</a:t>
            </a:r>
            <a:r>
              <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48</a:t>
            </a:r>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名）</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部長：釘宮　孝樹</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pic>
        <p:nvPicPr>
          <p:cNvPr id="115" name="図 114">
            <a:extLst>
              <a:ext uri="{FF2B5EF4-FFF2-40B4-BE49-F238E27FC236}">
                <a16:creationId xmlns:a16="http://schemas.microsoft.com/office/drawing/2014/main" id="{935BB6EF-E393-1F45-864F-C5CE18B713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4285" y="1814867"/>
            <a:ext cx="551920" cy="688130"/>
          </a:xfrm>
          <a:prstGeom prst="rect">
            <a:avLst/>
          </a:prstGeom>
        </p:spPr>
      </p:pic>
      <p:pic>
        <p:nvPicPr>
          <p:cNvPr id="78" name="図 77">
            <a:extLst>
              <a:ext uri="{FF2B5EF4-FFF2-40B4-BE49-F238E27FC236}">
                <a16:creationId xmlns:a16="http://schemas.microsoft.com/office/drawing/2014/main" id="{12A500E9-97B1-4145-BF8A-00F386026EE2}"/>
              </a:ext>
            </a:extLst>
          </p:cNvPr>
          <p:cNvPicPr>
            <a:picLocks noChangeAspect="1"/>
          </p:cNvPicPr>
          <p:nvPr/>
        </p:nvPicPr>
        <p:blipFill>
          <a:blip r:embed="rId15">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98258" y="5678781"/>
            <a:ext cx="413436" cy="512376"/>
          </a:xfrm>
          <a:prstGeom prst="rect">
            <a:avLst/>
          </a:prstGeom>
        </p:spPr>
      </p:pic>
      <p:sp>
        <p:nvSpPr>
          <p:cNvPr id="64" name="角丸四角形 63"/>
          <p:cNvSpPr/>
          <p:nvPr/>
        </p:nvSpPr>
        <p:spPr>
          <a:xfrm>
            <a:off x="-6529460" y="1005320"/>
            <a:ext cx="6718055" cy="4256849"/>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en-US" altLang="ja-JP" sz="2000" b="1" dirty="0">
                <a:solidFill>
                  <a:schemeClr val="tx1"/>
                </a:solidFill>
                <a:latin typeface="+mn-ea"/>
              </a:rPr>
              <a:t>2BS</a:t>
            </a:r>
            <a:r>
              <a:rPr kumimoji="1" lang="ja-JP" altLang="en-US" sz="2000" b="1" dirty="0">
                <a:solidFill>
                  <a:schemeClr val="tx1"/>
                </a:solidFill>
                <a:latin typeface="+mn-ea"/>
              </a:rPr>
              <a:t>組織図</a:t>
            </a:r>
            <a:r>
              <a:rPr kumimoji="1" lang="en-US" altLang="ja-JP" sz="2000" b="1" dirty="0">
                <a:solidFill>
                  <a:schemeClr val="tx1"/>
                </a:solidFill>
                <a:latin typeface="+mn-ea"/>
              </a:rPr>
              <a:t>(P21)</a:t>
            </a:r>
          </a:p>
          <a:p>
            <a:endParaRPr lang="en-US" altLang="ja-JP" sz="1600" b="1" dirty="0">
              <a:solidFill>
                <a:schemeClr val="tx1"/>
              </a:solidFill>
              <a:latin typeface="+mn-ea"/>
            </a:endParaRPr>
          </a:p>
          <a:p>
            <a:r>
              <a:rPr lang="en-US" altLang="ja-JP" sz="1600" b="1" dirty="0">
                <a:solidFill>
                  <a:schemeClr val="tx1"/>
                </a:solidFill>
                <a:latin typeface="+mn-ea"/>
              </a:rPr>
              <a:t>1.4</a:t>
            </a:r>
            <a:r>
              <a:rPr lang="ja-JP" altLang="en-US" sz="1600" b="1" dirty="0">
                <a:solidFill>
                  <a:schemeClr val="tx1"/>
                </a:solidFill>
                <a:latin typeface="+mn-ea"/>
              </a:rPr>
              <a:t>月組織再編対応</a:t>
            </a:r>
            <a:endParaRPr lang="en-US" altLang="ja-JP" sz="1600" dirty="0">
              <a:solidFill>
                <a:schemeClr val="tx1"/>
              </a:solidFill>
              <a:latin typeface="+mn-ea"/>
            </a:endParaRPr>
          </a:p>
          <a:p>
            <a:r>
              <a:rPr lang="ja-JP" altLang="en-US" sz="1600" dirty="0">
                <a:solidFill>
                  <a:schemeClr val="tx1"/>
                </a:solidFill>
                <a:latin typeface="+mn-ea"/>
              </a:rPr>
              <a:t>　　①部名変更</a:t>
            </a:r>
            <a:endParaRPr lang="en-US" altLang="ja-JP" sz="1600" dirty="0">
              <a:solidFill>
                <a:schemeClr val="tx1"/>
              </a:solidFill>
              <a:latin typeface="+mn-ea"/>
            </a:endParaRPr>
          </a:p>
          <a:p>
            <a:r>
              <a:rPr lang="ja-JP" altLang="en-US" sz="1600" dirty="0">
                <a:solidFill>
                  <a:schemeClr val="tx1"/>
                </a:solidFill>
                <a:latin typeface="+mn-ea"/>
              </a:rPr>
              <a:t>　　　　・現：モバイルビジネスシステム部</a:t>
            </a:r>
            <a:endParaRPr lang="en-US" altLang="ja-JP" sz="1600" dirty="0">
              <a:solidFill>
                <a:schemeClr val="tx1"/>
              </a:solidFill>
              <a:latin typeface="+mn-ea"/>
            </a:endParaRPr>
          </a:p>
          <a:p>
            <a:r>
              <a:rPr lang="ja-JP" altLang="en-US" sz="1600" dirty="0">
                <a:solidFill>
                  <a:schemeClr val="tx1"/>
                </a:solidFill>
                <a:latin typeface="+mn-ea"/>
              </a:rPr>
              <a:t>　　　　　新：モバイルビジネス開発部</a:t>
            </a:r>
            <a:endParaRPr lang="en-US" altLang="ja-JP" sz="1600" dirty="0">
              <a:solidFill>
                <a:schemeClr val="tx1"/>
              </a:solidFill>
              <a:latin typeface="+mn-ea"/>
            </a:endParaRPr>
          </a:p>
          <a:p>
            <a:r>
              <a:rPr lang="ja-JP" altLang="en-US" sz="1600" dirty="0">
                <a:solidFill>
                  <a:schemeClr val="tx1"/>
                </a:solidFill>
                <a:latin typeface="+mn-ea"/>
              </a:rPr>
              <a:t>　　　　・現：デジタルビジネスシステム部</a:t>
            </a:r>
            <a:endParaRPr lang="en-US" altLang="ja-JP" sz="1600" dirty="0">
              <a:solidFill>
                <a:schemeClr val="tx1"/>
              </a:solidFill>
              <a:latin typeface="+mn-ea"/>
            </a:endParaRPr>
          </a:p>
          <a:p>
            <a:r>
              <a:rPr lang="ja-JP" altLang="en-US" sz="1600" dirty="0">
                <a:solidFill>
                  <a:schemeClr val="tx1"/>
                </a:solidFill>
                <a:latin typeface="+mn-ea"/>
              </a:rPr>
              <a:t>　　　　　新：デジタルビジネス開発部</a:t>
            </a:r>
            <a:endParaRPr lang="en-US" altLang="ja-JP" sz="1600" dirty="0">
              <a:solidFill>
                <a:schemeClr val="tx1"/>
              </a:solidFill>
              <a:latin typeface="+mn-ea"/>
            </a:endParaRPr>
          </a:p>
          <a:p>
            <a:r>
              <a:rPr lang="ja-JP" altLang="en-US" sz="1600" dirty="0">
                <a:solidFill>
                  <a:schemeClr val="tx1"/>
                </a:solidFill>
                <a:latin typeface="+mn-ea"/>
              </a:rPr>
              <a:t>　　②担当再編</a:t>
            </a:r>
            <a:endParaRPr lang="en-US" altLang="ja-JP" sz="1600" dirty="0">
              <a:solidFill>
                <a:schemeClr val="tx1"/>
              </a:solidFill>
              <a:latin typeface="+mn-ea"/>
            </a:endParaRPr>
          </a:p>
          <a:p>
            <a:r>
              <a:rPr lang="ja-JP" altLang="en-US" sz="1600" dirty="0">
                <a:solidFill>
                  <a:schemeClr val="tx1"/>
                </a:solidFill>
                <a:latin typeface="+mn-ea"/>
              </a:rPr>
              <a:t>　　　　後程、情報を連携します</a:t>
            </a:r>
            <a:endParaRPr lang="en-US" altLang="ja-JP" sz="1600" dirty="0">
              <a:solidFill>
                <a:schemeClr val="tx1"/>
              </a:solidFill>
              <a:latin typeface="+mn-ea"/>
            </a:endParaRPr>
          </a:p>
          <a:p>
            <a:endParaRPr lang="en-US" altLang="ja-JP" sz="1600" dirty="0">
              <a:solidFill>
                <a:schemeClr val="tx1"/>
              </a:solidFill>
              <a:latin typeface="+mn-ea"/>
            </a:endParaRPr>
          </a:p>
          <a:p>
            <a:r>
              <a:rPr lang="en-US" altLang="ja-JP" sz="1600" dirty="0">
                <a:solidFill>
                  <a:schemeClr val="tx1"/>
                </a:solidFill>
                <a:latin typeface="+mn-ea"/>
              </a:rPr>
              <a:t>※</a:t>
            </a:r>
            <a:r>
              <a:rPr lang="ja-JP" altLang="en-US" sz="1600" dirty="0">
                <a:solidFill>
                  <a:schemeClr val="tx1"/>
                </a:solidFill>
                <a:latin typeface="+mn-ea"/>
              </a:rPr>
              <a:t>体制変更、組織再編対応のため、弊社による編集可能ページ</a:t>
            </a:r>
            <a:endParaRPr lang="en-US" altLang="ja-JP" sz="1600" dirty="0">
              <a:solidFill>
                <a:schemeClr val="tx1"/>
              </a:solidFill>
              <a:latin typeface="+mn-ea"/>
            </a:endParaRPr>
          </a:p>
          <a:p>
            <a:r>
              <a:rPr lang="ja-JP" altLang="en-US" sz="1600" dirty="0">
                <a:solidFill>
                  <a:schemeClr val="tx1"/>
                </a:solidFill>
                <a:latin typeface="+mn-ea"/>
              </a:rPr>
              <a:t>　　でお願いします</a:t>
            </a:r>
            <a:endParaRPr lang="en-US" altLang="ja-JP" sz="1600" dirty="0">
              <a:solidFill>
                <a:schemeClr val="tx1"/>
              </a:solidFill>
              <a:latin typeface="+mn-ea"/>
            </a:endParaRPr>
          </a:p>
        </p:txBody>
      </p:sp>
      <p:sp>
        <p:nvSpPr>
          <p:cNvPr id="3" name="テキスト ボックス 2">
            <a:extLst>
              <a:ext uri="{FF2B5EF4-FFF2-40B4-BE49-F238E27FC236}">
                <a16:creationId xmlns:a16="http://schemas.microsoft.com/office/drawing/2014/main" id="{4050F26F-BBB0-D237-C0A7-5E4BC5CD4CC2}"/>
              </a:ext>
            </a:extLst>
          </p:cNvPr>
          <p:cNvSpPr txBox="1"/>
          <p:nvPr/>
        </p:nvSpPr>
        <p:spPr>
          <a:xfrm>
            <a:off x="8391043" y="-42042"/>
            <a:ext cx="2071921" cy="372731"/>
          </a:xfrm>
          <a:prstGeom prst="rect">
            <a:avLst/>
          </a:prstGeom>
          <a:noFill/>
        </p:spPr>
        <p:txBody>
          <a:bodyPr wrap="square" rtlCol="0">
            <a:spAutoFit/>
          </a:bodyPr>
          <a:lstStyle/>
          <a:p>
            <a:r>
              <a:rPr kumimoji="1" lang="ja-JP" altLang="en-US" dirty="0">
                <a:highlight>
                  <a:srgbClr val="FFFF00"/>
                </a:highlight>
              </a:rPr>
              <a:t>レイアウト用</a:t>
            </a:r>
            <a:r>
              <a:rPr kumimoji="1" lang="en-US" altLang="ja-JP" dirty="0">
                <a:highlight>
                  <a:srgbClr val="FFFF00"/>
                </a:highlight>
              </a:rPr>
              <a:t>BOX</a:t>
            </a:r>
            <a:endParaRPr kumimoji="1" lang="ja-JP" altLang="en-US" dirty="0">
              <a:highlight>
                <a:srgbClr val="FFFF00"/>
              </a:highlight>
            </a:endParaRPr>
          </a:p>
        </p:txBody>
      </p:sp>
    </p:spTree>
    <p:extLst>
      <p:ext uri="{BB962C8B-B14F-4D97-AF65-F5344CB8AC3E}">
        <p14:creationId xmlns:p14="http://schemas.microsoft.com/office/powerpoint/2010/main" val="3414135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p:txBody>
          <a:bodyPr/>
          <a:lstStyle/>
          <a:p>
            <a:r>
              <a:rPr lang="ja-JP" altLang="en-US" b="1" dirty="0">
                <a:solidFill>
                  <a:schemeClr val="accent2">
                    <a:lumMod val="75000"/>
                  </a:schemeClr>
                </a:solidFill>
                <a:latin typeface="Meiryo UI" panose="020B0604030504040204" pitchFamily="50" charset="-128"/>
                <a:ea typeface="Meiryo UI" panose="020B0604030504040204" pitchFamily="50" charset="-128"/>
              </a:rPr>
              <a:t>保有技術要素</a:t>
            </a:r>
            <a:endParaRPr kumimoji="1" lang="ja-JP" altLang="en-US"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45" name="角丸四角形 44">
            <a:extLst>
              <a:ext uri="{FF2B5EF4-FFF2-40B4-BE49-F238E27FC236}">
                <a16:creationId xmlns:a16="http://schemas.microsoft.com/office/drawing/2014/main" id="{27DE1A69-DFA4-0347-9A13-81FB457C9C0E}"/>
              </a:ext>
            </a:extLst>
          </p:cNvPr>
          <p:cNvSpPr/>
          <p:nvPr/>
        </p:nvSpPr>
        <p:spPr>
          <a:xfrm>
            <a:off x="5102939" y="1458210"/>
            <a:ext cx="4422061" cy="4614764"/>
          </a:xfrm>
          <a:prstGeom prst="roundRect">
            <a:avLst>
              <a:gd name="adj" fmla="val 1985"/>
            </a:avLst>
          </a:prstGeom>
          <a:solidFill>
            <a:schemeClr val="accent5">
              <a:lumMod val="20000"/>
              <a:lumOff val="8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6" name="テキスト ボックス 45">
            <a:extLst>
              <a:ext uri="{FF2B5EF4-FFF2-40B4-BE49-F238E27FC236}">
                <a16:creationId xmlns:a16="http://schemas.microsoft.com/office/drawing/2014/main" id="{103F85D3-81D5-E843-AB3C-98D7CB176AAB}"/>
              </a:ext>
            </a:extLst>
          </p:cNvPr>
          <p:cNvSpPr txBox="1"/>
          <p:nvPr/>
        </p:nvSpPr>
        <p:spPr>
          <a:xfrm>
            <a:off x="513875" y="935043"/>
            <a:ext cx="8878250" cy="400110"/>
          </a:xfrm>
          <a:prstGeom prst="rect">
            <a:avLst/>
          </a:prstGeom>
          <a:noFill/>
        </p:spPr>
        <p:txBody>
          <a:bodyPr wrap="square" rtlCol="0">
            <a:spAutoFit/>
          </a:bodyPr>
          <a:lstStyle/>
          <a:p>
            <a:pPr algn="ctr" defTabSz="914400" fontAlgn="base">
              <a:spcBef>
                <a:spcPct val="0"/>
              </a:spcBef>
              <a:spcAft>
                <a:spcPct val="0"/>
              </a:spcAft>
            </a:pPr>
            <a:r>
              <a:rPr lang="ja-JP" altLang="en-US" sz="2000" b="1" dirty="0">
                <a:solidFill>
                  <a:schemeClr val="tx2"/>
                </a:solidFill>
                <a:latin typeface="Meiryo UI" panose="020B0604030504040204" pitchFamily="34" charset="-128"/>
                <a:ea typeface="Meiryo UI" panose="020B0604030504040204" pitchFamily="34" charset="-128"/>
              </a:rPr>
              <a:t>ソフトウェア開発技術を中核として、各種製品の開発に貢献します</a:t>
            </a:r>
          </a:p>
        </p:txBody>
      </p:sp>
      <p:sp>
        <p:nvSpPr>
          <p:cNvPr id="47" name="テキスト ボックス 46">
            <a:extLst>
              <a:ext uri="{FF2B5EF4-FFF2-40B4-BE49-F238E27FC236}">
                <a16:creationId xmlns:a16="http://schemas.microsoft.com/office/drawing/2014/main" id="{6AAFA9E2-AEC2-9C41-9063-2443E4A6DFF3}"/>
              </a:ext>
            </a:extLst>
          </p:cNvPr>
          <p:cNvSpPr txBox="1"/>
          <p:nvPr/>
        </p:nvSpPr>
        <p:spPr>
          <a:xfrm>
            <a:off x="5310884" y="1723379"/>
            <a:ext cx="1872000" cy="1277684"/>
          </a:xfrm>
          <a:prstGeom prst="roundRect">
            <a:avLst>
              <a:gd name="adj" fmla="val 3291"/>
            </a:avLst>
          </a:prstGeom>
          <a:gradFill>
            <a:gsLst>
              <a:gs pos="0">
                <a:schemeClr val="bg1"/>
              </a:gs>
              <a:gs pos="100000">
                <a:schemeClr val="accent5">
                  <a:lumMod val="20000"/>
                  <a:lumOff val="80000"/>
                </a:schemeClr>
              </a:gs>
            </a:gsLst>
            <a:lin ang="5400000" scaled="0"/>
          </a:gradFill>
        </p:spPr>
        <p:txBody>
          <a:bodyPr wrap="square" lIns="72000" tIns="72000" rIns="72000" bIns="72000" rtlCol="0">
            <a:noAutofit/>
          </a:bodyPr>
          <a:lstStyle/>
          <a:p>
            <a:pPr lvl="0" algn="ctr" defTabSz="914400" fontAlgn="base">
              <a:spcBef>
                <a:spcPct val="0"/>
              </a:spcBef>
              <a:spcAft>
                <a:spcPct val="0"/>
              </a:spcAft>
              <a:defRPr/>
            </a:pPr>
            <a:r>
              <a:rPr kumimoji="0" lang="ja-JP" altLang="en-US" sz="1100" b="1" kern="0">
                <a:solidFill>
                  <a:schemeClr val="accent5"/>
                </a:solidFill>
                <a:latin typeface="Meiryo UI" panose="020B0604030504040204" pitchFamily="34" charset="-128"/>
                <a:ea typeface="Meiryo UI" panose="020B0604030504040204" pitchFamily="34" charset="-128"/>
              </a:rPr>
              <a:t>端末アプリ</a:t>
            </a:r>
            <a:endParaRPr kumimoji="0" lang="en-US" altLang="ja-JP"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p:txBody>
      </p:sp>
      <p:sp>
        <p:nvSpPr>
          <p:cNvPr id="50" name="角丸四角形 49">
            <a:extLst>
              <a:ext uri="{FF2B5EF4-FFF2-40B4-BE49-F238E27FC236}">
                <a16:creationId xmlns:a16="http://schemas.microsoft.com/office/drawing/2014/main" id="{6B506AEE-60A4-674E-8788-3F3CE2FF1C06}"/>
              </a:ext>
            </a:extLst>
          </p:cNvPr>
          <p:cNvSpPr/>
          <p:nvPr/>
        </p:nvSpPr>
        <p:spPr>
          <a:xfrm>
            <a:off x="358015" y="1462397"/>
            <a:ext cx="4477010" cy="4610577"/>
          </a:xfrm>
          <a:prstGeom prst="roundRect">
            <a:avLst>
              <a:gd name="adj" fmla="val 2293"/>
            </a:avLst>
          </a:prstGeom>
          <a:solidFill>
            <a:schemeClr val="accent2">
              <a:lumMod val="20000"/>
              <a:lumOff val="80000"/>
            </a:schemeClr>
          </a:solidFill>
          <a:ln>
            <a:noFill/>
          </a:ln>
        </p:spPr>
        <p:txBody>
          <a:bodyPr wrap="none" lIns="0" tIns="503999" rIns="0" bIns="0" rtlCol="0" anchor="ctr" anchorCtr="0">
            <a:noAutofit/>
          </a:bodyPr>
          <a:lstStyle/>
          <a:p>
            <a:pPr lvl="0" defTabSz="914400" fontAlgn="base">
              <a:spcBef>
                <a:spcPct val="0"/>
              </a:spcBef>
              <a:spcAft>
                <a:spcPct val="0"/>
              </a:spcAft>
              <a:defRPr/>
            </a:pPr>
            <a:r>
              <a:rPr kumimoji="0" lang="ja-JP" altLang="en-US" sz="2400" b="1" i="0" u="none" strike="noStrike" kern="0" cap="none" spc="0" normalizeH="0" baseline="0" noProof="0">
                <a:ln>
                  <a:noFill/>
                </a:ln>
                <a:solidFill>
                  <a:schemeClr val="accent2">
                    <a:lumMod val="75000"/>
                  </a:schemeClr>
                </a:solidFill>
                <a:effectLst/>
                <a:uLnTx/>
                <a:uFillTx/>
                <a:latin typeface="Meiryo UI" panose="020B0604030504040204" pitchFamily="34" charset="-128"/>
                <a:ea typeface="Meiryo UI" panose="020B0604030504040204" pitchFamily="34" charset="-128"/>
              </a:rPr>
              <a:t>　</a:t>
            </a:r>
            <a:r>
              <a:rPr kumimoji="0" lang="en-US" altLang="ja-JP" sz="2400" b="1" i="0" u="none" strike="noStrike" kern="0" cap="none" spc="0" normalizeH="0" baseline="0" noProof="0" dirty="0">
                <a:ln>
                  <a:noFill/>
                </a:ln>
                <a:solidFill>
                  <a:schemeClr val="accent2">
                    <a:lumMod val="75000"/>
                  </a:schemeClr>
                </a:solidFill>
                <a:effectLst/>
                <a:uLnTx/>
                <a:uFillTx/>
                <a:latin typeface="Meiryo UI" panose="020B0604030504040204" pitchFamily="34" charset="-128"/>
                <a:ea typeface="Meiryo UI" panose="020B0604030504040204" pitchFamily="34" charset="-128"/>
              </a:rPr>
              <a:t>    </a:t>
            </a:r>
            <a:r>
              <a:rPr kumimoji="0" lang="ja-JP" altLang="en-US" sz="2400" b="1" kern="0">
                <a:solidFill>
                  <a:schemeClr val="accent2">
                    <a:lumMod val="75000"/>
                  </a:schemeClr>
                </a:solidFill>
                <a:latin typeface="Meiryo UI" panose="020B0604030504040204" pitchFamily="34" charset="-128"/>
                <a:ea typeface="Meiryo UI" panose="020B0604030504040204" pitchFamily="34" charset="-128"/>
              </a:rPr>
              <a:t>保有技術</a:t>
            </a:r>
            <a:endParaRPr kumimoji="0" lang="en-US" altLang="ja-JP" sz="2400" b="1" kern="0" dirty="0">
              <a:solidFill>
                <a:schemeClr val="accent2">
                  <a:lumMod val="75000"/>
                </a:schemeClr>
              </a:solidFill>
              <a:latin typeface="Meiryo UI" panose="020B0604030504040204" pitchFamily="34" charset="-128"/>
              <a:ea typeface="Meiryo UI" panose="020B0604030504040204" pitchFamily="34" charset="-128"/>
            </a:endParaRPr>
          </a:p>
          <a:p>
            <a:pPr lvl="0" defTabSz="914400" fontAlgn="base">
              <a:spcBef>
                <a:spcPct val="0"/>
              </a:spcBef>
              <a:spcAft>
                <a:spcPct val="0"/>
              </a:spcAft>
              <a:defRPr/>
            </a:pPr>
            <a:r>
              <a:rPr kumimoji="0" lang="ja-JP" altLang="en-US" sz="2400" b="1" kern="0">
                <a:solidFill>
                  <a:schemeClr val="accent2">
                    <a:lumMod val="75000"/>
                  </a:schemeClr>
                </a:solidFill>
                <a:latin typeface="Meiryo UI" panose="020B0604030504040204" pitchFamily="34" charset="-128"/>
                <a:ea typeface="Meiryo UI" panose="020B0604030504040204" pitchFamily="34" charset="-128"/>
              </a:rPr>
              <a:t>　</a:t>
            </a:r>
            <a:r>
              <a:rPr kumimoji="0" lang="en-US" altLang="ja-JP" sz="2400" b="1" kern="0" dirty="0">
                <a:solidFill>
                  <a:schemeClr val="accent2">
                    <a:lumMod val="75000"/>
                  </a:schemeClr>
                </a:solidFill>
                <a:latin typeface="Meiryo UI" panose="020B0604030504040204" pitchFamily="34" charset="-128"/>
                <a:ea typeface="Meiryo UI" panose="020B0604030504040204" pitchFamily="34" charset="-128"/>
              </a:rPr>
              <a:t>    </a:t>
            </a:r>
            <a:r>
              <a:rPr kumimoji="0" lang="ja-JP" altLang="en-US" sz="2400" b="1" kern="0">
                <a:solidFill>
                  <a:schemeClr val="accent2">
                    <a:lumMod val="75000"/>
                  </a:schemeClr>
                </a:solidFill>
                <a:latin typeface="Meiryo UI" panose="020B0604030504040204" pitchFamily="34" charset="-128"/>
                <a:ea typeface="Meiryo UI" panose="020B0604030504040204" pitchFamily="34" charset="-128"/>
              </a:rPr>
              <a:t>要素</a:t>
            </a:r>
            <a:endParaRPr kumimoji="0" lang="en-US" altLang="ja-JP" sz="2400" b="1" i="0" u="none" strike="noStrike" kern="0" cap="none" spc="0" normalizeH="0" baseline="0" noProof="0" dirty="0">
              <a:ln>
                <a:noFill/>
              </a:ln>
              <a:solidFill>
                <a:schemeClr val="accent2">
                  <a:lumMod val="75000"/>
                </a:schemeClr>
              </a:solidFill>
              <a:effectLst/>
              <a:uLnTx/>
              <a:uFillTx/>
              <a:latin typeface="Meiryo UI" panose="020B0604030504040204" pitchFamily="34" charset="-128"/>
              <a:ea typeface="Meiryo UI" panose="020B0604030504040204" pitchFamily="34" charset="-128"/>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2">
                  <a:lumMod val="75000"/>
                </a:schemeClr>
              </a:solidFill>
              <a:effectLst/>
              <a:uLnTx/>
              <a:uFillTx/>
              <a:latin typeface="Meiryo UI" panose="020B0604030504040204" pitchFamily="34" charset="-128"/>
              <a:ea typeface="Meiryo UI" panose="020B0604030504040204" pitchFamily="34" charset="-128"/>
            </a:endParaRPr>
          </a:p>
        </p:txBody>
      </p:sp>
      <p:sp>
        <p:nvSpPr>
          <p:cNvPr id="51" name="円/楕円 7">
            <a:extLst>
              <a:ext uri="{FF2B5EF4-FFF2-40B4-BE49-F238E27FC236}">
                <a16:creationId xmlns:a16="http://schemas.microsoft.com/office/drawing/2014/main" id="{CCFE4D02-1749-DB43-9C31-58ABFE804E00}"/>
              </a:ext>
            </a:extLst>
          </p:cNvPr>
          <p:cNvSpPr/>
          <p:nvPr/>
        </p:nvSpPr>
        <p:spPr>
          <a:xfrm>
            <a:off x="3542031" y="3183998"/>
            <a:ext cx="2821447" cy="1287221"/>
          </a:xfrm>
          <a:prstGeom prst="ellipse">
            <a:avLst/>
          </a:prstGeom>
          <a:solidFill>
            <a:schemeClr val="accent2">
              <a:lumMod val="75000"/>
            </a:schemeClr>
          </a:solidFill>
          <a:ln>
            <a:no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200" b="1" kern="0" dirty="0">
                <a:solidFill>
                  <a:srgbClr val="FFFFFF"/>
                </a:solidFill>
                <a:latin typeface="Meiryo UI" panose="020B0604030504040204" pitchFamily="34" charset="-128"/>
                <a:ea typeface="Meiryo UI" panose="020B0604030504040204" pitchFamily="34" charset="-128"/>
              </a:rPr>
              <a:t>株式会社</a:t>
            </a:r>
            <a:r>
              <a:rPr kumimoji="0" lang="en-US" altLang="ja-JP" sz="1200" b="1" kern="0" dirty="0">
                <a:solidFill>
                  <a:srgbClr val="FFFFFF"/>
                </a:solidFill>
                <a:latin typeface="Meiryo UI" panose="020B0604030504040204" pitchFamily="34" charset="-128"/>
                <a:ea typeface="Meiryo UI" panose="020B0604030504040204" pitchFamily="34" charset="-128"/>
              </a:rPr>
              <a:t>NTT</a:t>
            </a:r>
            <a:r>
              <a:rPr kumimoji="0" lang="ja-JP" altLang="en-US" sz="1200" b="1" kern="0" dirty="0">
                <a:solidFill>
                  <a:srgbClr val="FFFFFF"/>
                </a:solidFill>
                <a:latin typeface="Meiryo UI" panose="020B0604030504040204" pitchFamily="34" charset="-128"/>
                <a:ea typeface="Meiryo UI" panose="020B0604030504040204" pitchFamily="34" charset="-128"/>
              </a:rPr>
              <a:t>データ</a:t>
            </a:r>
            <a:r>
              <a:rPr kumimoji="0" lang="en-US" altLang="ja-JP" sz="1200" b="1" kern="0" dirty="0">
                <a:solidFill>
                  <a:srgbClr val="FFFFFF"/>
                </a:solidFill>
                <a:latin typeface="Meiryo UI" panose="020B0604030504040204" pitchFamily="34" charset="-128"/>
                <a:ea typeface="Meiryo UI" panose="020B0604030504040204" pitchFamily="34" charset="-128"/>
              </a:rPr>
              <a:t>NJK</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7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第</a:t>
            </a:r>
            <a:r>
              <a:rPr kumimoji="0" lang="en-US" altLang="ja-JP" sz="12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2</a:t>
            </a:r>
            <a:r>
              <a:rPr kumimoji="0" lang="ja-JP" altLang="en-US" sz="1200" b="1" kern="0" dirty="0">
                <a:solidFill>
                  <a:srgbClr val="FFFFFF"/>
                </a:solidFill>
                <a:latin typeface="Meiryo UI" panose="020B0604030504040204" pitchFamily="34" charset="-128"/>
                <a:ea typeface="Meiryo UI" panose="020B0604030504040204" pitchFamily="34" charset="-128"/>
              </a:rPr>
              <a:t>ビジネスソリューション事業部</a:t>
            </a:r>
            <a:endParaRPr kumimoji="0" lang="ja-JP" altLang="en-US" sz="12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p:txBody>
      </p:sp>
      <p:pic>
        <p:nvPicPr>
          <p:cNvPr id="52" name="図 51">
            <a:extLst>
              <a:ext uri="{FF2B5EF4-FFF2-40B4-BE49-F238E27FC236}">
                <a16:creationId xmlns:a16="http://schemas.microsoft.com/office/drawing/2014/main" id="{D295CC50-FA52-9642-AC79-10E347FF6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102" y="3246729"/>
            <a:ext cx="651170" cy="1138091"/>
          </a:xfrm>
          <a:prstGeom prst="rect">
            <a:avLst/>
          </a:prstGeom>
        </p:spPr>
      </p:pic>
      <p:pic>
        <p:nvPicPr>
          <p:cNvPr id="53" name="図 52">
            <a:extLst>
              <a:ext uri="{FF2B5EF4-FFF2-40B4-BE49-F238E27FC236}">
                <a16:creationId xmlns:a16="http://schemas.microsoft.com/office/drawing/2014/main" id="{B32B3C3F-6FF4-3D46-923E-505010FDD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145606" y="3246729"/>
            <a:ext cx="651170" cy="1138091"/>
          </a:xfrm>
          <a:prstGeom prst="rect">
            <a:avLst/>
          </a:prstGeom>
        </p:spPr>
      </p:pic>
      <p:sp>
        <p:nvSpPr>
          <p:cNvPr id="54" name="角丸四角形 53">
            <a:extLst>
              <a:ext uri="{FF2B5EF4-FFF2-40B4-BE49-F238E27FC236}">
                <a16:creationId xmlns:a16="http://schemas.microsoft.com/office/drawing/2014/main" id="{E5F7604C-8E00-BD4E-B497-4CBB52F91566}"/>
              </a:ext>
            </a:extLst>
          </p:cNvPr>
          <p:cNvSpPr/>
          <p:nvPr/>
        </p:nvSpPr>
        <p:spPr>
          <a:xfrm>
            <a:off x="542029" y="1703274"/>
            <a:ext cx="1260000" cy="1345785"/>
          </a:xfrm>
          <a:prstGeom prst="roundRect">
            <a:avLst>
              <a:gd name="adj" fmla="val 9340"/>
            </a:avLst>
          </a:prstGeom>
          <a:solidFill>
            <a:srgbClr val="FFFFFF"/>
          </a:solidFill>
          <a:ln>
            <a:noFill/>
          </a:ln>
        </p:spPr>
        <p:txBody>
          <a:bodyPr wrap="none" tIns="0" bIns="72000" rtlCol="0" anchor="ctr">
            <a:noAutofit/>
          </a:bodyPr>
          <a:lstStyle/>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r>
              <a:rPr lang="en-US" altLang="zh-TW" sz="1000" b="1" dirty="0">
                <a:solidFill>
                  <a:srgbClr val="000000"/>
                </a:solidFill>
                <a:latin typeface="Meiryo UI" panose="020B0604030504040204" pitchFamily="34" charset="-128"/>
                <a:ea typeface="Meiryo UI" panose="020B0604030504040204" pitchFamily="34" charset="-128"/>
              </a:rPr>
              <a:t>HTML5, CSS3,</a:t>
            </a:r>
          </a:p>
          <a:p>
            <a:pPr algn="ctr" defTabSz="914400" fontAlgn="base">
              <a:spcBef>
                <a:spcPct val="0"/>
              </a:spcBef>
              <a:spcAft>
                <a:spcPct val="0"/>
              </a:spcAft>
            </a:pPr>
            <a:r>
              <a:rPr lang="en-US" altLang="zh-TW" sz="1000" b="1" dirty="0">
                <a:solidFill>
                  <a:srgbClr val="000000"/>
                </a:solidFill>
                <a:latin typeface="Meiryo UI" panose="020B0604030504040204" pitchFamily="34" charset="-128"/>
                <a:ea typeface="Meiryo UI" panose="020B0604030504040204" pitchFamily="34" charset="-128"/>
              </a:rPr>
              <a:t>JavaScript, XML,</a:t>
            </a:r>
          </a:p>
          <a:p>
            <a:pPr algn="ctr" defTabSz="914400" fontAlgn="base">
              <a:spcBef>
                <a:spcPct val="0"/>
              </a:spcBef>
              <a:spcAft>
                <a:spcPct val="0"/>
              </a:spcAft>
            </a:pPr>
            <a:r>
              <a:rPr lang="en-US" altLang="zh-TW" sz="1000" b="1" dirty="0">
                <a:solidFill>
                  <a:srgbClr val="000000"/>
                </a:solidFill>
                <a:latin typeface="Meiryo UI" panose="020B0604030504040204" pitchFamily="34" charset="-128"/>
                <a:ea typeface="Meiryo UI" panose="020B0604030504040204" pitchFamily="34" charset="-128"/>
              </a:rPr>
              <a:t>HTTP/HTTPS,</a:t>
            </a:r>
          </a:p>
          <a:p>
            <a:pPr algn="ctr" defTabSz="914400" fontAlgn="base">
              <a:spcBef>
                <a:spcPct val="0"/>
              </a:spcBef>
              <a:spcAft>
                <a:spcPct val="0"/>
              </a:spcAft>
            </a:pPr>
            <a:r>
              <a:rPr lang="en-US" altLang="zh-TW" sz="1000" b="1" dirty="0">
                <a:solidFill>
                  <a:srgbClr val="000000"/>
                </a:solidFill>
                <a:latin typeface="Meiryo UI" panose="020B0604030504040204" pitchFamily="34" charset="-128"/>
                <a:ea typeface="Meiryo UI" panose="020B0604030504040204" pitchFamily="34" charset="-128"/>
              </a:rPr>
              <a:t>SSL/TLS</a:t>
            </a:r>
          </a:p>
        </p:txBody>
      </p:sp>
      <p:sp>
        <p:nvSpPr>
          <p:cNvPr id="55" name="角丸四角形 54">
            <a:extLst>
              <a:ext uri="{FF2B5EF4-FFF2-40B4-BE49-F238E27FC236}">
                <a16:creationId xmlns:a16="http://schemas.microsoft.com/office/drawing/2014/main" id="{0D120E53-E02B-864B-8479-BB84ED33E257}"/>
              </a:ext>
            </a:extLst>
          </p:cNvPr>
          <p:cNvSpPr/>
          <p:nvPr/>
        </p:nvSpPr>
        <p:spPr>
          <a:xfrm>
            <a:off x="1958051" y="1716528"/>
            <a:ext cx="1260000" cy="1345785"/>
          </a:xfrm>
          <a:prstGeom prst="roundRect">
            <a:avLst>
              <a:gd name="adj" fmla="val 9340"/>
            </a:avLst>
          </a:prstGeom>
          <a:solidFill>
            <a:srgbClr val="FFFFFF"/>
          </a:solidFill>
          <a:ln>
            <a:noFill/>
          </a:ln>
        </p:spPr>
        <p:txBody>
          <a:bodyPr wrap="none" tIns="0" bIns="72000" rtlCol="0" anchor="ctr">
            <a:noAutofit/>
          </a:bodyPr>
          <a:lstStyle/>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r>
              <a:rPr lang="en-US" altLang="zh-TW" sz="1000" b="1" dirty="0">
                <a:solidFill>
                  <a:srgbClr val="000000"/>
                </a:solidFill>
                <a:latin typeface="Meiryo UI" panose="020B0604030504040204" pitchFamily="34" charset="-128"/>
                <a:ea typeface="Meiryo UI" panose="020B0604030504040204" pitchFamily="34" charset="-128"/>
              </a:rPr>
              <a:t>WCF,TCP/IP,</a:t>
            </a:r>
          </a:p>
          <a:p>
            <a:pPr algn="ctr" defTabSz="914400" fontAlgn="base">
              <a:spcBef>
                <a:spcPct val="0"/>
              </a:spcBef>
              <a:spcAft>
                <a:spcPct val="0"/>
              </a:spcAft>
            </a:pPr>
            <a:r>
              <a:rPr lang="en-US" altLang="zh-TW" sz="1000" b="1" dirty="0">
                <a:solidFill>
                  <a:srgbClr val="000000"/>
                </a:solidFill>
                <a:latin typeface="Meiryo UI" panose="020B0604030504040204" pitchFamily="34" charset="-128"/>
                <a:ea typeface="Meiryo UI" panose="020B0604030504040204" pitchFamily="34" charset="-128"/>
              </a:rPr>
              <a:t>HTTP/HTTPS,</a:t>
            </a:r>
          </a:p>
          <a:p>
            <a:pPr algn="ctr" defTabSz="914400" fontAlgn="base">
              <a:spcBef>
                <a:spcPct val="0"/>
              </a:spcBef>
              <a:spcAft>
                <a:spcPct val="0"/>
              </a:spcAft>
            </a:pPr>
            <a:r>
              <a:rPr lang="en-US" altLang="zh-TW" sz="1000" b="1" dirty="0">
                <a:solidFill>
                  <a:srgbClr val="000000"/>
                </a:solidFill>
                <a:latin typeface="Meiryo UI" panose="020B0604030504040204" pitchFamily="34" charset="-128"/>
                <a:ea typeface="Meiryo UI" panose="020B0604030504040204" pitchFamily="34" charset="-128"/>
              </a:rPr>
              <a:t>SOAP</a:t>
            </a:r>
          </a:p>
        </p:txBody>
      </p:sp>
      <p:sp>
        <p:nvSpPr>
          <p:cNvPr id="62" name="角丸四角形 61">
            <a:extLst>
              <a:ext uri="{FF2B5EF4-FFF2-40B4-BE49-F238E27FC236}">
                <a16:creationId xmlns:a16="http://schemas.microsoft.com/office/drawing/2014/main" id="{38AFD8D0-4F2D-AB48-8098-D905E9581A5F}"/>
              </a:ext>
            </a:extLst>
          </p:cNvPr>
          <p:cNvSpPr/>
          <p:nvPr/>
        </p:nvSpPr>
        <p:spPr>
          <a:xfrm>
            <a:off x="3374073" y="1730011"/>
            <a:ext cx="1260000" cy="1345785"/>
          </a:xfrm>
          <a:prstGeom prst="roundRect">
            <a:avLst>
              <a:gd name="adj" fmla="val 9340"/>
            </a:avLst>
          </a:prstGeom>
          <a:solidFill>
            <a:srgbClr val="FFFFFF"/>
          </a:solidFill>
          <a:ln>
            <a:noFill/>
          </a:ln>
        </p:spPr>
        <p:txBody>
          <a:bodyPr wrap="none" tIns="0" bIns="72000" rtlCol="0" anchor="ctr">
            <a:noAutofit/>
          </a:bodyPr>
          <a:lstStyle/>
          <a:p>
            <a:pPr algn="ctr" defTabSz="914400" fontAlgn="base">
              <a:spcBef>
                <a:spcPct val="0"/>
              </a:spcBef>
              <a:spcAft>
                <a:spcPct val="0"/>
              </a:spcAft>
            </a:pPr>
            <a:endParaRPr lang="en-US" altLang="zh-TW" sz="1000" b="1" dirty="0">
              <a:latin typeface="Meiryo UI" panose="020B0604030504040204" pitchFamily="34" charset="-128"/>
              <a:ea typeface="Meiryo UI" panose="020B0604030504040204" pitchFamily="34" charset="-128"/>
            </a:endParaRPr>
          </a:p>
          <a:p>
            <a:pPr algn="ctr" defTabSz="914400" fontAlgn="base">
              <a:spcBef>
                <a:spcPct val="0"/>
              </a:spcBef>
              <a:spcAft>
                <a:spcPct val="0"/>
              </a:spcAft>
            </a:pPr>
            <a:endParaRPr lang="en-US" altLang="zh-TW" sz="1000" b="1" dirty="0">
              <a:latin typeface="Meiryo UI" panose="020B0604030504040204" pitchFamily="34" charset="-128"/>
              <a:ea typeface="Meiryo UI" panose="020B0604030504040204" pitchFamily="34" charset="-128"/>
            </a:endParaRPr>
          </a:p>
          <a:p>
            <a:pPr algn="ctr" defTabSz="914400" fontAlgn="base">
              <a:spcBef>
                <a:spcPct val="0"/>
              </a:spcBef>
              <a:spcAft>
                <a:spcPct val="0"/>
              </a:spcAft>
            </a:pPr>
            <a:r>
              <a:rPr lang="en-US" altLang="ja-JP" sz="1000" b="1" dirty="0">
                <a:latin typeface="Meiryo UI" panose="020B0604030504040204" pitchFamily="34" charset="-128"/>
                <a:ea typeface="Meiryo UI" panose="020B0604030504040204" pitchFamily="34" charset="-128"/>
              </a:rPr>
              <a:t>TERASOLNA,</a:t>
            </a:r>
          </a:p>
          <a:p>
            <a:pPr algn="ctr" defTabSz="914400" fontAlgn="base">
              <a:spcBef>
                <a:spcPct val="0"/>
              </a:spcBef>
              <a:spcAft>
                <a:spcPct val="0"/>
              </a:spcAft>
            </a:pPr>
            <a:r>
              <a:rPr lang="en-US" altLang="ja-JP" sz="1000" b="1" dirty="0">
                <a:latin typeface="Meiryo UI" panose="020B0604030504040204" pitchFamily="34" charset="-128"/>
                <a:ea typeface="Meiryo UI" panose="020B0604030504040204" pitchFamily="34" charset="-128"/>
              </a:rPr>
              <a:t>intra-mart,</a:t>
            </a:r>
          </a:p>
          <a:p>
            <a:pPr algn="ctr" defTabSz="914400" fontAlgn="base">
              <a:spcBef>
                <a:spcPct val="0"/>
              </a:spcBef>
              <a:spcAft>
                <a:spcPct val="0"/>
              </a:spcAft>
            </a:pPr>
            <a:r>
              <a:rPr lang="en-US" altLang="zh-TW" sz="1000" b="1" dirty="0">
                <a:latin typeface="Meiryo UI" panose="020B0604030504040204" pitchFamily="34" charset="-128"/>
                <a:ea typeface="Meiryo UI" panose="020B0604030504040204" pitchFamily="34" charset="-128"/>
              </a:rPr>
              <a:t>Angular,</a:t>
            </a:r>
          </a:p>
          <a:p>
            <a:pPr algn="ctr" defTabSz="914400" fontAlgn="base">
              <a:spcBef>
                <a:spcPct val="0"/>
              </a:spcBef>
              <a:spcAft>
                <a:spcPct val="0"/>
              </a:spcAft>
            </a:pPr>
            <a:r>
              <a:rPr lang="en-US" altLang="zh-TW" sz="1000" b="1" dirty="0" err="1">
                <a:latin typeface="Meiryo UI" panose="020B0604030504040204" pitchFamily="34" charset="-128"/>
                <a:ea typeface="Meiryo UI" panose="020B0604030504040204" pitchFamily="34" charset="-128"/>
              </a:rPr>
              <a:t>SpringBoot</a:t>
            </a:r>
            <a:r>
              <a:rPr lang="en-US" altLang="zh-TW" sz="1000" b="1" dirty="0">
                <a:latin typeface="Meiryo UI" panose="020B0604030504040204" pitchFamily="34" charset="-128"/>
                <a:ea typeface="Meiryo UI" panose="020B0604030504040204" pitchFamily="34" charset="-128"/>
              </a:rPr>
              <a:t>,</a:t>
            </a:r>
          </a:p>
          <a:p>
            <a:pPr algn="ctr" defTabSz="914400" fontAlgn="base">
              <a:spcBef>
                <a:spcPct val="0"/>
              </a:spcBef>
              <a:spcAft>
                <a:spcPct val="0"/>
              </a:spcAft>
            </a:pPr>
            <a:r>
              <a:rPr lang="ja-JP" altLang="ja-JP" sz="1000" b="1" dirty="0" err="1">
                <a:latin typeface="Meiryo UI" panose="020B0604030504040204" pitchFamily="34" charset="-128"/>
                <a:ea typeface="Meiryo UI" panose="020B0604030504040204" pitchFamily="34" charset="-128"/>
              </a:rPr>
              <a:t>.</a:t>
            </a:r>
            <a:r>
              <a:rPr lang="ja-JP" altLang="ja-JP" sz="1000" b="1" dirty="0">
                <a:latin typeface="Meiryo UI" panose="020B0604030504040204" pitchFamily="34" charset="-128"/>
                <a:ea typeface="Meiryo UI" panose="020B0604030504040204" pitchFamily="34" charset="-128"/>
              </a:rPr>
              <a:t>NET Framework</a:t>
            </a:r>
            <a:r>
              <a:rPr lang="en-US" altLang="ja-JP" sz="1000" b="1" dirty="0">
                <a:latin typeface="Meiryo UI" panose="020B0604030504040204" pitchFamily="34" charset="-128"/>
                <a:ea typeface="Meiryo UI" panose="020B0604030504040204" pitchFamily="34" charset="-128"/>
              </a:rPr>
              <a:t>,</a:t>
            </a:r>
          </a:p>
          <a:p>
            <a:pPr algn="ctr" defTabSz="914400" fontAlgn="base">
              <a:spcBef>
                <a:spcPct val="0"/>
              </a:spcBef>
              <a:spcAft>
                <a:spcPct val="0"/>
              </a:spcAft>
            </a:pPr>
            <a:r>
              <a:rPr lang="en-US" altLang="ja-JP" sz="1000" b="1" dirty="0">
                <a:latin typeface="Meiryo UI" panose="020B0604030504040204" pitchFamily="34" charset="-128"/>
                <a:ea typeface="Meiryo UI" panose="020B0604030504040204" pitchFamily="34" charset="-128"/>
              </a:rPr>
              <a:t>Ruby on Rails</a:t>
            </a:r>
            <a:endParaRPr lang="en-US" altLang="zh-TW" sz="1000" b="1" dirty="0">
              <a:latin typeface="Meiryo UI" panose="020B0604030504040204" pitchFamily="34" charset="-128"/>
              <a:ea typeface="Meiryo UI" panose="020B0604030504040204" pitchFamily="34" charset="-128"/>
            </a:endParaRPr>
          </a:p>
        </p:txBody>
      </p:sp>
      <p:sp>
        <p:nvSpPr>
          <p:cNvPr id="63" name="角丸四角形 62">
            <a:extLst>
              <a:ext uri="{FF2B5EF4-FFF2-40B4-BE49-F238E27FC236}">
                <a16:creationId xmlns:a16="http://schemas.microsoft.com/office/drawing/2014/main" id="{E4B50C2C-50FB-7348-9077-88EBAC02D8CD}"/>
              </a:ext>
            </a:extLst>
          </p:cNvPr>
          <p:cNvSpPr/>
          <p:nvPr/>
        </p:nvSpPr>
        <p:spPr>
          <a:xfrm>
            <a:off x="542029" y="4557632"/>
            <a:ext cx="1260000" cy="1320067"/>
          </a:xfrm>
          <a:prstGeom prst="roundRect">
            <a:avLst>
              <a:gd name="adj" fmla="val 9340"/>
            </a:avLst>
          </a:prstGeom>
          <a:solidFill>
            <a:srgbClr val="FFFFFF"/>
          </a:solidFill>
          <a:ln>
            <a:noFill/>
          </a:ln>
        </p:spPr>
        <p:txBody>
          <a:bodyPr wrap="none" tIns="0" bIns="72000" rtlCol="0" anchor="ctr">
            <a:noAutofit/>
          </a:bodyPr>
          <a:lstStyle/>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r>
              <a:rPr lang="en-US" altLang="ja-JP" sz="1000" b="1" dirty="0">
                <a:solidFill>
                  <a:srgbClr val="000000"/>
                </a:solidFill>
                <a:latin typeface="Meiryo UI" panose="020B0604030504040204" pitchFamily="34" charset="-128"/>
                <a:ea typeface="Meiryo UI" panose="020B0604030504040204" pitchFamily="34" charset="-128"/>
              </a:rPr>
              <a:t>AWS</a:t>
            </a:r>
            <a:r>
              <a:rPr lang="ja-JP" altLang="en-US" sz="1000" b="1" dirty="0" err="1">
                <a:solidFill>
                  <a:srgbClr val="000000"/>
                </a:solidFill>
                <a:latin typeface="Meiryo UI" panose="020B0604030504040204" pitchFamily="34" charset="-128"/>
                <a:ea typeface="Meiryo UI" panose="020B0604030504040204" pitchFamily="34" charset="-128"/>
              </a:rPr>
              <a:t>、</a:t>
            </a:r>
            <a:r>
              <a:rPr lang="en-US" altLang="zh-TW" sz="1000" b="1" dirty="0">
                <a:solidFill>
                  <a:srgbClr val="000000"/>
                </a:solidFill>
                <a:latin typeface="Meiryo UI" panose="020B0604030504040204" pitchFamily="34" charset="-128"/>
                <a:ea typeface="Meiryo UI" panose="020B0604030504040204" pitchFamily="34" charset="-128"/>
              </a:rPr>
              <a:t>Azure</a:t>
            </a:r>
          </a:p>
        </p:txBody>
      </p:sp>
      <p:sp>
        <p:nvSpPr>
          <p:cNvPr id="64" name="角丸四角形 63">
            <a:extLst>
              <a:ext uri="{FF2B5EF4-FFF2-40B4-BE49-F238E27FC236}">
                <a16:creationId xmlns:a16="http://schemas.microsoft.com/office/drawing/2014/main" id="{BCDCF80C-2C96-D847-8AD6-5C2DDA45E41F}"/>
              </a:ext>
            </a:extLst>
          </p:cNvPr>
          <p:cNvSpPr/>
          <p:nvPr/>
        </p:nvSpPr>
        <p:spPr>
          <a:xfrm>
            <a:off x="1958051" y="4569752"/>
            <a:ext cx="1260000" cy="1320067"/>
          </a:xfrm>
          <a:prstGeom prst="roundRect">
            <a:avLst>
              <a:gd name="adj" fmla="val 9340"/>
            </a:avLst>
          </a:prstGeom>
          <a:solidFill>
            <a:srgbClr val="FFFFFF"/>
          </a:solidFill>
          <a:ln>
            <a:noFill/>
          </a:ln>
        </p:spPr>
        <p:txBody>
          <a:bodyPr wrap="none" tIns="0" bIns="72000" rtlCol="0" anchor="ctr">
            <a:noAutofit/>
          </a:bodyPr>
          <a:lstStyle/>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r>
              <a:rPr lang="en-US" altLang="zh-TW" sz="1000" b="1" dirty="0" err="1">
                <a:solidFill>
                  <a:srgbClr val="000000"/>
                </a:solidFill>
                <a:latin typeface="Meiryo UI" panose="020B0604030504040204" pitchFamily="34" charset="-128"/>
                <a:ea typeface="Meiryo UI" panose="020B0604030504040204" pitchFamily="34" charset="-128"/>
              </a:rPr>
              <a:t>Java,C#,C</a:t>
            </a:r>
            <a:r>
              <a:rPr lang="en-US" altLang="zh-TW" sz="1000" b="1" dirty="0">
                <a:solidFill>
                  <a:srgbClr val="000000"/>
                </a:solidFill>
                <a:latin typeface="Meiryo UI" panose="020B0604030504040204" pitchFamily="34" charset="-128"/>
                <a:ea typeface="Meiryo UI" panose="020B0604030504040204" pitchFamily="34" charset="-128"/>
              </a:rPr>
              <a:t>/C++,</a:t>
            </a:r>
          </a:p>
          <a:p>
            <a:pPr algn="ctr" defTabSz="914400" fontAlgn="base">
              <a:spcBef>
                <a:spcPct val="0"/>
              </a:spcBef>
              <a:spcAft>
                <a:spcPct val="0"/>
              </a:spcAft>
            </a:pPr>
            <a:r>
              <a:rPr lang="en-US" altLang="zh-TW" sz="1000" b="1" dirty="0" err="1">
                <a:solidFill>
                  <a:srgbClr val="000000"/>
                </a:solidFill>
                <a:latin typeface="Meiryo UI" panose="020B0604030504040204" pitchFamily="34" charset="-128"/>
                <a:ea typeface="Meiryo UI" panose="020B0604030504040204" pitchFamily="34" charset="-128"/>
              </a:rPr>
              <a:t>Python,Ruby</a:t>
            </a:r>
            <a:r>
              <a:rPr lang="en-US" altLang="zh-TW" sz="1000" b="1" dirty="0">
                <a:solidFill>
                  <a:srgbClr val="000000"/>
                </a:solidFill>
                <a:latin typeface="Meiryo UI" panose="020B0604030504040204" pitchFamily="34" charset="-128"/>
                <a:ea typeface="Meiryo UI" panose="020B0604030504040204" pitchFamily="34" charset="-128"/>
              </a:rPr>
              <a:t>,</a:t>
            </a:r>
          </a:p>
          <a:p>
            <a:pPr algn="ctr" defTabSz="914400" fontAlgn="base">
              <a:spcBef>
                <a:spcPct val="0"/>
              </a:spcBef>
              <a:spcAft>
                <a:spcPct val="0"/>
              </a:spcAft>
            </a:pPr>
            <a:r>
              <a:rPr lang="en-US" altLang="ja-JP" sz="1000" b="1" dirty="0">
                <a:solidFill>
                  <a:srgbClr val="000000"/>
                </a:solidFill>
                <a:latin typeface="Meiryo UI" panose="020B0604030504040204" pitchFamily="34" charset="-128"/>
                <a:ea typeface="Meiryo UI" panose="020B0604030504040204" pitchFamily="34" charset="-128"/>
              </a:rPr>
              <a:t>PHP</a:t>
            </a:r>
            <a:endParaRPr lang="en-US" altLang="zh-TW" sz="1000" b="1" dirty="0">
              <a:solidFill>
                <a:srgbClr val="000000"/>
              </a:solidFill>
              <a:latin typeface="Meiryo UI" panose="020B0604030504040204" pitchFamily="34" charset="-128"/>
              <a:ea typeface="Meiryo UI" panose="020B0604030504040204" pitchFamily="34" charset="-128"/>
            </a:endParaRPr>
          </a:p>
        </p:txBody>
      </p:sp>
      <p:sp>
        <p:nvSpPr>
          <p:cNvPr id="65" name="角丸四角形 64">
            <a:extLst>
              <a:ext uri="{FF2B5EF4-FFF2-40B4-BE49-F238E27FC236}">
                <a16:creationId xmlns:a16="http://schemas.microsoft.com/office/drawing/2014/main" id="{11BD0D56-4F63-FA4B-8123-46358039614E}"/>
              </a:ext>
            </a:extLst>
          </p:cNvPr>
          <p:cNvSpPr/>
          <p:nvPr/>
        </p:nvSpPr>
        <p:spPr>
          <a:xfrm>
            <a:off x="3374073" y="4569752"/>
            <a:ext cx="1260000" cy="1320067"/>
          </a:xfrm>
          <a:prstGeom prst="roundRect">
            <a:avLst>
              <a:gd name="adj" fmla="val 9340"/>
            </a:avLst>
          </a:prstGeom>
          <a:solidFill>
            <a:srgbClr val="FFFFFF"/>
          </a:solidFill>
          <a:ln>
            <a:noFill/>
          </a:ln>
        </p:spPr>
        <p:txBody>
          <a:bodyPr wrap="none" tIns="0" bIns="72000" rtlCol="0" anchor="ctr">
            <a:noAutofit/>
          </a:bodyPr>
          <a:lstStyle/>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endParaRPr lang="en-US" altLang="zh-TW" sz="1000" b="1" dirty="0">
              <a:solidFill>
                <a:srgbClr val="000000"/>
              </a:solidFill>
              <a:latin typeface="Meiryo UI" panose="020B0604030504040204" pitchFamily="34" charset="-128"/>
              <a:ea typeface="Meiryo UI" panose="020B0604030504040204" pitchFamily="34" charset="-128"/>
            </a:endParaRPr>
          </a:p>
          <a:p>
            <a:pPr algn="ctr" defTabSz="914400" fontAlgn="base">
              <a:spcBef>
                <a:spcPct val="0"/>
              </a:spcBef>
              <a:spcAft>
                <a:spcPct val="0"/>
              </a:spcAft>
            </a:pPr>
            <a:r>
              <a:rPr lang="en-US" altLang="ja-JP" sz="1000" b="1" dirty="0">
                <a:solidFill>
                  <a:srgbClr val="000000"/>
                </a:solidFill>
                <a:latin typeface="Meiryo UI" panose="020B0604030504040204" pitchFamily="34" charset="-128"/>
                <a:ea typeface="Meiryo UI" panose="020B0604030504040204" pitchFamily="34" charset="-128"/>
              </a:rPr>
              <a:t>JP1</a:t>
            </a:r>
            <a:r>
              <a:rPr lang="ja-JP" altLang="en-US" sz="1000" b="1" dirty="0" err="1">
                <a:solidFill>
                  <a:srgbClr val="000000"/>
                </a:solidFill>
                <a:latin typeface="Meiryo UI" panose="020B0604030504040204" pitchFamily="34" charset="-128"/>
                <a:ea typeface="Meiryo UI" panose="020B0604030504040204" pitchFamily="34" charset="-128"/>
              </a:rPr>
              <a:t>、</a:t>
            </a:r>
            <a:r>
              <a:rPr lang="en-US" altLang="ja-JP" sz="1000" b="1" dirty="0">
                <a:solidFill>
                  <a:srgbClr val="000000"/>
                </a:solidFill>
                <a:latin typeface="Meiryo UI" panose="020B0604030504040204" pitchFamily="34" charset="-128"/>
                <a:ea typeface="Meiryo UI" panose="020B0604030504040204" pitchFamily="34" charset="-128"/>
              </a:rPr>
              <a:t> </a:t>
            </a:r>
            <a:r>
              <a:rPr lang="en-US" altLang="ja-JP" sz="1000" b="1" dirty="0" err="1">
                <a:solidFill>
                  <a:srgbClr val="000000"/>
                </a:solidFill>
                <a:latin typeface="Meiryo UI" panose="020B0604030504040204" pitchFamily="34" charset="-128"/>
                <a:ea typeface="Meiryo UI" panose="020B0604030504040204" pitchFamily="34" charset="-128"/>
              </a:rPr>
              <a:t>Hulft</a:t>
            </a:r>
            <a:endParaRPr lang="en-US" altLang="zh-TW" sz="1000" b="1" dirty="0">
              <a:solidFill>
                <a:srgbClr val="000000"/>
              </a:solidFill>
              <a:latin typeface="Meiryo UI" panose="020B0604030504040204" pitchFamily="34" charset="-128"/>
              <a:ea typeface="Meiryo UI" panose="020B0604030504040204" pitchFamily="34" charset="-128"/>
            </a:endParaRPr>
          </a:p>
        </p:txBody>
      </p:sp>
      <p:sp>
        <p:nvSpPr>
          <p:cNvPr id="66" name="正方形/長方形 65">
            <a:extLst>
              <a:ext uri="{FF2B5EF4-FFF2-40B4-BE49-F238E27FC236}">
                <a16:creationId xmlns:a16="http://schemas.microsoft.com/office/drawing/2014/main" id="{41ADFDC8-7CD6-0042-92DC-5C501A40FDD4}"/>
              </a:ext>
            </a:extLst>
          </p:cNvPr>
          <p:cNvSpPr/>
          <p:nvPr/>
        </p:nvSpPr>
        <p:spPr>
          <a:xfrm>
            <a:off x="542029" y="1700834"/>
            <a:ext cx="1260000" cy="261892"/>
          </a:xfrm>
          <a:prstGeom prst="rect">
            <a:avLst/>
          </a:prstGeom>
          <a:solidFill>
            <a:schemeClr val="accent2">
              <a:lumMod val="75000"/>
            </a:schemeClr>
          </a:solidFill>
          <a:ln>
            <a:no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0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Web</a:t>
            </a:r>
            <a:r>
              <a:rPr kumimoji="0" lang="ja-JP" altLang="en-US" sz="10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技術</a:t>
            </a:r>
          </a:p>
        </p:txBody>
      </p:sp>
      <p:sp>
        <p:nvSpPr>
          <p:cNvPr id="67" name="正方形/長方形 66">
            <a:extLst>
              <a:ext uri="{FF2B5EF4-FFF2-40B4-BE49-F238E27FC236}">
                <a16:creationId xmlns:a16="http://schemas.microsoft.com/office/drawing/2014/main" id="{AC22FEEE-5F6E-FB40-880C-CAC74360A2B9}"/>
              </a:ext>
            </a:extLst>
          </p:cNvPr>
          <p:cNvSpPr/>
          <p:nvPr/>
        </p:nvSpPr>
        <p:spPr>
          <a:xfrm>
            <a:off x="1958051" y="1714088"/>
            <a:ext cx="1260000" cy="261892"/>
          </a:xfrm>
          <a:prstGeom prst="rect">
            <a:avLst/>
          </a:prstGeom>
          <a:solidFill>
            <a:schemeClr val="accent2">
              <a:lumMod val="75000"/>
            </a:schemeClr>
          </a:solidFill>
          <a:ln>
            <a:noFill/>
          </a:ln>
        </p:spPr>
        <p:txBody>
          <a:bodyPr wrap="none" rtlCol="0" anchor="ctr">
            <a:noAutofit/>
          </a:bodyPr>
          <a:lstStyle/>
          <a:p>
            <a:pPr lvl="0" algn="ctr" defTabSz="914400" fontAlgn="base">
              <a:spcBef>
                <a:spcPct val="0"/>
              </a:spcBef>
              <a:spcAft>
                <a:spcPct val="0"/>
              </a:spcAft>
              <a:defRPr/>
            </a:pPr>
            <a:r>
              <a:rPr kumimoji="0" lang="ja-JP" altLang="en-US" sz="1000" b="1" kern="0" dirty="0">
                <a:solidFill>
                  <a:srgbClr val="FFFFFF"/>
                </a:solidFill>
                <a:latin typeface="Meiryo UI" panose="020B0604030504040204" pitchFamily="34" charset="-128"/>
                <a:ea typeface="Meiryo UI" panose="020B0604030504040204" pitchFamily="34" charset="-128"/>
              </a:rPr>
              <a:t>通信ネットワーク技術</a:t>
            </a:r>
          </a:p>
        </p:txBody>
      </p:sp>
      <p:sp>
        <p:nvSpPr>
          <p:cNvPr id="68" name="正方形/長方形 67">
            <a:extLst>
              <a:ext uri="{FF2B5EF4-FFF2-40B4-BE49-F238E27FC236}">
                <a16:creationId xmlns:a16="http://schemas.microsoft.com/office/drawing/2014/main" id="{277C0694-2284-E646-BFB6-C797839BCCF5}"/>
              </a:ext>
            </a:extLst>
          </p:cNvPr>
          <p:cNvSpPr/>
          <p:nvPr/>
        </p:nvSpPr>
        <p:spPr>
          <a:xfrm>
            <a:off x="3374073" y="1727571"/>
            <a:ext cx="1260000" cy="261892"/>
          </a:xfrm>
          <a:prstGeom prst="rect">
            <a:avLst/>
          </a:prstGeom>
          <a:solidFill>
            <a:schemeClr val="accent2">
              <a:lumMod val="75000"/>
            </a:schemeClr>
          </a:solidFill>
          <a:ln>
            <a:no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開発フレームワーク</a:t>
            </a:r>
          </a:p>
        </p:txBody>
      </p:sp>
      <p:sp>
        <p:nvSpPr>
          <p:cNvPr id="69" name="正方形/長方形 68">
            <a:extLst>
              <a:ext uri="{FF2B5EF4-FFF2-40B4-BE49-F238E27FC236}">
                <a16:creationId xmlns:a16="http://schemas.microsoft.com/office/drawing/2014/main" id="{861581D4-8064-DF45-8C5D-C96A825948BE}"/>
              </a:ext>
            </a:extLst>
          </p:cNvPr>
          <p:cNvSpPr/>
          <p:nvPr/>
        </p:nvSpPr>
        <p:spPr>
          <a:xfrm>
            <a:off x="542029" y="4555192"/>
            <a:ext cx="1260000" cy="261892"/>
          </a:xfrm>
          <a:prstGeom prst="rect">
            <a:avLst/>
          </a:prstGeom>
          <a:solidFill>
            <a:schemeClr val="accent2">
              <a:lumMod val="75000"/>
            </a:schemeClr>
          </a:solidFill>
          <a:ln>
            <a:no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1" kern="0" dirty="0">
                <a:solidFill>
                  <a:srgbClr val="FFFFFF"/>
                </a:solidFill>
                <a:latin typeface="Meiryo UI" panose="020B0604030504040204" pitchFamily="34" charset="-128"/>
                <a:ea typeface="Meiryo UI" panose="020B0604030504040204" pitchFamily="34" charset="-128"/>
              </a:rPr>
              <a:t>クラウド</a:t>
            </a:r>
            <a:endParaRPr kumimoji="0" lang="ja-JP" altLang="en-US" sz="10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p:txBody>
      </p:sp>
      <p:sp>
        <p:nvSpPr>
          <p:cNvPr id="70" name="正方形/長方形 69">
            <a:extLst>
              <a:ext uri="{FF2B5EF4-FFF2-40B4-BE49-F238E27FC236}">
                <a16:creationId xmlns:a16="http://schemas.microsoft.com/office/drawing/2014/main" id="{9F3808B4-25E1-8943-9063-376501369747}"/>
              </a:ext>
            </a:extLst>
          </p:cNvPr>
          <p:cNvSpPr/>
          <p:nvPr/>
        </p:nvSpPr>
        <p:spPr>
          <a:xfrm>
            <a:off x="1958051" y="4567312"/>
            <a:ext cx="1260000" cy="261892"/>
          </a:xfrm>
          <a:prstGeom prst="rect">
            <a:avLst/>
          </a:prstGeom>
          <a:solidFill>
            <a:schemeClr val="accent2">
              <a:lumMod val="75000"/>
            </a:schemeClr>
          </a:solidFill>
          <a:ln>
            <a:no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00" b="1" kern="0" dirty="0">
                <a:solidFill>
                  <a:srgbClr val="FFFFFF"/>
                </a:solidFill>
                <a:latin typeface="Meiryo UI" panose="020B0604030504040204" pitchFamily="34" charset="-128"/>
                <a:ea typeface="Meiryo UI" panose="020B0604030504040204" pitchFamily="34" charset="-128"/>
              </a:rPr>
              <a:t>開発言語</a:t>
            </a:r>
            <a:endParaRPr kumimoji="0" lang="ja-JP" altLang="en-US" sz="10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p:txBody>
      </p:sp>
      <p:sp>
        <p:nvSpPr>
          <p:cNvPr id="71" name="正方形/長方形 70">
            <a:extLst>
              <a:ext uri="{FF2B5EF4-FFF2-40B4-BE49-F238E27FC236}">
                <a16:creationId xmlns:a16="http://schemas.microsoft.com/office/drawing/2014/main" id="{B39D7D9D-BCD7-A24B-9A2E-DD4E8FA0D862}"/>
              </a:ext>
            </a:extLst>
          </p:cNvPr>
          <p:cNvSpPr/>
          <p:nvPr/>
        </p:nvSpPr>
        <p:spPr>
          <a:xfrm>
            <a:off x="3374073" y="4567312"/>
            <a:ext cx="1260000" cy="261892"/>
          </a:xfrm>
          <a:prstGeom prst="rect">
            <a:avLst/>
          </a:prstGeom>
          <a:solidFill>
            <a:schemeClr val="accent2">
              <a:lumMod val="75000"/>
            </a:schemeClr>
          </a:solidFill>
          <a:ln>
            <a:noFill/>
          </a:ln>
        </p:spPr>
        <p:txBody>
          <a:bodyPr wrap="none" rtlCol="0" anchor="ctr">
            <a:noAutofit/>
          </a:bodyPr>
          <a:lstStyle/>
          <a:p>
            <a:pPr lvl="0" algn="ctr" defTabSz="914400" fontAlgn="base">
              <a:spcBef>
                <a:spcPct val="0"/>
              </a:spcBef>
              <a:spcAft>
                <a:spcPct val="0"/>
              </a:spcAft>
              <a:defRPr/>
            </a:pPr>
            <a:r>
              <a:rPr kumimoji="0" lang="ja-JP" altLang="en-US" sz="1000" b="1" kern="0" dirty="0">
                <a:solidFill>
                  <a:srgbClr val="FFFFFF"/>
                </a:solidFill>
                <a:latin typeface="Meiryo UI" panose="020B0604030504040204" pitchFamily="34" charset="-128"/>
                <a:ea typeface="Meiryo UI" panose="020B0604030504040204" pitchFamily="34" charset="-128"/>
              </a:rPr>
              <a:t>ミドルウェア</a:t>
            </a:r>
            <a:endParaRPr kumimoji="0" lang="ja-JP" altLang="en-US" sz="1000" b="1" i="0" u="none" strike="noStrike" kern="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p:txBody>
      </p:sp>
      <p:sp>
        <p:nvSpPr>
          <p:cNvPr id="72" name="テキスト ボックス 71">
            <a:extLst>
              <a:ext uri="{FF2B5EF4-FFF2-40B4-BE49-F238E27FC236}">
                <a16:creationId xmlns:a16="http://schemas.microsoft.com/office/drawing/2014/main" id="{25699AF4-427E-BF44-BE0F-BD42D702FEF9}"/>
              </a:ext>
            </a:extLst>
          </p:cNvPr>
          <p:cNvSpPr txBox="1"/>
          <p:nvPr/>
        </p:nvSpPr>
        <p:spPr>
          <a:xfrm>
            <a:off x="7450798" y="1723379"/>
            <a:ext cx="1872000" cy="1277684"/>
          </a:xfrm>
          <a:prstGeom prst="roundRect">
            <a:avLst>
              <a:gd name="adj" fmla="val 3291"/>
            </a:avLst>
          </a:prstGeom>
          <a:gradFill>
            <a:gsLst>
              <a:gs pos="0">
                <a:schemeClr val="bg1"/>
              </a:gs>
              <a:gs pos="100000">
                <a:schemeClr val="accent5">
                  <a:lumMod val="20000"/>
                  <a:lumOff val="80000"/>
                </a:schemeClr>
              </a:gs>
            </a:gsLst>
            <a:lin ang="5400000" scaled="0"/>
          </a:gradFill>
        </p:spPr>
        <p:txBody>
          <a:bodyPr wrap="square" lIns="72000" tIns="72000" rIns="72000" bIns="72000" rtlCol="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rPr>
              <a:t>WEB</a:t>
            </a:r>
            <a:r>
              <a:rPr kumimoji="0" lang="ja-JP" altLang="en-US" sz="1100" b="1" i="0" u="none" strike="noStrike" kern="0" cap="none" spc="0" normalizeH="0" baseline="0" noProof="0">
                <a:ln>
                  <a:noFill/>
                </a:ln>
                <a:solidFill>
                  <a:schemeClr val="accent5"/>
                </a:solidFill>
                <a:effectLst/>
                <a:uLnTx/>
                <a:uFillTx/>
                <a:latin typeface="Meiryo UI" panose="020B0604030504040204" pitchFamily="34" charset="-128"/>
                <a:ea typeface="Meiryo UI" panose="020B0604030504040204" pitchFamily="34" charset="-128"/>
              </a:rPr>
              <a:t>システム</a:t>
            </a:r>
            <a:endParaRPr kumimoji="0" lang="en-US" altLang="ja-JP" sz="11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p:txBody>
      </p:sp>
      <p:sp>
        <p:nvSpPr>
          <p:cNvPr id="77" name="テキスト ボックス 76">
            <a:extLst>
              <a:ext uri="{FF2B5EF4-FFF2-40B4-BE49-F238E27FC236}">
                <a16:creationId xmlns:a16="http://schemas.microsoft.com/office/drawing/2014/main" id="{8A5EE330-85ED-904B-A818-FA0F5737390B}"/>
              </a:ext>
            </a:extLst>
          </p:cNvPr>
          <p:cNvSpPr txBox="1"/>
          <p:nvPr/>
        </p:nvSpPr>
        <p:spPr>
          <a:xfrm>
            <a:off x="7867090" y="3118478"/>
            <a:ext cx="1455708" cy="1352741"/>
          </a:xfrm>
          <a:prstGeom prst="roundRect">
            <a:avLst>
              <a:gd name="adj" fmla="val 3291"/>
            </a:avLst>
          </a:prstGeom>
          <a:gradFill>
            <a:gsLst>
              <a:gs pos="0">
                <a:schemeClr val="bg1"/>
              </a:gs>
              <a:gs pos="100000">
                <a:schemeClr val="accent5">
                  <a:lumMod val="20000"/>
                  <a:lumOff val="80000"/>
                </a:schemeClr>
              </a:gs>
            </a:gsLst>
            <a:lin ang="5400000" scaled="0"/>
          </a:gradFill>
        </p:spPr>
        <p:txBody>
          <a:bodyPr wrap="square" lIns="72000" tIns="72000" rIns="72000" bIns="72000" rtlCol="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a:ln>
                  <a:noFill/>
                </a:ln>
                <a:solidFill>
                  <a:schemeClr val="accent5"/>
                </a:solidFill>
                <a:effectLst/>
                <a:uLnTx/>
                <a:uFillTx/>
                <a:latin typeface="Meiryo UI" panose="020B0604030504040204" pitchFamily="34" charset="-128"/>
                <a:ea typeface="Meiryo UI" panose="020B0604030504040204" pitchFamily="34" charset="-128"/>
              </a:rPr>
              <a:t>決済システム</a:t>
            </a:r>
            <a:endParaRPr kumimoji="0" lang="en-US" altLang="ja-JP" sz="11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p:txBody>
      </p:sp>
      <p:sp>
        <p:nvSpPr>
          <p:cNvPr id="78" name="テキスト ボックス 77">
            <a:extLst>
              <a:ext uri="{FF2B5EF4-FFF2-40B4-BE49-F238E27FC236}">
                <a16:creationId xmlns:a16="http://schemas.microsoft.com/office/drawing/2014/main" id="{4515A422-9FB1-D54C-A40D-37F0DD7B84F7}"/>
              </a:ext>
            </a:extLst>
          </p:cNvPr>
          <p:cNvSpPr txBox="1"/>
          <p:nvPr/>
        </p:nvSpPr>
        <p:spPr>
          <a:xfrm>
            <a:off x="6372909" y="3430161"/>
            <a:ext cx="1297741" cy="830997"/>
          </a:xfrm>
          <a:prstGeom prst="rect">
            <a:avLst/>
          </a:prstGeom>
          <a:noFill/>
        </p:spPr>
        <p:txBody>
          <a:bodyPr wrap="square" rtlCol="0">
            <a:spAutoFit/>
          </a:bodyPr>
          <a:lstStyle/>
          <a:p>
            <a:pPr lvl="0" algn="r" defTabSz="914400" fontAlgn="base">
              <a:spcBef>
                <a:spcPct val="0"/>
              </a:spcBef>
              <a:spcAft>
                <a:spcPct val="0"/>
              </a:spcAft>
              <a:defRPr/>
            </a:pPr>
            <a:r>
              <a:rPr kumimoji="0" lang="ja-JP" altLang="en-US" sz="2400" b="1" kern="0">
                <a:solidFill>
                  <a:schemeClr val="accent5"/>
                </a:solidFill>
                <a:latin typeface="Meiryo UI" panose="020B0604030504040204" pitchFamily="34" charset="-128"/>
                <a:ea typeface="Meiryo UI" panose="020B0604030504040204" pitchFamily="34" charset="-128"/>
              </a:rPr>
              <a:t>開発</a:t>
            </a:r>
            <a:endParaRPr kumimoji="0" lang="en-US" altLang="ja-JP" sz="2400" b="1" kern="0" dirty="0">
              <a:solidFill>
                <a:schemeClr val="accent5"/>
              </a:solidFill>
              <a:latin typeface="Meiryo UI" panose="020B0604030504040204" pitchFamily="34" charset="-128"/>
              <a:ea typeface="Meiryo UI" panose="020B0604030504040204" pitchFamily="34" charset="-128"/>
            </a:endParaRPr>
          </a:p>
          <a:p>
            <a:pPr lvl="0" algn="r" defTabSz="914400" fontAlgn="base">
              <a:spcBef>
                <a:spcPct val="0"/>
              </a:spcBef>
              <a:spcAft>
                <a:spcPct val="0"/>
              </a:spcAft>
              <a:defRPr/>
            </a:pPr>
            <a:r>
              <a:rPr kumimoji="0" lang="ja-JP" altLang="en-US" sz="2400" b="1" kern="0">
                <a:solidFill>
                  <a:schemeClr val="accent5"/>
                </a:solidFill>
                <a:latin typeface="Meiryo UI" panose="020B0604030504040204" pitchFamily="34" charset="-128"/>
                <a:ea typeface="Meiryo UI" panose="020B0604030504040204" pitchFamily="34" charset="-128"/>
              </a:rPr>
              <a:t>事例</a:t>
            </a:r>
            <a:endParaRPr kumimoji="0" lang="en-US" altLang="ja-JP" sz="2400" b="1" kern="0" dirty="0">
              <a:solidFill>
                <a:schemeClr val="accent5"/>
              </a:solidFill>
              <a:latin typeface="Meiryo UI" panose="020B0604030504040204" pitchFamily="34" charset="-128"/>
              <a:ea typeface="Meiryo UI" panose="020B0604030504040204" pitchFamily="34" charset="-128"/>
            </a:endParaRPr>
          </a:p>
        </p:txBody>
      </p:sp>
      <p:sp>
        <p:nvSpPr>
          <p:cNvPr id="81" name="テキスト ボックス 80">
            <a:extLst>
              <a:ext uri="{FF2B5EF4-FFF2-40B4-BE49-F238E27FC236}">
                <a16:creationId xmlns:a16="http://schemas.microsoft.com/office/drawing/2014/main" id="{3957D3E4-744E-FE42-B810-582C89F02BB4}"/>
              </a:ext>
            </a:extLst>
          </p:cNvPr>
          <p:cNvSpPr txBox="1"/>
          <p:nvPr/>
        </p:nvSpPr>
        <p:spPr>
          <a:xfrm>
            <a:off x="5310884" y="4606994"/>
            <a:ext cx="1872000" cy="1277684"/>
          </a:xfrm>
          <a:prstGeom prst="roundRect">
            <a:avLst>
              <a:gd name="adj" fmla="val 3291"/>
            </a:avLst>
          </a:prstGeom>
          <a:gradFill>
            <a:gsLst>
              <a:gs pos="0">
                <a:schemeClr val="bg1"/>
              </a:gs>
              <a:gs pos="100000">
                <a:schemeClr val="accent5">
                  <a:lumMod val="20000"/>
                  <a:lumOff val="80000"/>
                </a:schemeClr>
              </a:gs>
            </a:gsLst>
            <a:lin ang="5400000" scaled="0"/>
          </a:gradFill>
        </p:spPr>
        <p:txBody>
          <a:bodyPr wrap="square" lIns="72000" tIns="72000" rIns="72000" bIns="72000" rtlCol="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a:ln>
                  <a:noFill/>
                </a:ln>
                <a:solidFill>
                  <a:schemeClr val="accent5"/>
                </a:solidFill>
                <a:effectLst/>
                <a:uLnTx/>
                <a:uFillTx/>
                <a:latin typeface="Meiryo UI" panose="020B0604030504040204" pitchFamily="34" charset="-128"/>
                <a:ea typeface="Meiryo UI" panose="020B0604030504040204" pitchFamily="34" charset="-128"/>
              </a:rPr>
              <a:t>ビッグデータ分析</a:t>
            </a:r>
            <a:endParaRPr kumimoji="0" lang="en-US" altLang="ja-JP"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p:txBody>
      </p:sp>
      <p:sp>
        <p:nvSpPr>
          <p:cNvPr id="82" name="テキスト ボックス 81">
            <a:extLst>
              <a:ext uri="{FF2B5EF4-FFF2-40B4-BE49-F238E27FC236}">
                <a16:creationId xmlns:a16="http://schemas.microsoft.com/office/drawing/2014/main" id="{66AF932C-D954-D243-847C-E25AC98DBA91}"/>
              </a:ext>
            </a:extLst>
          </p:cNvPr>
          <p:cNvSpPr txBox="1"/>
          <p:nvPr/>
        </p:nvSpPr>
        <p:spPr>
          <a:xfrm>
            <a:off x="7450798" y="4606994"/>
            <a:ext cx="1872000" cy="1277684"/>
          </a:xfrm>
          <a:prstGeom prst="roundRect">
            <a:avLst>
              <a:gd name="adj" fmla="val 3291"/>
            </a:avLst>
          </a:prstGeom>
          <a:gradFill>
            <a:gsLst>
              <a:gs pos="0">
                <a:schemeClr val="bg1"/>
              </a:gs>
              <a:gs pos="100000">
                <a:schemeClr val="accent5">
                  <a:lumMod val="20000"/>
                  <a:lumOff val="80000"/>
                </a:schemeClr>
              </a:gs>
            </a:gsLst>
            <a:lin ang="5400000" scaled="0"/>
          </a:gradFill>
        </p:spPr>
        <p:txBody>
          <a:bodyPr wrap="square" lIns="72000" tIns="72000" rIns="72000" bIns="72000" rtlCol="0">
            <a:noAutofit/>
          </a:bodyPr>
          <a:lstStyle/>
          <a:p>
            <a:pPr lvl="0" algn="ctr" defTabSz="914400" fontAlgn="base">
              <a:spcBef>
                <a:spcPct val="0"/>
              </a:spcBef>
              <a:spcAft>
                <a:spcPct val="0"/>
              </a:spcAft>
              <a:defRPr/>
            </a:pPr>
            <a:r>
              <a:rPr kumimoji="0" lang="ja-JP" altLang="en-US" sz="1100" b="1" kern="0">
                <a:solidFill>
                  <a:schemeClr val="accent5"/>
                </a:solidFill>
                <a:latin typeface="Meiryo UI" panose="020B0604030504040204" pitchFamily="34" charset="-128"/>
                <a:ea typeface="Meiryo UI" panose="020B0604030504040204" pitchFamily="34" charset="-128"/>
              </a:rPr>
              <a:t>鉄道系システム</a:t>
            </a:r>
            <a:endParaRPr kumimoji="0" lang="en-US" altLang="ja-JP"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100" b="1"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endParaRPr>
          </a:p>
        </p:txBody>
      </p:sp>
      <p:pic>
        <p:nvPicPr>
          <p:cNvPr id="84" name="図 83">
            <a:extLst>
              <a:ext uri="{FF2B5EF4-FFF2-40B4-BE49-F238E27FC236}">
                <a16:creationId xmlns:a16="http://schemas.microsoft.com/office/drawing/2014/main" id="{CE3CD503-07DE-3D47-8126-04593E3B7A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000" y1="16170" x2="8000" y2="16170"/>
                        <a14:foregroundMark x1="22333" y1="15745" x2="22333" y2="15745"/>
                        <a14:foregroundMark x1="13167" y1="27872" x2="13167" y2="27872"/>
                        <a14:foregroundMark x1="11500" y1="27872" x2="11500" y2="27872"/>
                        <a14:foregroundMark x1="37333" y1="44255" x2="37333" y2="44255"/>
                        <a14:foregroundMark x1="35833" y1="45106" x2="35833" y2="45106"/>
                        <a14:foregroundMark x1="33333" y1="43617" x2="33333" y2="43617"/>
                        <a14:foregroundMark x1="45500" y1="44894" x2="45500" y2="44894"/>
                        <a14:foregroundMark x1="41833" y1="45532" x2="41833" y2="45532"/>
                        <a14:foregroundMark x1="45000" y1="53830" x2="45000" y2="53830"/>
                        <a14:foregroundMark x1="34667" y1="59149" x2="34667" y2="59149"/>
                        <a14:foregroundMark x1="49500" y1="57234" x2="49500" y2="57234"/>
                        <a14:foregroundMark x1="13333" y1="63191" x2="13333" y2="63191"/>
                        <a14:foregroundMark x1="12500" y1="79574" x2="12500" y2="79574"/>
                        <a14:foregroundMark x1="17833" y1="89149" x2="17833" y2="89149"/>
                        <a14:foregroundMark x1="24167" y1="76383" x2="24167" y2="76383"/>
                        <a14:foregroundMark x1="28000" y1="81489" x2="28000" y2="81489"/>
                        <a14:foregroundMark x1="16333" y1="62128" x2="35167" y2="89362"/>
                        <a14:foregroundMark x1="16667" y1="87447" x2="31000" y2="75957"/>
                        <a14:foregroundMark x1="7500" y1="43404" x2="12667" y2="50000"/>
                        <a14:foregroundMark x1="22167" y1="37234" x2="15000" y2="41702"/>
                        <a14:foregroundMark x1="12333" y1="40426" x2="12333" y2="40426"/>
                        <a14:foregroundMark x1="12333" y1="31915" x2="12333" y2="31915"/>
                        <a14:foregroundMark x1="23833" y1="50426" x2="23833" y2="50426"/>
                        <a14:foregroundMark x1="61500" y1="21702" x2="61500" y2="21702"/>
                        <a14:foregroundMark x1="84667" y1="9362" x2="84667" y2="9362"/>
                        <a14:foregroundMark x1="79833" y1="43191" x2="79833" y2="43191"/>
                        <a14:foregroundMark x1="87167" y1="37660" x2="87167" y2="37660"/>
                        <a14:foregroundMark x1="86500" y1="72553" x2="86500" y2="72553"/>
                        <a14:foregroundMark x1="93167" y1="73191" x2="93167" y2="73191"/>
                        <a14:foregroundMark x1="89833" y1="76809" x2="89833" y2="76809"/>
                        <a14:foregroundMark x1="88167" y1="88936" x2="88167" y2="88936"/>
                        <a14:foregroundMark x1="82167" y1="87872" x2="82167" y2="87872"/>
                        <a14:foregroundMark x1="75000" y1="87872" x2="75000" y2="87872"/>
                        <a14:foregroundMark x1="68000" y1="88085" x2="68000" y2="88085"/>
                        <a14:foregroundMark x1="80000" y1="61702" x2="80000" y2="61702"/>
                        <a14:foregroundMark x1="88833" y1="65319" x2="88833" y2="65319"/>
                        <a14:foregroundMark x1="89500" y1="83617" x2="89500" y2="83617"/>
                        <a14:foregroundMark x1="93000" y1="79362" x2="93000" y2="79362"/>
                        <a14:foregroundMark x1="87000" y1="79362" x2="87000" y2="79362"/>
                        <a14:foregroundMark x1="87833" y1="75957" x2="87833" y2="75957"/>
                        <a14:foregroundMark x1="93667" y1="70000" x2="93667" y2="70000"/>
                        <a14:foregroundMark x1="87000" y1="68298" x2="87000" y2="68298"/>
                        <a14:foregroundMark x1="85167" y1="69362" x2="85167" y2="69362"/>
                        <a14:foregroundMark x1="83667" y1="73404" x2="83667" y2="73404"/>
                        <a14:foregroundMark x1="76833" y1="50000" x2="76833" y2="50000"/>
                        <a14:foregroundMark x1="80000" y1="50213" x2="80000" y2="50213"/>
                        <a14:foregroundMark x1="82000" y1="50000" x2="82000" y2="50000"/>
                        <a14:foregroundMark x1="76667" y1="50000" x2="90167" y2="50213"/>
                        <a14:foregroundMark x1="89000" y1="52128" x2="88833" y2="65957"/>
                        <a14:foregroundMark x1="92333" y1="55957" x2="92333" y2="55957"/>
                        <a14:foregroundMark x1="91500" y1="47021" x2="91500" y2="47021"/>
                        <a14:foregroundMark x1="82667" y1="56809" x2="78667" y2="60426"/>
                        <a14:foregroundMark x1="82500" y1="57021" x2="83000" y2="62340"/>
                        <a14:foregroundMark x1="79833" y1="62766" x2="85000" y2="58723"/>
                        <a14:foregroundMark x1="81667" y1="56170" x2="78667" y2="58298"/>
                        <a14:foregroundMark x1="43833" y1="41702" x2="68500" y2="41277"/>
                        <a14:foregroundMark x1="68333" y1="43404" x2="43000" y2="43617"/>
                        <a14:foregroundMark x1="43333" y1="45319" x2="69333" y2="45319"/>
                        <a14:foregroundMark x1="91000" y1="9149" x2="82333" y2="23404"/>
                        <a14:foregroundMark x1="33500" y1="26383" x2="40667" y2="26170"/>
                        <a14:foregroundMark x1="32833" y1="24681" x2="33667" y2="21915"/>
                        <a14:foregroundMark x1="34500" y1="21489" x2="37167" y2="20638"/>
                        <a14:foregroundMark x1="38000" y1="20851" x2="40167" y2="21915"/>
                        <a14:foregroundMark x1="33667" y1="39574" x2="32000" y2="41915"/>
                        <a14:foregroundMark x1="33000" y1="46170" x2="33000" y2="46170"/>
                        <a14:foregroundMark x1="30333" y1="59149" x2="74167" y2="60638"/>
                        <a14:foregroundMark x1="32667" y1="53404" x2="70167" y2="50851"/>
                        <a14:foregroundMark x1="15667" y1="87021" x2="15667" y2="67447"/>
                        <a14:foregroundMark x1="35333" y1="72979" x2="35333" y2="90851"/>
                        <a14:foregroundMark x1="30833" y1="93191" x2="35833" y2="88511"/>
                        <a14:foregroundMark x1="20667" y1="77021" x2="20500" y2="85745"/>
                        <a14:foregroundMark x1="24333" y1="78723" x2="24500" y2="86596"/>
                        <a14:foregroundMark x1="27667" y1="83191" x2="28000" y2="87660"/>
                        <a14:foregroundMark x1="18833" y1="62553" x2="26167" y2="62553"/>
                        <a14:foregroundMark x1="19167" y1="66170" x2="27000" y2="66383"/>
                        <a14:foregroundMark x1="11833" y1="50638" x2="24667" y2="50213"/>
                        <a14:foregroundMark x1="14500" y1="48298" x2="22000" y2="48298"/>
                        <a14:foregroundMark x1="12333" y1="29787" x2="12500" y2="48298"/>
                        <a14:foregroundMark x1="13333" y1="30638" x2="11333" y2="32979"/>
                        <a14:foregroundMark x1="4000" y1="25532" x2="22833" y2="24681"/>
                        <a14:foregroundMark x1="51500" y1="12340" x2="49167" y2="14255"/>
                        <a14:foregroundMark x1="52500" y1="13617" x2="49833" y2="16809"/>
                        <a14:foregroundMark x1="51333" y1="11702" x2="48167" y2="12553"/>
                        <a14:foregroundMark x1="53667" y1="14894" x2="50000" y2="15957"/>
                        <a14:foregroundMark x1="47833" y1="19574" x2="48000" y2="19574"/>
                        <a14:foregroundMark x1="32500" y1="14043" x2="32500" y2="14043"/>
                        <a14:foregroundMark x1="17167" y1="38723" x2="22333" y2="35532"/>
                        <a14:foregroundMark x1="22500" y1="38511" x2="20500" y2="45745"/>
                        <a14:foregroundMark x1="17167" y1="41702" x2="23500" y2="41277"/>
                        <a14:foregroundMark x1="47333" y1="90638" x2="47333" y2="90638"/>
                        <a14:foregroundMark x1="58333" y1="90851" x2="58333" y2="90851"/>
                        <a14:foregroundMark x1="65167" y1="83191" x2="64167" y2="91702"/>
                        <a14:foregroundMark x1="63000" y1="91277" x2="72833" y2="90851"/>
                        <a14:foregroundMark x1="70500" y1="77660" x2="70500" y2="77660"/>
                        <a14:backgroundMark x1="15500" y1="45532" x2="15500" y2="45532"/>
                        <a14:backgroundMark x1="15500" y1="44255" x2="15500" y2="44255"/>
                        <a14:backgroundMark x1="79667" y1="51489" x2="85167" y2="51702"/>
                        <a14:backgroundMark x1="13333" y1="47872" x2="13333" y2="47872"/>
                        <a14:backgroundMark x1="11667" y1="47234" x2="11667" y2="47234"/>
                        <a14:backgroundMark x1="69500" y1="90213" x2="69500" y2="90213"/>
                        <a14:backgroundMark x1="69667" y1="91277" x2="69667" y2="91277"/>
                        <a14:backgroundMark x1="89667" y1="51064" x2="89667" y2="51064"/>
                        <a14:backgroundMark x1="89667" y1="50426" x2="89667" y2="50426"/>
                      </a14:backgroundRemoval>
                    </a14:imgEffect>
                  </a14:imgLayer>
                </a14:imgProps>
              </a:ext>
              <a:ext uri="{28A0092B-C50C-407E-A947-70E740481C1C}">
                <a14:useLocalDpi xmlns:a14="http://schemas.microsoft.com/office/drawing/2010/main" val="0"/>
              </a:ext>
            </a:extLst>
          </a:blip>
          <a:stretch>
            <a:fillRect/>
          </a:stretch>
        </p:blipFill>
        <p:spPr>
          <a:xfrm>
            <a:off x="5559322" y="4829204"/>
            <a:ext cx="1401513" cy="1097852"/>
          </a:xfrm>
          <a:prstGeom prst="rect">
            <a:avLst/>
          </a:prstGeom>
        </p:spPr>
      </p:pic>
      <p:sp>
        <p:nvSpPr>
          <p:cNvPr id="85" name="正方形/長方形 84">
            <a:extLst>
              <a:ext uri="{FF2B5EF4-FFF2-40B4-BE49-F238E27FC236}">
                <a16:creationId xmlns:a16="http://schemas.microsoft.com/office/drawing/2014/main" id="{54DE90B0-8EA5-794E-9D3B-B735C9C73F41}"/>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8" name="図 37">
            <a:extLst>
              <a:ext uri="{FF2B5EF4-FFF2-40B4-BE49-F238E27FC236}">
                <a16:creationId xmlns:a16="http://schemas.microsoft.com/office/drawing/2014/main" id="{5751C16E-86A7-0B4A-A04C-1A71593886A5}"/>
              </a:ext>
            </a:extLst>
          </p:cNvPr>
          <p:cNvPicPr>
            <a:picLocks noChangeAspect="1"/>
          </p:cNvPicPr>
          <p:nvPr/>
        </p:nvPicPr>
        <p:blipFill>
          <a:blip r:embed="rId5"/>
          <a:stretch>
            <a:fillRect/>
          </a:stretch>
        </p:blipFill>
        <p:spPr>
          <a:xfrm>
            <a:off x="7576894" y="5261108"/>
            <a:ext cx="861443" cy="511482"/>
          </a:xfrm>
          <a:prstGeom prst="rect">
            <a:avLst/>
          </a:prstGeom>
        </p:spPr>
      </p:pic>
      <p:pic>
        <p:nvPicPr>
          <p:cNvPr id="40" name="図 39">
            <a:extLst>
              <a:ext uri="{FF2B5EF4-FFF2-40B4-BE49-F238E27FC236}">
                <a16:creationId xmlns:a16="http://schemas.microsoft.com/office/drawing/2014/main" id="{380E15E6-2C04-614A-A7CF-D0259C6A496C}"/>
              </a:ext>
            </a:extLst>
          </p:cNvPr>
          <p:cNvPicPr>
            <a:picLocks noChangeAspect="1"/>
          </p:cNvPicPr>
          <p:nvPr/>
        </p:nvPicPr>
        <p:blipFill>
          <a:blip r:embed="rId6"/>
          <a:stretch>
            <a:fillRect/>
          </a:stretch>
        </p:blipFill>
        <p:spPr>
          <a:xfrm>
            <a:off x="8564433" y="5176903"/>
            <a:ext cx="599214" cy="611569"/>
          </a:xfrm>
          <a:prstGeom prst="rect">
            <a:avLst/>
          </a:prstGeom>
        </p:spPr>
      </p:pic>
      <p:pic>
        <p:nvPicPr>
          <p:cNvPr id="39" name="図 38">
            <a:extLst>
              <a:ext uri="{FF2B5EF4-FFF2-40B4-BE49-F238E27FC236}">
                <a16:creationId xmlns:a16="http://schemas.microsoft.com/office/drawing/2014/main" id="{0C376AE3-0411-2F4E-A88A-43AB9C0525A2}"/>
              </a:ext>
            </a:extLst>
          </p:cNvPr>
          <p:cNvPicPr>
            <a:picLocks noChangeAspect="1"/>
          </p:cNvPicPr>
          <p:nvPr/>
        </p:nvPicPr>
        <p:blipFill>
          <a:blip r:embed="rId7"/>
          <a:stretch>
            <a:fillRect/>
          </a:stretch>
        </p:blipFill>
        <p:spPr>
          <a:xfrm>
            <a:off x="8231353" y="4962292"/>
            <a:ext cx="465472" cy="813401"/>
          </a:xfrm>
          <a:prstGeom prst="rect">
            <a:avLst/>
          </a:prstGeom>
        </p:spPr>
      </p:pic>
      <p:pic>
        <p:nvPicPr>
          <p:cNvPr id="4" name="図 3">
            <a:extLst>
              <a:ext uri="{FF2B5EF4-FFF2-40B4-BE49-F238E27FC236}">
                <a16:creationId xmlns:a16="http://schemas.microsoft.com/office/drawing/2014/main" id="{1D355EEC-E6B5-2A46-9785-7CF47BF67342}"/>
              </a:ext>
            </a:extLst>
          </p:cNvPr>
          <p:cNvPicPr>
            <a:picLocks noChangeAspect="1"/>
          </p:cNvPicPr>
          <p:nvPr/>
        </p:nvPicPr>
        <p:blipFill>
          <a:blip r:embed="rId8"/>
          <a:stretch>
            <a:fillRect/>
          </a:stretch>
        </p:blipFill>
        <p:spPr>
          <a:xfrm>
            <a:off x="8096255" y="3492309"/>
            <a:ext cx="392614" cy="841315"/>
          </a:xfrm>
          <a:prstGeom prst="rect">
            <a:avLst/>
          </a:prstGeom>
        </p:spPr>
      </p:pic>
      <p:pic>
        <p:nvPicPr>
          <p:cNvPr id="6" name="図 5">
            <a:extLst>
              <a:ext uri="{FF2B5EF4-FFF2-40B4-BE49-F238E27FC236}">
                <a16:creationId xmlns:a16="http://schemas.microsoft.com/office/drawing/2014/main" id="{CAAC51F5-EF29-2041-A9EA-63721C4E5559}"/>
              </a:ext>
            </a:extLst>
          </p:cNvPr>
          <p:cNvPicPr>
            <a:picLocks noChangeAspect="1"/>
          </p:cNvPicPr>
          <p:nvPr/>
        </p:nvPicPr>
        <p:blipFill>
          <a:blip r:embed="rId9"/>
          <a:stretch>
            <a:fillRect/>
          </a:stretch>
        </p:blipFill>
        <p:spPr>
          <a:xfrm>
            <a:off x="8631006" y="3567032"/>
            <a:ext cx="624082" cy="639120"/>
          </a:xfrm>
          <a:prstGeom prst="rect">
            <a:avLst/>
          </a:prstGeom>
        </p:spPr>
      </p:pic>
      <p:pic>
        <p:nvPicPr>
          <p:cNvPr id="56" name="グラフィックス 55">
            <a:extLst>
              <a:ext uri="{FF2B5EF4-FFF2-40B4-BE49-F238E27FC236}">
                <a16:creationId xmlns:a16="http://schemas.microsoft.com/office/drawing/2014/main" id="{0E8CB2E6-F073-6C4D-8C33-27B5C1ECEA15}"/>
              </a:ext>
            </a:extLst>
          </p:cNvPr>
          <p:cNvPicPr>
            <a:picLocks noChangeAspect="1"/>
          </p:cNvPicPr>
          <p:nvPr/>
        </p:nvPicPr>
        <p:blipFill>
          <a:blip/>
          <a:stretch>
            <a:fillRect/>
          </a:stretch>
        </p:blipFill>
        <p:spPr>
          <a:xfrm>
            <a:off x="8488869" y="2166710"/>
            <a:ext cx="661505" cy="661505"/>
          </a:xfrm>
          <a:prstGeom prst="rect">
            <a:avLst/>
          </a:prstGeom>
        </p:spPr>
      </p:pic>
      <p:pic>
        <p:nvPicPr>
          <p:cNvPr id="12" name="図 11">
            <a:extLst>
              <a:ext uri="{FF2B5EF4-FFF2-40B4-BE49-F238E27FC236}">
                <a16:creationId xmlns:a16="http://schemas.microsoft.com/office/drawing/2014/main" id="{D9DD23F5-AD76-3F4A-BAEF-B1E05CB113AC}"/>
              </a:ext>
            </a:extLst>
          </p:cNvPr>
          <p:cNvPicPr>
            <a:picLocks noChangeAspect="1"/>
          </p:cNvPicPr>
          <p:nvPr/>
        </p:nvPicPr>
        <p:blipFill>
          <a:blip r:embed="rId10"/>
          <a:stretch>
            <a:fillRect/>
          </a:stretch>
        </p:blipFill>
        <p:spPr>
          <a:xfrm>
            <a:off x="7526130" y="2012941"/>
            <a:ext cx="753766" cy="759701"/>
          </a:xfrm>
          <a:prstGeom prst="rect">
            <a:avLst/>
          </a:prstGeom>
        </p:spPr>
      </p:pic>
      <p:pic>
        <p:nvPicPr>
          <p:cNvPr id="8" name="図 7">
            <a:extLst>
              <a:ext uri="{FF2B5EF4-FFF2-40B4-BE49-F238E27FC236}">
                <a16:creationId xmlns:a16="http://schemas.microsoft.com/office/drawing/2014/main" id="{B93316D4-8EF0-B742-8D46-28BADEC962F1}"/>
              </a:ext>
            </a:extLst>
          </p:cNvPr>
          <p:cNvPicPr>
            <a:picLocks noChangeAspect="1"/>
          </p:cNvPicPr>
          <p:nvPr/>
        </p:nvPicPr>
        <p:blipFill>
          <a:blip r:embed="rId11"/>
          <a:stretch>
            <a:fillRect/>
          </a:stretch>
        </p:blipFill>
        <p:spPr>
          <a:xfrm>
            <a:off x="8210501" y="2444662"/>
            <a:ext cx="344153" cy="427866"/>
          </a:xfrm>
          <a:prstGeom prst="rect">
            <a:avLst/>
          </a:prstGeom>
        </p:spPr>
      </p:pic>
      <p:pic>
        <p:nvPicPr>
          <p:cNvPr id="10" name="図 9">
            <a:extLst>
              <a:ext uri="{FF2B5EF4-FFF2-40B4-BE49-F238E27FC236}">
                <a16:creationId xmlns:a16="http://schemas.microsoft.com/office/drawing/2014/main" id="{9647E5FE-59BB-B74B-937A-340B1EF69AD3}"/>
              </a:ext>
            </a:extLst>
          </p:cNvPr>
          <p:cNvPicPr>
            <a:picLocks noChangeAspect="1"/>
          </p:cNvPicPr>
          <p:nvPr/>
        </p:nvPicPr>
        <p:blipFill>
          <a:blip r:embed="rId12"/>
          <a:stretch>
            <a:fillRect/>
          </a:stretch>
        </p:blipFill>
        <p:spPr>
          <a:xfrm>
            <a:off x="8474224" y="2571865"/>
            <a:ext cx="160859" cy="319205"/>
          </a:xfrm>
          <a:prstGeom prst="rect">
            <a:avLst/>
          </a:prstGeom>
        </p:spPr>
      </p:pic>
      <p:sp>
        <p:nvSpPr>
          <p:cNvPr id="57" name="テキスト ボックス 56">
            <a:extLst>
              <a:ext uri="{FF2B5EF4-FFF2-40B4-BE49-F238E27FC236}">
                <a16:creationId xmlns:a16="http://schemas.microsoft.com/office/drawing/2014/main" id="{8DDA94E9-4633-6D44-BFF6-D36064D56785}"/>
              </a:ext>
            </a:extLst>
          </p:cNvPr>
          <p:cNvSpPr txBox="1"/>
          <p:nvPr/>
        </p:nvSpPr>
        <p:spPr>
          <a:xfrm>
            <a:off x="5468748" y="2652921"/>
            <a:ext cx="412292" cy="246221"/>
          </a:xfrm>
          <a:prstGeom prst="rect">
            <a:avLst/>
          </a:prstGeom>
          <a:noFill/>
        </p:spPr>
        <p:txBody>
          <a:bodyPr wrap="none" rtlCol="0">
            <a:spAutoFit/>
          </a:bodyPr>
          <a:lstStyle/>
          <a:p>
            <a:r>
              <a:rPr lang="en-US" altLang="ja-JP" sz="1000" b="1" dirty="0">
                <a:latin typeface="Meiryo UI" panose="020B0604030504040204" pitchFamily="50" charset="-128"/>
                <a:ea typeface="Meiryo UI" panose="020B0604030504040204" pitchFamily="50" charset="-128"/>
                <a:cs typeface="メイリオ" panose="020B0604030504040204" pitchFamily="50" charset="-128"/>
              </a:rPr>
              <a:t>iOS</a:t>
            </a:r>
            <a:endPar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テキスト ボックス 57">
            <a:extLst>
              <a:ext uri="{FF2B5EF4-FFF2-40B4-BE49-F238E27FC236}">
                <a16:creationId xmlns:a16="http://schemas.microsoft.com/office/drawing/2014/main" id="{5ED490BD-EF88-0E4E-AAE4-A54B7310E30C}"/>
              </a:ext>
            </a:extLst>
          </p:cNvPr>
          <p:cNvSpPr txBox="1"/>
          <p:nvPr/>
        </p:nvSpPr>
        <p:spPr>
          <a:xfrm>
            <a:off x="6489644" y="2652921"/>
            <a:ext cx="718466" cy="246221"/>
          </a:xfrm>
          <a:prstGeom prst="rect">
            <a:avLst/>
          </a:prstGeom>
          <a:noFill/>
        </p:spPr>
        <p:txBody>
          <a:bodyPr wrap="none" rtlCol="0">
            <a:spAutoFit/>
          </a:bodyPr>
          <a:lstStyle/>
          <a:p>
            <a:r>
              <a:rPr lang="en-US" altLang="ja-JP" sz="1000" b="1" dirty="0">
                <a:latin typeface="Meiryo UI" panose="020B0604030504040204" pitchFamily="50" charset="-128"/>
                <a:ea typeface="Meiryo UI" panose="020B0604030504040204" pitchFamily="50" charset="-128"/>
                <a:cs typeface="メイリオ" panose="020B0604030504040204" pitchFamily="50" charset="-128"/>
              </a:rPr>
              <a:t>Android</a:t>
            </a:r>
          </a:p>
        </p:txBody>
      </p:sp>
      <p:pic>
        <p:nvPicPr>
          <p:cNvPr id="14" name="図 13">
            <a:extLst>
              <a:ext uri="{FF2B5EF4-FFF2-40B4-BE49-F238E27FC236}">
                <a16:creationId xmlns:a16="http://schemas.microsoft.com/office/drawing/2014/main" id="{273817BF-8AF4-B84D-9B50-FC99C2C625A9}"/>
              </a:ext>
            </a:extLst>
          </p:cNvPr>
          <p:cNvPicPr>
            <a:picLocks noChangeAspect="1"/>
          </p:cNvPicPr>
          <p:nvPr/>
        </p:nvPicPr>
        <p:blipFill>
          <a:blip r:embed="rId13"/>
          <a:stretch>
            <a:fillRect/>
          </a:stretch>
        </p:blipFill>
        <p:spPr>
          <a:xfrm>
            <a:off x="6621512" y="2076471"/>
            <a:ext cx="406400" cy="571500"/>
          </a:xfrm>
          <a:prstGeom prst="rect">
            <a:avLst/>
          </a:prstGeom>
        </p:spPr>
      </p:pic>
      <p:pic>
        <p:nvPicPr>
          <p:cNvPr id="18" name="図 17">
            <a:extLst>
              <a:ext uri="{FF2B5EF4-FFF2-40B4-BE49-F238E27FC236}">
                <a16:creationId xmlns:a16="http://schemas.microsoft.com/office/drawing/2014/main" id="{3911FB3C-9BCF-7443-BFAD-C4192C455136}"/>
              </a:ext>
            </a:extLst>
          </p:cNvPr>
          <p:cNvPicPr>
            <a:picLocks noChangeAspect="1"/>
          </p:cNvPicPr>
          <p:nvPr/>
        </p:nvPicPr>
        <p:blipFill>
          <a:blip r:embed="rId14"/>
          <a:stretch>
            <a:fillRect/>
          </a:stretch>
        </p:blipFill>
        <p:spPr>
          <a:xfrm>
            <a:off x="5463064" y="2074546"/>
            <a:ext cx="406400" cy="508000"/>
          </a:xfrm>
          <a:prstGeom prst="rect">
            <a:avLst/>
          </a:prstGeom>
        </p:spPr>
      </p:pic>
      <p:pic>
        <p:nvPicPr>
          <p:cNvPr id="60" name="図 59">
            <a:extLst>
              <a:ext uri="{FF2B5EF4-FFF2-40B4-BE49-F238E27FC236}">
                <a16:creationId xmlns:a16="http://schemas.microsoft.com/office/drawing/2014/main" id="{154C7557-B76A-4741-BE23-83FB3061474C}"/>
              </a:ext>
            </a:extLst>
          </p:cNvPr>
          <p:cNvPicPr>
            <a:picLocks noChangeAspect="1"/>
          </p:cNvPicPr>
          <p:nvPr/>
        </p:nvPicPr>
        <p:blipFill>
          <a:blip r:embed="rId11"/>
          <a:stretch>
            <a:fillRect/>
          </a:stretch>
        </p:blipFill>
        <p:spPr>
          <a:xfrm>
            <a:off x="5944804" y="2166709"/>
            <a:ext cx="479009" cy="595525"/>
          </a:xfrm>
          <a:prstGeom prst="rect">
            <a:avLst/>
          </a:prstGeom>
        </p:spPr>
      </p:pic>
      <p:pic>
        <p:nvPicPr>
          <p:cNvPr id="61" name="図 60">
            <a:extLst>
              <a:ext uri="{FF2B5EF4-FFF2-40B4-BE49-F238E27FC236}">
                <a16:creationId xmlns:a16="http://schemas.microsoft.com/office/drawing/2014/main" id="{0B6FBB35-9B4A-6D4A-ADEE-D8AAC2885112}"/>
              </a:ext>
            </a:extLst>
          </p:cNvPr>
          <p:cNvPicPr>
            <a:picLocks noChangeAspect="1"/>
          </p:cNvPicPr>
          <p:nvPr/>
        </p:nvPicPr>
        <p:blipFill>
          <a:blip r:embed="rId12"/>
          <a:stretch>
            <a:fillRect/>
          </a:stretch>
        </p:blipFill>
        <p:spPr>
          <a:xfrm>
            <a:off x="6273911" y="2388400"/>
            <a:ext cx="223892" cy="444286"/>
          </a:xfrm>
          <a:prstGeom prst="rect">
            <a:avLst/>
          </a:prstGeom>
        </p:spPr>
      </p:pic>
      <p:sp>
        <p:nvSpPr>
          <p:cNvPr id="44" name="角丸四角形 43"/>
          <p:cNvSpPr/>
          <p:nvPr/>
        </p:nvSpPr>
        <p:spPr>
          <a:xfrm>
            <a:off x="-8607512" y="415416"/>
            <a:ext cx="8868960" cy="6055994"/>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en-US" altLang="ja-JP" sz="2000" b="1" dirty="0">
                <a:solidFill>
                  <a:schemeClr val="tx1"/>
                </a:solidFill>
                <a:latin typeface="+mn-ea"/>
              </a:rPr>
              <a:t>2BS</a:t>
            </a:r>
            <a:r>
              <a:rPr kumimoji="1" lang="ja-JP" altLang="en-US" sz="2000" b="1" dirty="0">
                <a:solidFill>
                  <a:schemeClr val="tx1"/>
                </a:solidFill>
                <a:latin typeface="+mn-ea"/>
              </a:rPr>
              <a:t>の数値化</a:t>
            </a:r>
            <a:r>
              <a:rPr kumimoji="1" lang="en-US" altLang="ja-JP" sz="2000" b="1" dirty="0">
                <a:solidFill>
                  <a:schemeClr val="tx1"/>
                </a:solidFill>
                <a:latin typeface="+mn-ea"/>
              </a:rPr>
              <a:t>/</a:t>
            </a:r>
            <a:r>
              <a:rPr kumimoji="1" lang="ja-JP" altLang="en-US" sz="2000" b="1" dirty="0">
                <a:solidFill>
                  <a:schemeClr val="tx1"/>
                </a:solidFill>
                <a:latin typeface="+mn-ea"/>
              </a:rPr>
              <a:t>グラフ表示ページへ変更</a:t>
            </a:r>
            <a:r>
              <a:rPr kumimoji="1" lang="en-US" altLang="ja-JP" sz="2000" b="1" dirty="0">
                <a:solidFill>
                  <a:schemeClr val="tx1"/>
                </a:solidFill>
                <a:latin typeface="+mn-ea"/>
              </a:rPr>
              <a:t>(P22)</a:t>
            </a:r>
          </a:p>
          <a:p>
            <a:endParaRPr lang="en-US" altLang="ja-JP" sz="1600" b="1" dirty="0">
              <a:solidFill>
                <a:schemeClr val="tx1"/>
              </a:solidFill>
              <a:latin typeface="+mn-ea"/>
            </a:endParaRPr>
          </a:p>
          <a:p>
            <a:r>
              <a:rPr lang="en-US" altLang="ja-JP" sz="1600" b="1" dirty="0">
                <a:solidFill>
                  <a:schemeClr val="tx1"/>
                </a:solidFill>
                <a:latin typeface="+mn-ea"/>
              </a:rPr>
              <a:t>1.</a:t>
            </a:r>
            <a:r>
              <a:rPr lang="ja-JP" altLang="en-US" sz="1600" b="1" dirty="0">
                <a:solidFill>
                  <a:schemeClr val="tx1"/>
                </a:solidFill>
                <a:latin typeface="+mn-ea"/>
              </a:rPr>
              <a:t>技術者数　　↓</a:t>
            </a:r>
            <a:endParaRPr lang="en-US" altLang="ja-JP" sz="1600" b="1" dirty="0">
              <a:solidFill>
                <a:schemeClr val="tx1"/>
              </a:solidFill>
              <a:latin typeface="+mn-ea"/>
            </a:endParaRPr>
          </a:p>
          <a:p>
            <a:r>
              <a:rPr lang="ja-JP" altLang="en-US" sz="1600" dirty="0">
                <a:solidFill>
                  <a:schemeClr val="tx1"/>
                </a:solidFill>
                <a:latin typeface="+mn-ea"/>
              </a:rPr>
              <a:t>　　下記４カテゴリの技術者数をグラフで？</a:t>
            </a:r>
            <a:r>
              <a:rPr lang="en-US" altLang="ja-JP" sz="1600" dirty="0">
                <a:solidFill>
                  <a:schemeClr val="tx1"/>
                </a:solidFill>
                <a:latin typeface="+mn-ea"/>
              </a:rPr>
              <a:t>/</a:t>
            </a:r>
            <a:r>
              <a:rPr lang="ja-JP" altLang="en-US" sz="1600" dirty="0">
                <a:solidFill>
                  <a:schemeClr val="tx1"/>
                </a:solidFill>
                <a:latin typeface="+mn-ea"/>
              </a:rPr>
              <a:t>表で？表示したいです</a:t>
            </a:r>
            <a:endParaRPr lang="en-US" altLang="ja-JP" sz="1600" dirty="0">
              <a:solidFill>
                <a:schemeClr val="tx1"/>
              </a:solidFill>
              <a:latin typeface="+mn-ea"/>
            </a:endParaRPr>
          </a:p>
          <a:p>
            <a:r>
              <a:rPr lang="ja-JP" altLang="en-US" sz="1600" dirty="0">
                <a:solidFill>
                  <a:schemeClr val="tx1"/>
                </a:solidFill>
                <a:latin typeface="+mn-ea"/>
              </a:rPr>
              <a:t>　　①開発言語</a:t>
            </a:r>
            <a:r>
              <a:rPr lang="en-US" altLang="ja-JP" sz="1600" dirty="0">
                <a:solidFill>
                  <a:schemeClr val="tx1"/>
                </a:solidFill>
                <a:latin typeface="+mn-ea"/>
              </a:rPr>
              <a:t>(</a:t>
            </a:r>
            <a:r>
              <a:rPr lang="ja-JP" altLang="en-US" sz="1600" dirty="0">
                <a:solidFill>
                  <a:schemeClr val="tx1"/>
                </a:solidFill>
                <a:latin typeface="+mn-ea"/>
              </a:rPr>
              <a:t>開発言語毎の技術者数を表す</a:t>
            </a:r>
            <a:r>
              <a:rPr lang="en-US" altLang="ja-JP" sz="1600" dirty="0">
                <a:solidFill>
                  <a:schemeClr val="tx1"/>
                </a:solidFill>
                <a:latin typeface="+mn-ea"/>
              </a:rPr>
              <a:t>)</a:t>
            </a:r>
          </a:p>
          <a:p>
            <a:r>
              <a:rPr lang="ja-JP" altLang="en-US" sz="1600" dirty="0">
                <a:solidFill>
                  <a:schemeClr val="tx1"/>
                </a:solidFill>
                <a:latin typeface="+mn-ea"/>
              </a:rPr>
              <a:t>　　　　要素数：</a:t>
            </a:r>
            <a:r>
              <a:rPr lang="en-US" altLang="ja-JP" sz="1600" dirty="0">
                <a:solidFill>
                  <a:schemeClr val="tx1"/>
                </a:solidFill>
                <a:latin typeface="+mn-ea"/>
              </a:rPr>
              <a:t>10(Java</a:t>
            </a:r>
            <a:r>
              <a:rPr lang="ja-JP" altLang="en-US" sz="1600" dirty="0" err="1">
                <a:solidFill>
                  <a:schemeClr val="tx1"/>
                </a:solidFill>
                <a:latin typeface="+mn-ea"/>
              </a:rPr>
              <a:t>、</a:t>
            </a:r>
            <a:r>
              <a:rPr lang="en-US" altLang="ja-JP" sz="1600" dirty="0">
                <a:solidFill>
                  <a:schemeClr val="tx1"/>
                </a:solidFill>
                <a:latin typeface="+mn-ea"/>
              </a:rPr>
              <a:t>c#</a:t>
            </a:r>
            <a:r>
              <a:rPr lang="ja-JP" altLang="en-US" sz="1600" dirty="0" err="1">
                <a:solidFill>
                  <a:schemeClr val="tx1"/>
                </a:solidFill>
                <a:latin typeface="+mn-ea"/>
              </a:rPr>
              <a:t>、</a:t>
            </a:r>
            <a:r>
              <a:rPr lang="en-US" altLang="ja-JP" sz="1600" dirty="0">
                <a:solidFill>
                  <a:schemeClr val="tx1"/>
                </a:solidFill>
                <a:latin typeface="+mn-ea"/>
              </a:rPr>
              <a:t>c++</a:t>
            </a:r>
            <a:r>
              <a:rPr lang="ja-JP" altLang="en-US" sz="1600" dirty="0" err="1">
                <a:solidFill>
                  <a:schemeClr val="tx1"/>
                </a:solidFill>
                <a:latin typeface="+mn-ea"/>
              </a:rPr>
              <a:t>、</a:t>
            </a:r>
            <a:r>
              <a:rPr lang="en-US" altLang="ja-JP" sz="1600" dirty="0">
                <a:solidFill>
                  <a:schemeClr val="tx1"/>
                </a:solidFill>
                <a:latin typeface="+mn-ea"/>
              </a:rPr>
              <a:t>Python</a:t>
            </a:r>
            <a:r>
              <a:rPr lang="ja-JP" altLang="en-US" sz="1600" dirty="0" err="1">
                <a:solidFill>
                  <a:schemeClr val="tx1"/>
                </a:solidFill>
                <a:latin typeface="+mn-ea"/>
              </a:rPr>
              <a:t>、</a:t>
            </a:r>
            <a:r>
              <a:rPr lang="en-US" altLang="ja-JP" sz="1600" dirty="0">
                <a:solidFill>
                  <a:schemeClr val="tx1"/>
                </a:solidFill>
                <a:latin typeface="+mn-ea"/>
              </a:rPr>
              <a:t>Flutter</a:t>
            </a:r>
            <a:r>
              <a:rPr lang="ja-JP" altLang="ja-JP" sz="1600" dirty="0" err="1">
                <a:solidFill>
                  <a:schemeClr val="tx1"/>
                </a:solidFill>
                <a:latin typeface="+mn-ea"/>
              </a:rPr>
              <a:t>、</a:t>
            </a:r>
            <a:r>
              <a:rPr lang="en-US" altLang="ja-JP" sz="1600" dirty="0">
                <a:solidFill>
                  <a:schemeClr val="tx1"/>
                </a:solidFill>
                <a:latin typeface="+mn-ea"/>
              </a:rPr>
              <a:t>React </a:t>
            </a:r>
            <a:r>
              <a:rPr lang="ja-JP" altLang="en-US" sz="1600" dirty="0">
                <a:solidFill>
                  <a:schemeClr val="tx1"/>
                </a:solidFill>
                <a:latin typeface="+mn-ea"/>
              </a:rPr>
              <a:t>・・・</a:t>
            </a:r>
            <a:r>
              <a:rPr lang="en-US" altLang="ja-JP" sz="1600" dirty="0">
                <a:solidFill>
                  <a:schemeClr val="tx1"/>
                </a:solidFill>
                <a:latin typeface="+mn-ea"/>
              </a:rPr>
              <a:t>)</a:t>
            </a:r>
            <a:endParaRPr lang="ja-JP" altLang="en-US" sz="1600" dirty="0">
              <a:solidFill>
                <a:schemeClr val="tx1"/>
              </a:solidFill>
              <a:latin typeface="+mn-ea"/>
            </a:endParaRPr>
          </a:p>
          <a:p>
            <a:r>
              <a:rPr lang="ja-JP" altLang="en-US" sz="1600" dirty="0">
                <a:solidFill>
                  <a:schemeClr val="tx1"/>
                </a:solidFill>
                <a:latin typeface="+mn-ea"/>
              </a:rPr>
              <a:t>　　②クラウド技術</a:t>
            </a:r>
            <a:r>
              <a:rPr lang="en-US" altLang="ja-JP" sz="1600" dirty="0">
                <a:solidFill>
                  <a:schemeClr val="tx1"/>
                </a:solidFill>
                <a:latin typeface="+mn-ea"/>
              </a:rPr>
              <a:t>(</a:t>
            </a:r>
            <a:r>
              <a:rPr lang="ja-JP" altLang="en-US" sz="1600" dirty="0">
                <a:solidFill>
                  <a:schemeClr val="tx1"/>
                </a:solidFill>
                <a:latin typeface="+mn-ea"/>
              </a:rPr>
              <a:t>クラウド技術毎の技術者数を表す</a:t>
            </a:r>
            <a:r>
              <a:rPr lang="en-US" altLang="ja-JP" sz="1600" dirty="0">
                <a:solidFill>
                  <a:schemeClr val="tx1"/>
                </a:solidFill>
                <a:latin typeface="+mn-ea"/>
              </a:rPr>
              <a:t>)</a:t>
            </a:r>
          </a:p>
          <a:p>
            <a:r>
              <a:rPr lang="ja-JP" altLang="en-US" sz="1600" dirty="0">
                <a:solidFill>
                  <a:schemeClr val="tx1"/>
                </a:solidFill>
                <a:latin typeface="+mn-ea"/>
              </a:rPr>
              <a:t>　　　　要素数：３</a:t>
            </a:r>
            <a:r>
              <a:rPr lang="en-US" altLang="ja-JP" sz="1600" dirty="0">
                <a:solidFill>
                  <a:schemeClr val="tx1"/>
                </a:solidFill>
                <a:latin typeface="+mn-ea"/>
              </a:rPr>
              <a:t>(AWS</a:t>
            </a:r>
            <a:r>
              <a:rPr lang="ja-JP" altLang="en-US" sz="1600" dirty="0" err="1">
                <a:solidFill>
                  <a:schemeClr val="tx1"/>
                </a:solidFill>
                <a:latin typeface="+mn-ea"/>
              </a:rPr>
              <a:t>、</a:t>
            </a:r>
            <a:r>
              <a:rPr lang="en-US" altLang="ja-JP" sz="1600" dirty="0">
                <a:solidFill>
                  <a:schemeClr val="tx1"/>
                </a:solidFill>
                <a:latin typeface="+mn-ea"/>
              </a:rPr>
              <a:t>Azure</a:t>
            </a:r>
            <a:r>
              <a:rPr lang="ja-JP" altLang="en-US" sz="1600" dirty="0" err="1">
                <a:solidFill>
                  <a:schemeClr val="tx1"/>
                </a:solidFill>
                <a:latin typeface="+mn-ea"/>
              </a:rPr>
              <a:t>、</a:t>
            </a:r>
            <a:r>
              <a:rPr lang="en-US" altLang="ja-JP" sz="1600" dirty="0">
                <a:solidFill>
                  <a:schemeClr val="tx1"/>
                </a:solidFill>
                <a:latin typeface="+mn-ea"/>
              </a:rPr>
              <a:t>Snowflake)</a:t>
            </a:r>
          </a:p>
          <a:p>
            <a:r>
              <a:rPr lang="ja-JP" altLang="en-US" sz="1600" dirty="0">
                <a:solidFill>
                  <a:schemeClr val="tx1"/>
                </a:solidFill>
                <a:latin typeface="+mn-ea"/>
              </a:rPr>
              <a:t>　　③開発手法</a:t>
            </a:r>
            <a:r>
              <a:rPr lang="en-US" altLang="ja-JP" sz="1600" dirty="0">
                <a:solidFill>
                  <a:schemeClr val="tx1"/>
                </a:solidFill>
                <a:latin typeface="+mn-ea"/>
              </a:rPr>
              <a:t>(</a:t>
            </a:r>
            <a:r>
              <a:rPr lang="ja-JP" altLang="en-US" sz="1600" dirty="0">
                <a:solidFill>
                  <a:schemeClr val="tx1"/>
                </a:solidFill>
                <a:latin typeface="+mn-ea"/>
              </a:rPr>
              <a:t>開発手法毎の技術者数を表す</a:t>
            </a:r>
            <a:r>
              <a:rPr lang="en-US" altLang="ja-JP" sz="1600" dirty="0">
                <a:solidFill>
                  <a:schemeClr val="tx1"/>
                </a:solidFill>
                <a:latin typeface="+mn-ea"/>
              </a:rPr>
              <a:t>)</a:t>
            </a:r>
          </a:p>
          <a:p>
            <a:r>
              <a:rPr lang="ja-JP" altLang="en-US" sz="1600" dirty="0">
                <a:solidFill>
                  <a:schemeClr val="tx1"/>
                </a:solidFill>
                <a:latin typeface="+mn-ea"/>
              </a:rPr>
              <a:t>　　　　要素：３</a:t>
            </a:r>
            <a:r>
              <a:rPr lang="en-US" altLang="ja-JP" sz="1600" dirty="0">
                <a:solidFill>
                  <a:schemeClr val="tx1"/>
                </a:solidFill>
                <a:latin typeface="+mn-ea"/>
              </a:rPr>
              <a:t>(</a:t>
            </a:r>
            <a:r>
              <a:rPr lang="ja-JP" altLang="en-US" sz="1600" dirty="0">
                <a:solidFill>
                  <a:schemeClr val="tx1"/>
                </a:solidFill>
                <a:latin typeface="+mn-ea"/>
              </a:rPr>
              <a:t>ウォーターフォール、アジャイル、プロトタイピング</a:t>
            </a:r>
            <a:r>
              <a:rPr lang="en-US" altLang="ja-JP" sz="1600" dirty="0">
                <a:solidFill>
                  <a:schemeClr val="tx1"/>
                </a:solidFill>
                <a:latin typeface="+mn-ea"/>
              </a:rPr>
              <a:t>)</a:t>
            </a:r>
            <a:endParaRPr lang="ja-JP" altLang="en-US" sz="1600" dirty="0">
              <a:solidFill>
                <a:schemeClr val="tx1"/>
              </a:solidFill>
              <a:latin typeface="+mn-ea"/>
            </a:endParaRPr>
          </a:p>
          <a:p>
            <a:r>
              <a:rPr lang="ja-JP" altLang="en-US" sz="1600" dirty="0">
                <a:solidFill>
                  <a:schemeClr val="tx1"/>
                </a:solidFill>
                <a:latin typeface="+mn-ea"/>
              </a:rPr>
              <a:t>　　④役割</a:t>
            </a:r>
            <a:r>
              <a:rPr lang="en-US" altLang="ja-JP" sz="1600" dirty="0">
                <a:solidFill>
                  <a:schemeClr val="tx1"/>
                </a:solidFill>
                <a:latin typeface="+mn-ea"/>
              </a:rPr>
              <a:t>(</a:t>
            </a:r>
            <a:r>
              <a:rPr lang="ja-JP" altLang="en-US" sz="1600" dirty="0">
                <a:solidFill>
                  <a:schemeClr val="tx1"/>
                </a:solidFill>
                <a:latin typeface="+mn-ea"/>
              </a:rPr>
              <a:t>役割毎の技術者数を表す</a:t>
            </a:r>
            <a:r>
              <a:rPr lang="en-US" altLang="ja-JP" sz="1600" dirty="0">
                <a:solidFill>
                  <a:schemeClr val="tx1"/>
                </a:solidFill>
                <a:latin typeface="+mn-ea"/>
              </a:rPr>
              <a:t>)</a:t>
            </a:r>
          </a:p>
          <a:p>
            <a:r>
              <a:rPr lang="ja-JP" altLang="en-US" sz="1600" dirty="0">
                <a:solidFill>
                  <a:schemeClr val="tx1"/>
                </a:solidFill>
                <a:latin typeface="+mn-ea"/>
              </a:rPr>
              <a:t>　　　　要素数：８</a:t>
            </a:r>
            <a:r>
              <a:rPr lang="en-US" altLang="ja-JP" sz="1600" dirty="0">
                <a:solidFill>
                  <a:schemeClr val="tx1"/>
                </a:solidFill>
                <a:latin typeface="+mn-ea"/>
              </a:rPr>
              <a:t>(PO</a:t>
            </a:r>
            <a:r>
              <a:rPr lang="ja-JP" altLang="en-US" sz="1600" dirty="0" err="1">
                <a:solidFill>
                  <a:schemeClr val="tx1"/>
                </a:solidFill>
                <a:latin typeface="+mn-ea"/>
              </a:rPr>
              <a:t>、</a:t>
            </a:r>
            <a:r>
              <a:rPr lang="en-US" altLang="ja-JP" sz="1600" dirty="0">
                <a:solidFill>
                  <a:schemeClr val="tx1"/>
                </a:solidFill>
                <a:latin typeface="+mn-ea"/>
              </a:rPr>
              <a:t>PM</a:t>
            </a:r>
            <a:r>
              <a:rPr lang="ja-JP" altLang="en-US" sz="1600" dirty="0" err="1">
                <a:solidFill>
                  <a:schemeClr val="tx1"/>
                </a:solidFill>
                <a:latin typeface="+mn-ea"/>
              </a:rPr>
              <a:t>、</a:t>
            </a:r>
            <a:r>
              <a:rPr lang="en-US" altLang="ja-JP" sz="1600" dirty="0">
                <a:solidFill>
                  <a:schemeClr val="tx1"/>
                </a:solidFill>
                <a:latin typeface="+mn-ea"/>
              </a:rPr>
              <a:t>PL</a:t>
            </a:r>
            <a:r>
              <a:rPr lang="ja-JP" altLang="en-US" sz="1600" dirty="0" err="1">
                <a:solidFill>
                  <a:schemeClr val="tx1"/>
                </a:solidFill>
                <a:latin typeface="+mn-ea"/>
              </a:rPr>
              <a:t>、</a:t>
            </a:r>
            <a:r>
              <a:rPr lang="en-US" altLang="ja-JP" sz="1600" dirty="0">
                <a:solidFill>
                  <a:schemeClr val="tx1"/>
                </a:solidFill>
                <a:latin typeface="+mn-ea"/>
              </a:rPr>
              <a:t>PMO</a:t>
            </a:r>
            <a:r>
              <a:rPr lang="ja-JP" altLang="en-US" sz="1600" dirty="0" err="1">
                <a:solidFill>
                  <a:schemeClr val="tx1"/>
                </a:solidFill>
                <a:latin typeface="+mn-ea"/>
              </a:rPr>
              <a:t>、</a:t>
            </a:r>
            <a:r>
              <a:rPr lang="en-US" altLang="ja-JP" sz="1600" dirty="0">
                <a:solidFill>
                  <a:schemeClr val="tx1"/>
                </a:solidFill>
                <a:latin typeface="+mn-ea"/>
              </a:rPr>
              <a:t>SL</a:t>
            </a:r>
            <a:r>
              <a:rPr lang="ja-JP" altLang="en-US" sz="1600" dirty="0" err="1">
                <a:solidFill>
                  <a:schemeClr val="tx1"/>
                </a:solidFill>
                <a:latin typeface="+mn-ea"/>
              </a:rPr>
              <a:t>、</a:t>
            </a:r>
            <a:r>
              <a:rPr lang="en-US" altLang="ja-JP" sz="1600" dirty="0">
                <a:solidFill>
                  <a:schemeClr val="tx1"/>
                </a:solidFill>
                <a:latin typeface="+mn-ea"/>
              </a:rPr>
              <a:t>SE</a:t>
            </a:r>
            <a:r>
              <a:rPr lang="ja-JP" altLang="en-US" sz="1600" dirty="0" err="1">
                <a:solidFill>
                  <a:schemeClr val="tx1"/>
                </a:solidFill>
                <a:latin typeface="+mn-ea"/>
              </a:rPr>
              <a:t>、</a:t>
            </a:r>
            <a:r>
              <a:rPr lang="en-US" altLang="ja-JP" sz="1600" dirty="0">
                <a:solidFill>
                  <a:schemeClr val="tx1"/>
                </a:solidFill>
                <a:latin typeface="+mn-ea"/>
              </a:rPr>
              <a:t>PG</a:t>
            </a:r>
            <a:r>
              <a:rPr lang="ja-JP" altLang="en-US" sz="1600" dirty="0" err="1">
                <a:solidFill>
                  <a:schemeClr val="tx1"/>
                </a:solidFill>
                <a:latin typeface="+mn-ea"/>
              </a:rPr>
              <a:t>、</a:t>
            </a:r>
            <a:r>
              <a:rPr lang="ja-JP" altLang="en-US" sz="1600" dirty="0">
                <a:solidFill>
                  <a:schemeClr val="tx1"/>
                </a:solidFill>
                <a:latin typeface="+mn-ea"/>
              </a:rPr>
              <a:t>営業</a:t>
            </a:r>
            <a:r>
              <a:rPr lang="en-US" altLang="ja-JP" sz="1600" dirty="0">
                <a:solidFill>
                  <a:schemeClr val="tx1"/>
                </a:solidFill>
                <a:latin typeface="+mn-ea"/>
              </a:rPr>
              <a:t>)</a:t>
            </a:r>
          </a:p>
          <a:p>
            <a:r>
              <a:rPr lang="ja-JP" altLang="en-US" sz="1600" dirty="0">
                <a:solidFill>
                  <a:schemeClr val="tx1"/>
                </a:solidFill>
                <a:latin typeface="+mn-ea"/>
              </a:rPr>
              <a:t>　　</a:t>
            </a:r>
            <a:r>
              <a:rPr lang="en-US" altLang="ja-JP" sz="1600" dirty="0">
                <a:solidFill>
                  <a:schemeClr val="tx1"/>
                </a:solidFill>
                <a:latin typeface="+mn-ea"/>
              </a:rPr>
              <a:t>※</a:t>
            </a:r>
            <a:r>
              <a:rPr lang="ja-JP" altLang="en-US" sz="1600" dirty="0">
                <a:solidFill>
                  <a:schemeClr val="tx1"/>
                </a:solidFill>
                <a:latin typeface="+mn-ea"/>
              </a:rPr>
              <a:t>各要素名と該当要素の技術者数は弊社での編集可能でお願いします</a:t>
            </a:r>
            <a:endParaRPr lang="en-US" altLang="ja-JP" sz="1600" dirty="0">
              <a:solidFill>
                <a:schemeClr val="tx1"/>
              </a:solidFill>
              <a:latin typeface="+mn-ea"/>
            </a:endParaRPr>
          </a:p>
          <a:p>
            <a:r>
              <a:rPr lang="ja-JP" altLang="en-US" sz="1600" dirty="0">
                <a:solidFill>
                  <a:schemeClr val="tx1"/>
                </a:solidFill>
                <a:latin typeface="+mn-ea"/>
              </a:rPr>
              <a:t>　　　　→各要素名</a:t>
            </a:r>
            <a:r>
              <a:rPr lang="en-US" altLang="ja-JP" sz="1600" dirty="0">
                <a:solidFill>
                  <a:schemeClr val="tx1"/>
                </a:solidFill>
                <a:latin typeface="+mn-ea"/>
              </a:rPr>
              <a:t>/</a:t>
            </a:r>
            <a:r>
              <a:rPr lang="ja-JP" altLang="en-US" sz="1600" dirty="0">
                <a:solidFill>
                  <a:schemeClr val="tx1"/>
                </a:solidFill>
                <a:latin typeface="+mn-ea"/>
              </a:rPr>
              <a:t>数はダミーで作成をお願いします</a:t>
            </a:r>
          </a:p>
          <a:p>
            <a:endParaRPr lang="en-US" altLang="ja-JP" sz="1600" b="1" dirty="0">
              <a:solidFill>
                <a:schemeClr val="tx1"/>
              </a:solidFill>
              <a:latin typeface="+mn-ea"/>
            </a:endParaRPr>
          </a:p>
          <a:p>
            <a:r>
              <a:rPr lang="en-US" altLang="ja-JP" sz="1600" b="1" dirty="0">
                <a:solidFill>
                  <a:schemeClr val="tx1"/>
                </a:solidFill>
                <a:latin typeface="+mn-ea"/>
              </a:rPr>
              <a:t>2.</a:t>
            </a:r>
            <a:r>
              <a:rPr lang="ja-JP" altLang="en-US" sz="1600" b="1" dirty="0">
                <a:solidFill>
                  <a:schemeClr val="tx1"/>
                </a:solidFill>
                <a:latin typeface="+mn-ea"/>
              </a:rPr>
              <a:t>過去実績　　↓</a:t>
            </a:r>
            <a:endParaRPr lang="en-US" altLang="ja-JP" sz="1600" dirty="0">
              <a:solidFill>
                <a:schemeClr val="tx1"/>
              </a:solidFill>
              <a:latin typeface="+mn-ea"/>
            </a:endParaRPr>
          </a:p>
          <a:p>
            <a:r>
              <a:rPr lang="ja-JP" altLang="en-US" sz="1600" dirty="0">
                <a:solidFill>
                  <a:schemeClr val="tx1"/>
                </a:solidFill>
                <a:latin typeface="+mn-ea"/>
              </a:rPr>
              <a:t>　　過去</a:t>
            </a:r>
            <a:r>
              <a:rPr lang="en-US" altLang="ja-JP" sz="1600" dirty="0">
                <a:solidFill>
                  <a:schemeClr val="tx1"/>
                </a:solidFill>
                <a:latin typeface="+mn-ea"/>
              </a:rPr>
              <a:t>(</a:t>
            </a:r>
            <a:r>
              <a:rPr lang="ja-JP" altLang="en-US" sz="1600" dirty="0">
                <a:solidFill>
                  <a:schemeClr val="tx1"/>
                </a:solidFill>
                <a:latin typeface="+mn-ea"/>
              </a:rPr>
              <a:t>昨年度</a:t>
            </a:r>
            <a:r>
              <a:rPr lang="en-US" altLang="ja-JP" sz="1600" dirty="0">
                <a:solidFill>
                  <a:schemeClr val="tx1"/>
                </a:solidFill>
                <a:latin typeface="+mn-ea"/>
              </a:rPr>
              <a:t>+α</a:t>
            </a:r>
            <a:r>
              <a:rPr lang="ja-JP" altLang="en-US" sz="1600" dirty="0">
                <a:solidFill>
                  <a:schemeClr val="tx1"/>
                </a:solidFill>
                <a:latin typeface="+mn-ea"/>
              </a:rPr>
              <a:t>？</a:t>
            </a:r>
            <a:r>
              <a:rPr lang="en-US" altLang="ja-JP" sz="1600" dirty="0">
                <a:solidFill>
                  <a:schemeClr val="tx1"/>
                </a:solidFill>
                <a:latin typeface="+mn-ea"/>
              </a:rPr>
              <a:t>)</a:t>
            </a:r>
            <a:r>
              <a:rPr lang="ja-JP" altLang="en-US" sz="1600" dirty="0">
                <a:solidFill>
                  <a:schemeClr val="tx1"/>
                </a:solidFill>
                <a:latin typeface="+mn-ea"/>
              </a:rPr>
              <a:t>実績を記載したいです</a:t>
            </a:r>
            <a:endParaRPr lang="en-US" altLang="ja-JP" sz="1600" dirty="0">
              <a:solidFill>
                <a:schemeClr val="tx1"/>
              </a:solidFill>
              <a:latin typeface="+mn-ea"/>
            </a:endParaRPr>
          </a:p>
          <a:p>
            <a:r>
              <a:rPr lang="ja-JP" altLang="en-US" sz="1600" dirty="0">
                <a:solidFill>
                  <a:schemeClr val="tx1"/>
                </a:solidFill>
                <a:latin typeface="+mn-ea"/>
              </a:rPr>
              <a:t>　　→過去実績値を基に「</a:t>
            </a:r>
            <a:r>
              <a:rPr lang="en-US" altLang="ja-JP" sz="1600" dirty="0">
                <a:solidFill>
                  <a:schemeClr val="tx1"/>
                </a:solidFill>
                <a:latin typeface="+mn-ea"/>
              </a:rPr>
              <a:t>2BS</a:t>
            </a:r>
            <a:r>
              <a:rPr lang="ja-JP" altLang="en-US" sz="1600" dirty="0">
                <a:solidFill>
                  <a:schemeClr val="tx1"/>
                </a:solidFill>
                <a:latin typeface="+mn-ea"/>
              </a:rPr>
              <a:t>はこのくらいやれるんだ」をご理解</a:t>
            </a:r>
            <a:r>
              <a:rPr lang="en-US" altLang="ja-JP" sz="1600" dirty="0">
                <a:solidFill>
                  <a:schemeClr val="tx1"/>
                </a:solidFill>
                <a:latin typeface="+mn-ea"/>
              </a:rPr>
              <a:t>(</a:t>
            </a:r>
            <a:r>
              <a:rPr lang="ja-JP" altLang="en-US" sz="1600" dirty="0">
                <a:solidFill>
                  <a:schemeClr val="tx1"/>
                </a:solidFill>
                <a:latin typeface="+mn-ea"/>
              </a:rPr>
              <a:t>ご想像</a:t>
            </a:r>
            <a:r>
              <a:rPr lang="en-US" altLang="ja-JP" sz="1600" dirty="0">
                <a:solidFill>
                  <a:schemeClr val="tx1"/>
                </a:solidFill>
                <a:latin typeface="+mn-ea"/>
              </a:rPr>
              <a:t>)</a:t>
            </a:r>
            <a:r>
              <a:rPr lang="ja-JP" altLang="en-US" sz="1600" dirty="0">
                <a:solidFill>
                  <a:schemeClr val="tx1"/>
                </a:solidFill>
                <a:latin typeface="+mn-ea"/>
              </a:rPr>
              <a:t>いただきたい</a:t>
            </a:r>
            <a:endParaRPr lang="en-US" altLang="ja-JP" sz="1600" dirty="0">
              <a:solidFill>
                <a:schemeClr val="tx1"/>
              </a:solidFill>
              <a:latin typeface="+mn-ea"/>
            </a:endParaRPr>
          </a:p>
          <a:p>
            <a:r>
              <a:rPr lang="ja-JP" altLang="en-US" sz="1600" dirty="0">
                <a:solidFill>
                  <a:schemeClr val="tx1"/>
                </a:solidFill>
                <a:latin typeface="+mn-ea"/>
              </a:rPr>
              <a:t>　　項目として下記を検討しましたが、お知恵を拝借できないでしょうか？</a:t>
            </a:r>
            <a:endParaRPr lang="en-US" altLang="ja-JP" sz="1600" dirty="0">
              <a:solidFill>
                <a:schemeClr val="tx1"/>
              </a:solidFill>
              <a:latin typeface="+mn-ea"/>
            </a:endParaRPr>
          </a:p>
          <a:p>
            <a:r>
              <a:rPr lang="ja-JP" altLang="en-US" sz="1600" dirty="0">
                <a:solidFill>
                  <a:schemeClr val="tx1"/>
                </a:solidFill>
                <a:latin typeface="+mn-ea"/>
              </a:rPr>
              <a:t>　　案件数、総工数、総売上額、外注率</a:t>
            </a:r>
            <a:endParaRPr lang="en-US" altLang="ja-JP" sz="1600" dirty="0">
              <a:solidFill>
                <a:schemeClr val="tx1"/>
              </a:solidFill>
              <a:latin typeface="+mn-ea"/>
            </a:endParaRPr>
          </a:p>
          <a:p>
            <a:endParaRPr lang="en-US" altLang="ja-JP" sz="1600" dirty="0">
              <a:solidFill>
                <a:schemeClr val="tx1"/>
              </a:solidFill>
              <a:latin typeface="+mn-ea"/>
            </a:endParaRPr>
          </a:p>
          <a:p>
            <a:r>
              <a:rPr lang="en-US" altLang="ja-JP" sz="1600" dirty="0">
                <a:solidFill>
                  <a:schemeClr val="tx1"/>
                </a:solidFill>
                <a:latin typeface="+mn-ea"/>
              </a:rPr>
              <a:t>※</a:t>
            </a:r>
            <a:r>
              <a:rPr lang="ja-JP" altLang="en-US" sz="1600" dirty="0">
                <a:solidFill>
                  <a:schemeClr val="tx1"/>
                </a:solidFill>
                <a:latin typeface="+mn-ea"/>
              </a:rPr>
              <a:t>お題目</a:t>
            </a:r>
            <a:r>
              <a:rPr lang="en-US" altLang="ja-JP" sz="1600" dirty="0">
                <a:solidFill>
                  <a:schemeClr val="tx1"/>
                </a:solidFill>
                <a:latin typeface="+mn-ea"/>
              </a:rPr>
              <a:t>(</a:t>
            </a:r>
            <a:r>
              <a:rPr lang="ja-JP" altLang="en-US" sz="1600" dirty="0">
                <a:solidFill>
                  <a:schemeClr val="tx1"/>
                </a:solidFill>
                <a:latin typeface="+mn-ea"/>
              </a:rPr>
              <a:t>ページ左上</a:t>
            </a:r>
            <a:r>
              <a:rPr lang="en-US" altLang="ja-JP" sz="1600" dirty="0">
                <a:solidFill>
                  <a:schemeClr val="tx1"/>
                </a:solidFill>
                <a:latin typeface="+mn-ea"/>
              </a:rPr>
              <a:t>)</a:t>
            </a:r>
            <a:r>
              <a:rPr lang="ja-JP" altLang="en-US" sz="1600" dirty="0" err="1">
                <a:solidFill>
                  <a:schemeClr val="tx1"/>
                </a:solidFill>
                <a:latin typeface="+mn-ea"/>
              </a:rPr>
              <a:t>、</a:t>
            </a:r>
            <a:r>
              <a:rPr lang="ja-JP" altLang="en-US" sz="1600" dirty="0">
                <a:solidFill>
                  <a:schemeClr val="tx1"/>
                </a:solidFill>
                <a:latin typeface="+mn-ea"/>
              </a:rPr>
              <a:t>項目の増減、複数ページ化等、お知恵を拝借できないでしょうか？</a:t>
            </a:r>
            <a:endParaRPr lang="en-US" altLang="ja-JP" sz="1600" dirty="0">
              <a:solidFill>
                <a:schemeClr val="tx1"/>
              </a:solidFill>
              <a:latin typeface="+mn-ea"/>
            </a:endParaRPr>
          </a:p>
        </p:txBody>
      </p:sp>
      <p:pic>
        <p:nvPicPr>
          <p:cNvPr id="5" name="図 4">
            <a:extLst>
              <a:ext uri="{FF2B5EF4-FFF2-40B4-BE49-F238E27FC236}">
                <a16:creationId xmlns:a16="http://schemas.microsoft.com/office/drawing/2014/main" id="{48F68109-BFA8-D7C9-5AD4-44EC3AE9ADFE}"/>
              </a:ext>
            </a:extLst>
          </p:cNvPr>
          <p:cNvPicPr>
            <a:picLocks noChangeAspect="1"/>
          </p:cNvPicPr>
          <p:nvPr/>
        </p:nvPicPr>
        <p:blipFill>
          <a:blip r:embed="rId15"/>
          <a:stretch>
            <a:fillRect/>
          </a:stretch>
        </p:blipFill>
        <p:spPr>
          <a:xfrm>
            <a:off x="-8707991" y="6649916"/>
            <a:ext cx="5109681" cy="3517710"/>
          </a:xfrm>
          <a:prstGeom prst="rect">
            <a:avLst/>
          </a:prstGeom>
        </p:spPr>
      </p:pic>
      <p:pic>
        <p:nvPicPr>
          <p:cNvPr id="9" name="図 8">
            <a:extLst>
              <a:ext uri="{FF2B5EF4-FFF2-40B4-BE49-F238E27FC236}">
                <a16:creationId xmlns:a16="http://schemas.microsoft.com/office/drawing/2014/main" id="{AA207438-6897-117F-74AA-1064BEEFF223}"/>
              </a:ext>
            </a:extLst>
          </p:cNvPr>
          <p:cNvPicPr>
            <a:picLocks noChangeAspect="1"/>
          </p:cNvPicPr>
          <p:nvPr/>
        </p:nvPicPr>
        <p:blipFill>
          <a:blip r:embed="rId16"/>
          <a:stretch>
            <a:fillRect/>
          </a:stretch>
        </p:blipFill>
        <p:spPr>
          <a:xfrm>
            <a:off x="-3421616" y="6649916"/>
            <a:ext cx="5109681" cy="3517710"/>
          </a:xfrm>
          <a:prstGeom prst="rect">
            <a:avLst/>
          </a:prstGeom>
        </p:spPr>
      </p:pic>
      <p:sp>
        <p:nvSpPr>
          <p:cNvPr id="11" name="テキスト ボックス 10">
            <a:extLst>
              <a:ext uri="{FF2B5EF4-FFF2-40B4-BE49-F238E27FC236}">
                <a16:creationId xmlns:a16="http://schemas.microsoft.com/office/drawing/2014/main" id="{258EDB7A-7C62-91BC-209E-D0CC114AF17A}"/>
              </a:ext>
            </a:extLst>
          </p:cNvPr>
          <p:cNvSpPr txBox="1"/>
          <p:nvPr/>
        </p:nvSpPr>
        <p:spPr>
          <a:xfrm>
            <a:off x="8391043" y="-42042"/>
            <a:ext cx="2071921" cy="372731"/>
          </a:xfrm>
          <a:prstGeom prst="rect">
            <a:avLst/>
          </a:prstGeom>
          <a:noFill/>
        </p:spPr>
        <p:txBody>
          <a:bodyPr wrap="square" rtlCol="0">
            <a:spAutoFit/>
          </a:bodyPr>
          <a:lstStyle/>
          <a:p>
            <a:r>
              <a:rPr kumimoji="1" lang="ja-JP" altLang="en-US" dirty="0">
                <a:highlight>
                  <a:srgbClr val="FFFF00"/>
                </a:highlight>
              </a:rPr>
              <a:t>イラスト＆レイアウト</a:t>
            </a:r>
          </a:p>
        </p:txBody>
      </p:sp>
      <p:sp>
        <p:nvSpPr>
          <p:cNvPr id="13" name="テキスト ボックス 12">
            <a:extLst>
              <a:ext uri="{FF2B5EF4-FFF2-40B4-BE49-F238E27FC236}">
                <a16:creationId xmlns:a16="http://schemas.microsoft.com/office/drawing/2014/main" id="{A286A288-3B82-7CE0-A2E7-78DE6A0F8086}"/>
              </a:ext>
            </a:extLst>
          </p:cNvPr>
          <p:cNvSpPr txBox="1"/>
          <p:nvPr/>
        </p:nvSpPr>
        <p:spPr>
          <a:xfrm>
            <a:off x="1802029" y="8686800"/>
            <a:ext cx="6294226" cy="1774717"/>
          </a:xfrm>
          <a:prstGeom prst="rect">
            <a:avLst/>
          </a:prstGeom>
          <a:noFill/>
        </p:spPr>
        <p:txBody>
          <a:bodyPr wrap="square" rtlCol="0">
            <a:spAutoFit/>
          </a:bodyPr>
          <a:lstStyle/>
          <a:p>
            <a:r>
              <a:rPr kumimoji="1" lang="en-US" altLang="ja-JP" dirty="0">
                <a:highlight>
                  <a:srgbClr val="00FFFF"/>
                </a:highlight>
              </a:rPr>
              <a:t>【</a:t>
            </a:r>
            <a:r>
              <a:rPr kumimoji="1" lang="ja-JP" altLang="en-US" dirty="0">
                <a:highlight>
                  <a:srgbClr val="00FFFF"/>
                </a:highlight>
              </a:rPr>
              <a:t>確認</a:t>
            </a:r>
            <a:r>
              <a:rPr kumimoji="1" lang="en-US" altLang="ja-JP" dirty="0">
                <a:highlight>
                  <a:srgbClr val="00FFFF"/>
                </a:highlight>
              </a:rPr>
              <a:t>】</a:t>
            </a:r>
          </a:p>
          <a:p>
            <a:r>
              <a:rPr lang="ja-JP" altLang="en-US" dirty="0">
                <a:highlight>
                  <a:srgbClr val="00FFFF"/>
                </a:highlight>
              </a:rPr>
              <a:t>グラフの扱い方・表示の仕方</a:t>
            </a:r>
            <a:endParaRPr lang="en-US" altLang="ja-JP" dirty="0">
              <a:highlight>
                <a:srgbClr val="00FFFF"/>
              </a:highlight>
            </a:endParaRPr>
          </a:p>
          <a:p>
            <a:endParaRPr kumimoji="1" lang="en-US" altLang="ja-JP" dirty="0">
              <a:highlight>
                <a:srgbClr val="00FFFF"/>
              </a:highlight>
            </a:endParaRPr>
          </a:p>
          <a:p>
            <a:r>
              <a:rPr lang="ja-JP" altLang="en-US" dirty="0">
                <a:highlight>
                  <a:srgbClr val="00FFFF"/>
                </a:highlight>
              </a:rPr>
              <a:t>左右をサークルでつなぐ（レイアウト）のは不要か？</a:t>
            </a:r>
            <a:endParaRPr lang="en-US" altLang="ja-JP" dirty="0">
              <a:highlight>
                <a:srgbClr val="00FFFF"/>
              </a:highlight>
            </a:endParaRPr>
          </a:p>
          <a:p>
            <a:r>
              <a:rPr kumimoji="1" lang="ja-JP" altLang="en-US" dirty="0">
                <a:highlight>
                  <a:srgbClr val="00FFFF"/>
                </a:highlight>
              </a:rPr>
              <a:t>技術者数で１ページ</a:t>
            </a:r>
            <a:endParaRPr kumimoji="1" lang="en-US" altLang="ja-JP" dirty="0">
              <a:highlight>
                <a:srgbClr val="00FFFF"/>
              </a:highlight>
            </a:endParaRPr>
          </a:p>
          <a:p>
            <a:r>
              <a:rPr lang="ja-JP" altLang="en-US" dirty="0">
                <a:highlight>
                  <a:srgbClr val="00FFFF"/>
                </a:highlight>
              </a:rPr>
              <a:t>開発実績値で１ページ　となるのか？</a:t>
            </a:r>
            <a:endParaRPr kumimoji="1" lang="ja-JP" altLang="en-US" dirty="0">
              <a:highlight>
                <a:srgbClr val="00FFFF"/>
              </a:highlight>
            </a:endParaRPr>
          </a:p>
        </p:txBody>
      </p:sp>
    </p:spTree>
    <p:extLst>
      <p:ext uri="{BB962C8B-B14F-4D97-AF65-F5344CB8AC3E}">
        <p14:creationId xmlns:p14="http://schemas.microsoft.com/office/powerpoint/2010/main" val="4019248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5C4A4FC-8A44-9F45-9FE6-06E24628CAD9}"/>
              </a:ext>
            </a:extLst>
          </p:cNvPr>
          <p:cNvPicPr>
            <a:picLocks noChangeAspect="1"/>
          </p:cNvPicPr>
          <p:nvPr/>
        </p:nvPicPr>
        <p:blipFill>
          <a:blip r:embed="rId2"/>
          <a:stretch>
            <a:fillRect/>
          </a:stretch>
        </p:blipFill>
        <p:spPr>
          <a:xfrm>
            <a:off x="228967" y="828990"/>
            <a:ext cx="9465075" cy="5614657"/>
          </a:xfrm>
          <a:prstGeom prst="rect">
            <a:avLst/>
          </a:prstGeom>
        </p:spPr>
      </p:pic>
      <p:sp>
        <p:nvSpPr>
          <p:cNvPr id="3" name="タイトル 2">
            <a:extLst>
              <a:ext uri="{FF2B5EF4-FFF2-40B4-BE49-F238E27FC236}">
                <a16:creationId xmlns:a16="http://schemas.microsoft.com/office/drawing/2014/main" id="{CD775FF1-EE8B-AA4C-8ED8-CAB5D36F824D}"/>
              </a:ext>
            </a:extLst>
          </p:cNvPr>
          <p:cNvSpPr>
            <a:spLocks noGrp="1"/>
          </p:cNvSpPr>
          <p:nvPr>
            <p:ph type="title"/>
          </p:nvPr>
        </p:nvSpPr>
        <p:spPr/>
        <p:txBody>
          <a:bodyPr/>
          <a:lstStyle/>
          <a:p>
            <a:r>
              <a:rPr kumimoji="1" lang="ja-JP" altLang="en-US" b="1" dirty="0"/>
              <a:t>トータルソリューション対応</a:t>
            </a:r>
          </a:p>
        </p:txBody>
      </p:sp>
      <p:sp>
        <p:nvSpPr>
          <p:cNvPr id="9" name="正方形/長方形 8">
            <a:extLst>
              <a:ext uri="{FF2B5EF4-FFF2-40B4-BE49-F238E27FC236}">
                <a16:creationId xmlns:a16="http://schemas.microsoft.com/office/drawing/2014/main" id="{CC36093B-5653-EC4E-AF50-49646D6ED579}"/>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テキスト ボックス 11">
            <a:extLst>
              <a:ext uri="{FF2B5EF4-FFF2-40B4-BE49-F238E27FC236}">
                <a16:creationId xmlns:a16="http://schemas.microsoft.com/office/drawing/2014/main" id="{6EB2595E-A191-044C-B159-A4789D6E80A4}"/>
              </a:ext>
            </a:extLst>
          </p:cNvPr>
          <p:cNvSpPr txBox="1"/>
          <p:nvPr/>
        </p:nvSpPr>
        <p:spPr>
          <a:xfrm>
            <a:off x="363151" y="911868"/>
            <a:ext cx="9247380" cy="62170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rmAutofit/>
          </a:bodyPr>
          <a:lstStyle/>
          <a:p>
            <a:pPr>
              <a:lnSpc>
                <a:spcPct val="130000"/>
              </a:lnSpc>
            </a:pPr>
            <a:r>
              <a:rPr lang="ja-JP" altLang="en-US" sz="1600" b="1">
                <a:solidFill>
                  <a:schemeClr val="tx1"/>
                </a:solidFill>
                <a:latin typeface="Meiryo UI" panose="020B0604030504040204" pitchFamily="34" charset="-128"/>
                <a:ea typeface="Meiryo UI" panose="020B0604030504040204" pitchFamily="34" charset="-128"/>
              </a:rPr>
              <a:t>端末アプリからサーバ開発までワンストップで開発支援依頼を承ります。</a:t>
            </a:r>
            <a:endParaRPr lang="en-US" altLang="ja-JP" sz="1600" b="1" dirty="0">
              <a:solidFill>
                <a:schemeClr val="tx1"/>
              </a:solidFill>
              <a:latin typeface="Meiryo UI" panose="020B0604030504040204" pitchFamily="34" charset="-128"/>
              <a:ea typeface="Meiryo UI" panose="020B0604030504040204" pitchFamily="34" charset="-128"/>
            </a:endParaRPr>
          </a:p>
        </p:txBody>
      </p:sp>
      <p:sp>
        <p:nvSpPr>
          <p:cNvPr id="6" name="角丸四角形 5"/>
          <p:cNvSpPr/>
          <p:nvPr/>
        </p:nvSpPr>
        <p:spPr>
          <a:xfrm>
            <a:off x="-8144224" y="1981571"/>
            <a:ext cx="8161233" cy="3994225"/>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en-US" altLang="ja-JP" sz="2000" b="1" dirty="0">
                <a:solidFill>
                  <a:schemeClr val="tx1"/>
                </a:solidFill>
                <a:latin typeface="+mn-ea"/>
              </a:rPr>
              <a:t>2BS</a:t>
            </a:r>
            <a:r>
              <a:rPr kumimoji="1" lang="ja-JP" altLang="en-US" sz="2000" b="1" dirty="0">
                <a:solidFill>
                  <a:schemeClr val="tx1"/>
                </a:solidFill>
                <a:latin typeface="+mn-ea"/>
              </a:rPr>
              <a:t>キャッチコピー</a:t>
            </a:r>
            <a:r>
              <a:rPr kumimoji="1" lang="en-US" altLang="ja-JP" sz="2000" b="1" dirty="0">
                <a:solidFill>
                  <a:schemeClr val="tx1"/>
                </a:solidFill>
                <a:latin typeface="+mn-ea"/>
              </a:rPr>
              <a:t>(P23)</a:t>
            </a:r>
          </a:p>
          <a:p>
            <a:endParaRPr lang="en-US" altLang="ja-JP" sz="1600" b="1" dirty="0">
              <a:solidFill>
                <a:schemeClr val="tx1"/>
              </a:solidFill>
              <a:latin typeface="+mn-ea"/>
            </a:endParaRPr>
          </a:p>
          <a:p>
            <a:r>
              <a:rPr lang="en-US" altLang="ja-JP" sz="1600" b="1" dirty="0">
                <a:solidFill>
                  <a:schemeClr val="tx1"/>
                </a:solidFill>
                <a:latin typeface="+mn-ea"/>
              </a:rPr>
              <a:t>1.</a:t>
            </a:r>
            <a:r>
              <a:rPr lang="ja-JP" altLang="en-US" sz="1600" b="1" dirty="0">
                <a:solidFill>
                  <a:schemeClr val="tx1"/>
                </a:solidFill>
                <a:latin typeface="+mn-ea"/>
              </a:rPr>
              <a:t>記載内容最新化</a:t>
            </a:r>
            <a:endParaRPr lang="en-US" altLang="ja-JP" sz="1600" dirty="0">
              <a:solidFill>
                <a:schemeClr val="tx1"/>
              </a:solidFill>
              <a:latin typeface="+mn-ea"/>
            </a:endParaRPr>
          </a:p>
          <a:p>
            <a:r>
              <a:rPr lang="ja-JP" altLang="en-US" sz="1600" dirty="0">
                <a:solidFill>
                  <a:schemeClr val="tx1"/>
                </a:solidFill>
                <a:latin typeface="+mn-ea"/>
              </a:rPr>
              <a:t>　　①</a:t>
            </a:r>
            <a:r>
              <a:rPr lang="en-US" altLang="ja-JP" sz="1600" dirty="0">
                <a:solidFill>
                  <a:schemeClr val="tx1"/>
                </a:solidFill>
                <a:latin typeface="+mn-ea"/>
              </a:rPr>
              <a:t>Web</a:t>
            </a:r>
            <a:r>
              <a:rPr lang="ja-JP" altLang="en-US" sz="1600" dirty="0">
                <a:solidFill>
                  <a:schemeClr val="tx1"/>
                </a:solidFill>
                <a:latin typeface="+mn-ea"/>
              </a:rPr>
              <a:t>カテゴリ</a:t>
            </a:r>
            <a:r>
              <a:rPr lang="en-US" altLang="ja-JP" sz="1600" dirty="0">
                <a:solidFill>
                  <a:schemeClr val="tx1"/>
                </a:solidFill>
                <a:latin typeface="+mn-ea"/>
              </a:rPr>
              <a:t>(</a:t>
            </a:r>
            <a:r>
              <a:rPr lang="ja-JP" altLang="en-US" sz="1600" dirty="0">
                <a:solidFill>
                  <a:schemeClr val="tx1"/>
                </a:solidFill>
                <a:latin typeface="+mn-ea"/>
              </a:rPr>
              <a:t>紫</a:t>
            </a:r>
            <a:r>
              <a:rPr lang="en-US" altLang="ja-JP" sz="1600" dirty="0">
                <a:solidFill>
                  <a:schemeClr val="tx1"/>
                </a:solidFill>
                <a:latin typeface="+mn-ea"/>
              </a:rPr>
              <a:t>)</a:t>
            </a:r>
            <a:r>
              <a:rPr lang="ja-JP" altLang="en-US" sz="1600" dirty="0">
                <a:solidFill>
                  <a:schemeClr val="tx1"/>
                </a:solidFill>
                <a:latin typeface="+mn-ea"/>
              </a:rPr>
              <a:t>へ下記</a:t>
            </a:r>
            <a:r>
              <a:rPr lang="en-US" altLang="ja-JP" sz="1600" dirty="0" err="1">
                <a:solidFill>
                  <a:schemeClr val="tx1"/>
                </a:solidFill>
                <a:latin typeface="+mn-ea"/>
              </a:rPr>
              <a:t>2</a:t>
            </a:r>
            <a:r>
              <a:rPr lang="ja-JP" altLang="en-US" sz="1600" dirty="0">
                <a:solidFill>
                  <a:schemeClr val="tx1"/>
                </a:solidFill>
                <a:latin typeface="+mn-ea"/>
              </a:rPr>
              <a:t>個の要素を追加</a:t>
            </a:r>
            <a:endParaRPr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Flutter</a:t>
            </a:r>
            <a:r>
              <a:rPr lang="ja-JP" altLang="ja-JP" sz="1600" dirty="0" err="1">
                <a:solidFill>
                  <a:schemeClr val="tx1"/>
                </a:solidFill>
                <a:latin typeface="+mn-ea"/>
              </a:rPr>
              <a:t>、</a:t>
            </a:r>
            <a:r>
              <a:rPr lang="en-US" altLang="ja-JP" sz="1600" dirty="0">
                <a:solidFill>
                  <a:schemeClr val="tx1"/>
                </a:solidFill>
                <a:latin typeface="+mn-ea"/>
              </a:rPr>
              <a:t>React</a:t>
            </a:r>
          </a:p>
          <a:p>
            <a:r>
              <a:rPr lang="ja-JP" altLang="en-US" sz="1600" dirty="0">
                <a:solidFill>
                  <a:schemeClr val="tx1"/>
                </a:solidFill>
                <a:latin typeface="+mn-ea"/>
              </a:rPr>
              <a:t>　　②新カテゴリとして「</a:t>
            </a:r>
            <a:r>
              <a:rPr lang="en-US" altLang="ja-JP" sz="1600" dirty="0">
                <a:solidFill>
                  <a:schemeClr val="tx1"/>
                </a:solidFill>
                <a:latin typeface="+mn-ea"/>
              </a:rPr>
              <a:t>Cloud</a:t>
            </a:r>
            <a:r>
              <a:rPr lang="ja-JP" altLang="en-US" sz="1600" dirty="0">
                <a:solidFill>
                  <a:schemeClr val="tx1"/>
                </a:solidFill>
                <a:latin typeface="+mn-ea"/>
              </a:rPr>
              <a:t>」を追加し、要素として下記</a:t>
            </a:r>
            <a:r>
              <a:rPr lang="en-US" altLang="ja-JP" sz="1600" dirty="0">
                <a:solidFill>
                  <a:schemeClr val="tx1"/>
                </a:solidFill>
                <a:latin typeface="+mn-ea"/>
              </a:rPr>
              <a:t>3</a:t>
            </a:r>
            <a:r>
              <a:rPr lang="ja-JP" altLang="en-US" sz="1600" dirty="0">
                <a:solidFill>
                  <a:schemeClr val="tx1"/>
                </a:solidFill>
                <a:latin typeface="+mn-ea"/>
              </a:rPr>
              <a:t>個を記載</a:t>
            </a:r>
            <a:endParaRPr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AWS</a:t>
            </a:r>
            <a:r>
              <a:rPr lang="ja-JP" altLang="ja-JP" sz="1600" dirty="0" err="1">
                <a:solidFill>
                  <a:schemeClr val="tx1"/>
                </a:solidFill>
                <a:latin typeface="+mn-ea"/>
              </a:rPr>
              <a:t>、</a:t>
            </a:r>
            <a:r>
              <a:rPr lang="en-US" altLang="ja-JP" sz="1600" dirty="0">
                <a:solidFill>
                  <a:schemeClr val="tx1"/>
                </a:solidFill>
                <a:latin typeface="+mn-ea"/>
              </a:rPr>
              <a:t>Azure</a:t>
            </a:r>
            <a:r>
              <a:rPr lang="ja-JP" altLang="en-US" sz="1600" dirty="0" err="1">
                <a:solidFill>
                  <a:schemeClr val="tx1"/>
                </a:solidFill>
                <a:latin typeface="+mn-ea"/>
              </a:rPr>
              <a:t>、</a:t>
            </a:r>
            <a:r>
              <a:rPr lang="en-US" altLang="ja-JP" sz="1600" dirty="0">
                <a:solidFill>
                  <a:schemeClr val="tx1"/>
                </a:solidFill>
                <a:latin typeface="+mn-ea"/>
              </a:rPr>
              <a:t>Snowflake</a:t>
            </a:r>
          </a:p>
          <a:p>
            <a:r>
              <a:rPr lang="ja-JP" altLang="en-US" sz="1600" dirty="0">
                <a:solidFill>
                  <a:schemeClr val="tx1"/>
                </a:solidFill>
                <a:latin typeface="+mn-ea"/>
              </a:rPr>
              <a:t>　　③要素「アジャイル」を追加したいです</a:t>
            </a:r>
            <a:r>
              <a:rPr lang="en-US" altLang="ja-JP" sz="1600" dirty="0">
                <a:solidFill>
                  <a:schemeClr val="tx1"/>
                </a:solidFill>
                <a:latin typeface="+mn-ea"/>
              </a:rPr>
              <a:t>(</a:t>
            </a:r>
            <a:r>
              <a:rPr lang="ja-JP" altLang="en-US" sz="1600" dirty="0">
                <a:solidFill>
                  <a:schemeClr val="tx1"/>
                </a:solidFill>
                <a:latin typeface="+mn-ea"/>
              </a:rPr>
              <a:t>各カテゴリ外</a:t>
            </a:r>
            <a:r>
              <a:rPr lang="en-US" altLang="ja-JP" sz="1600" dirty="0">
                <a:solidFill>
                  <a:schemeClr val="tx1"/>
                </a:solidFill>
                <a:latin typeface="+mn-ea"/>
              </a:rPr>
              <a:t>)</a:t>
            </a:r>
          </a:p>
          <a:p>
            <a:r>
              <a:rPr lang="ja-JP" altLang="en-US" sz="1600" dirty="0">
                <a:solidFill>
                  <a:schemeClr val="tx1"/>
                </a:solidFill>
                <a:latin typeface="+mn-ea"/>
              </a:rPr>
              <a:t>　　　　各カテゴリの技術を保有していて、それらをアジャイル開発手法を用いて</a:t>
            </a:r>
            <a:endParaRPr lang="en-US" altLang="ja-JP" sz="1600" dirty="0">
              <a:solidFill>
                <a:schemeClr val="tx1"/>
              </a:solidFill>
              <a:latin typeface="+mn-ea"/>
            </a:endParaRPr>
          </a:p>
          <a:p>
            <a:r>
              <a:rPr lang="ja-JP" altLang="en-US" sz="1600" dirty="0">
                <a:solidFill>
                  <a:schemeClr val="tx1"/>
                </a:solidFill>
                <a:latin typeface="+mn-ea"/>
              </a:rPr>
              <a:t>　　　　開発を進めていきます</a:t>
            </a:r>
            <a:r>
              <a:rPr lang="en-US" altLang="ja-JP" sz="1600" dirty="0">
                <a:solidFill>
                  <a:schemeClr val="tx1"/>
                </a:solidFill>
                <a:latin typeface="+mn-ea"/>
              </a:rPr>
              <a:t>/</a:t>
            </a:r>
            <a:r>
              <a:rPr lang="ja-JP" altLang="en-US" sz="1600" dirty="0">
                <a:solidFill>
                  <a:schemeClr val="tx1"/>
                </a:solidFill>
                <a:latin typeface="+mn-ea"/>
              </a:rPr>
              <a:t>開発が可能です、を表現したいです</a:t>
            </a:r>
            <a:endParaRPr lang="en-US" altLang="ja-JP" sz="1600" dirty="0">
              <a:solidFill>
                <a:schemeClr val="tx1"/>
              </a:solidFill>
              <a:latin typeface="+mn-ea"/>
            </a:endParaRPr>
          </a:p>
        </p:txBody>
      </p:sp>
      <p:sp>
        <p:nvSpPr>
          <p:cNvPr id="2" name="テキスト ボックス 1">
            <a:extLst>
              <a:ext uri="{FF2B5EF4-FFF2-40B4-BE49-F238E27FC236}">
                <a16:creationId xmlns:a16="http://schemas.microsoft.com/office/drawing/2014/main" id="{7914D50F-A7E8-B2E7-647C-3183709B7966}"/>
              </a:ext>
            </a:extLst>
          </p:cNvPr>
          <p:cNvSpPr txBox="1"/>
          <p:nvPr/>
        </p:nvSpPr>
        <p:spPr>
          <a:xfrm>
            <a:off x="8391043" y="-42042"/>
            <a:ext cx="2071921" cy="372731"/>
          </a:xfrm>
          <a:prstGeom prst="rect">
            <a:avLst/>
          </a:prstGeom>
          <a:noFill/>
        </p:spPr>
        <p:txBody>
          <a:bodyPr wrap="square" rtlCol="0">
            <a:spAutoFit/>
          </a:bodyPr>
          <a:lstStyle/>
          <a:p>
            <a:r>
              <a:rPr kumimoji="1" lang="ja-JP" altLang="en-US" dirty="0">
                <a:highlight>
                  <a:srgbClr val="FFFF00"/>
                </a:highlight>
              </a:rPr>
              <a:t>イラスト＆レイアウト</a:t>
            </a:r>
          </a:p>
        </p:txBody>
      </p:sp>
      <p:sp>
        <p:nvSpPr>
          <p:cNvPr id="5" name="テキスト ボックス 4">
            <a:extLst>
              <a:ext uri="{FF2B5EF4-FFF2-40B4-BE49-F238E27FC236}">
                <a16:creationId xmlns:a16="http://schemas.microsoft.com/office/drawing/2014/main" id="{1B203BDE-50CC-8F4F-5653-3ABA1834C379}"/>
              </a:ext>
            </a:extLst>
          </p:cNvPr>
          <p:cNvSpPr txBox="1"/>
          <p:nvPr/>
        </p:nvSpPr>
        <p:spPr>
          <a:xfrm>
            <a:off x="8391043" y="1651026"/>
            <a:ext cx="1848332" cy="372731"/>
          </a:xfrm>
          <a:prstGeom prst="rect">
            <a:avLst/>
          </a:prstGeom>
          <a:solidFill>
            <a:srgbClr val="A096F0"/>
          </a:solidFill>
        </p:spPr>
        <p:txBody>
          <a:bodyPr wrap="square" rtlCol="0">
            <a:spAutoFit/>
          </a:bodyPr>
          <a:lstStyle/>
          <a:p>
            <a:r>
              <a:rPr kumimoji="1" lang="en-US" altLang="ja-JP" dirty="0"/>
              <a:t>Flutter</a:t>
            </a:r>
            <a:endParaRPr kumimoji="1" lang="ja-JP" altLang="en-US" dirty="0"/>
          </a:p>
        </p:txBody>
      </p:sp>
      <p:sp>
        <p:nvSpPr>
          <p:cNvPr id="7" name="テキスト ボックス 6">
            <a:extLst>
              <a:ext uri="{FF2B5EF4-FFF2-40B4-BE49-F238E27FC236}">
                <a16:creationId xmlns:a16="http://schemas.microsoft.com/office/drawing/2014/main" id="{F5B36FD0-F155-3B22-B130-BF7854C5A6A9}"/>
              </a:ext>
            </a:extLst>
          </p:cNvPr>
          <p:cNvSpPr txBox="1"/>
          <p:nvPr/>
        </p:nvSpPr>
        <p:spPr>
          <a:xfrm>
            <a:off x="9310260" y="2219277"/>
            <a:ext cx="1848332" cy="372731"/>
          </a:xfrm>
          <a:prstGeom prst="rect">
            <a:avLst/>
          </a:prstGeom>
          <a:solidFill>
            <a:srgbClr val="A096F0"/>
          </a:solidFill>
        </p:spPr>
        <p:txBody>
          <a:bodyPr wrap="square" rtlCol="0">
            <a:spAutoFit/>
          </a:bodyPr>
          <a:lstStyle/>
          <a:p>
            <a:r>
              <a:rPr kumimoji="1" lang="en-US" altLang="ja-JP" dirty="0"/>
              <a:t>React</a:t>
            </a:r>
            <a:endParaRPr kumimoji="1" lang="ja-JP" altLang="en-US" dirty="0"/>
          </a:p>
        </p:txBody>
      </p:sp>
      <p:sp>
        <p:nvSpPr>
          <p:cNvPr id="8" name="テキスト ボックス 7">
            <a:extLst>
              <a:ext uri="{FF2B5EF4-FFF2-40B4-BE49-F238E27FC236}">
                <a16:creationId xmlns:a16="http://schemas.microsoft.com/office/drawing/2014/main" id="{0DA9276C-DEB7-F0C0-9796-3B51EC34356D}"/>
              </a:ext>
            </a:extLst>
          </p:cNvPr>
          <p:cNvSpPr txBox="1"/>
          <p:nvPr/>
        </p:nvSpPr>
        <p:spPr>
          <a:xfrm>
            <a:off x="4847743" y="1013221"/>
            <a:ext cx="1848332" cy="400110"/>
          </a:xfrm>
          <a:prstGeom prst="rect">
            <a:avLst/>
          </a:prstGeom>
          <a:solidFill>
            <a:schemeClr val="accent4">
              <a:lumMod val="40000"/>
              <a:lumOff val="60000"/>
            </a:schemeClr>
          </a:solidFill>
        </p:spPr>
        <p:txBody>
          <a:bodyPr wrap="square" rtlCol="0">
            <a:spAutoFit/>
          </a:bodyPr>
          <a:lstStyle/>
          <a:p>
            <a:r>
              <a:rPr lang="en-US" altLang="ja-JP" sz="2000" dirty="0">
                <a:solidFill>
                  <a:schemeClr val="tx1"/>
                </a:solidFill>
                <a:latin typeface="+mn-ea"/>
              </a:rPr>
              <a:t>AWS</a:t>
            </a:r>
            <a:endParaRPr kumimoji="1" lang="ja-JP" altLang="en-US" dirty="0"/>
          </a:p>
        </p:txBody>
      </p:sp>
      <p:sp>
        <p:nvSpPr>
          <p:cNvPr id="10" name="テキスト ボックス 9">
            <a:extLst>
              <a:ext uri="{FF2B5EF4-FFF2-40B4-BE49-F238E27FC236}">
                <a16:creationId xmlns:a16="http://schemas.microsoft.com/office/drawing/2014/main" id="{064894A6-762C-024A-BDBE-A2782BEE6793}"/>
              </a:ext>
            </a:extLst>
          </p:cNvPr>
          <p:cNvSpPr txBox="1"/>
          <p:nvPr/>
        </p:nvSpPr>
        <p:spPr>
          <a:xfrm>
            <a:off x="5078161" y="1537178"/>
            <a:ext cx="1848332" cy="400110"/>
          </a:xfrm>
          <a:prstGeom prst="rect">
            <a:avLst/>
          </a:prstGeom>
          <a:solidFill>
            <a:schemeClr val="accent4">
              <a:lumMod val="40000"/>
              <a:lumOff val="60000"/>
            </a:schemeClr>
          </a:solidFill>
        </p:spPr>
        <p:txBody>
          <a:bodyPr wrap="square" rtlCol="0">
            <a:spAutoFit/>
          </a:bodyPr>
          <a:lstStyle/>
          <a:p>
            <a:r>
              <a:rPr lang="en-US" altLang="ja-JP" sz="2000" dirty="0">
                <a:solidFill>
                  <a:schemeClr val="tx1"/>
                </a:solidFill>
                <a:latin typeface="+mn-ea"/>
              </a:rPr>
              <a:t>Azure</a:t>
            </a:r>
            <a:endParaRPr kumimoji="1" lang="ja-JP" altLang="en-US" dirty="0"/>
          </a:p>
        </p:txBody>
      </p:sp>
      <p:sp>
        <p:nvSpPr>
          <p:cNvPr id="11" name="テキスト ボックス 10">
            <a:extLst>
              <a:ext uri="{FF2B5EF4-FFF2-40B4-BE49-F238E27FC236}">
                <a16:creationId xmlns:a16="http://schemas.microsoft.com/office/drawing/2014/main" id="{06C025D8-C081-9A5B-08F2-250CC1F32AAB}"/>
              </a:ext>
            </a:extLst>
          </p:cNvPr>
          <p:cNvSpPr txBox="1"/>
          <p:nvPr/>
        </p:nvSpPr>
        <p:spPr>
          <a:xfrm>
            <a:off x="5392486" y="2089688"/>
            <a:ext cx="1848332" cy="400110"/>
          </a:xfrm>
          <a:prstGeom prst="rect">
            <a:avLst/>
          </a:prstGeom>
          <a:solidFill>
            <a:schemeClr val="accent4">
              <a:lumMod val="40000"/>
              <a:lumOff val="60000"/>
            </a:schemeClr>
          </a:solidFill>
        </p:spPr>
        <p:txBody>
          <a:bodyPr wrap="square" rtlCol="0">
            <a:spAutoFit/>
          </a:bodyPr>
          <a:lstStyle/>
          <a:p>
            <a:r>
              <a:rPr lang="en-US" altLang="ja-JP" sz="2000" dirty="0">
                <a:solidFill>
                  <a:schemeClr val="tx1"/>
                </a:solidFill>
                <a:latin typeface="+mn-ea"/>
              </a:rPr>
              <a:t>Snowflake</a:t>
            </a:r>
            <a:endParaRPr kumimoji="1" lang="ja-JP" altLang="en-US" dirty="0"/>
          </a:p>
        </p:txBody>
      </p:sp>
      <p:sp>
        <p:nvSpPr>
          <p:cNvPr id="13" name="テキスト ボックス 12">
            <a:extLst>
              <a:ext uri="{FF2B5EF4-FFF2-40B4-BE49-F238E27FC236}">
                <a16:creationId xmlns:a16="http://schemas.microsoft.com/office/drawing/2014/main" id="{F5612D34-0556-660D-5832-B6B5000CAAFC}"/>
              </a:ext>
            </a:extLst>
          </p:cNvPr>
          <p:cNvSpPr txBox="1"/>
          <p:nvPr/>
        </p:nvSpPr>
        <p:spPr>
          <a:xfrm>
            <a:off x="1440079" y="7239000"/>
            <a:ext cx="6294226" cy="653128"/>
          </a:xfrm>
          <a:prstGeom prst="rect">
            <a:avLst/>
          </a:prstGeom>
          <a:noFill/>
        </p:spPr>
        <p:txBody>
          <a:bodyPr wrap="square" rtlCol="0">
            <a:spAutoFit/>
          </a:bodyPr>
          <a:lstStyle/>
          <a:p>
            <a:r>
              <a:rPr kumimoji="1" lang="en-US" altLang="ja-JP" dirty="0">
                <a:highlight>
                  <a:srgbClr val="00FFFF"/>
                </a:highlight>
              </a:rPr>
              <a:t>【</a:t>
            </a:r>
            <a:r>
              <a:rPr kumimoji="1" lang="ja-JP" altLang="en-US" dirty="0">
                <a:highlight>
                  <a:srgbClr val="00FFFF"/>
                </a:highlight>
              </a:rPr>
              <a:t>確認</a:t>
            </a:r>
            <a:r>
              <a:rPr kumimoji="1" lang="en-US" altLang="ja-JP" dirty="0">
                <a:highlight>
                  <a:srgbClr val="00FFFF"/>
                </a:highlight>
              </a:rPr>
              <a:t>】</a:t>
            </a:r>
          </a:p>
          <a:p>
            <a:r>
              <a:rPr lang="ja-JP" altLang="en-US" dirty="0">
                <a:highlight>
                  <a:srgbClr val="00FFFF"/>
                </a:highlight>
              </a:rPr>
              <a:t>③　各カテゴリ外？</a:t>
            </a:r>
            <a:endParaRPr kumimoji="1" lang="ja-JP" altLang="en-US" dirty="0">
              <a:highlight>
                <a:srgbClr val="00FFFF"/>
              </a:highlight>
            </a:endParaRPr>
          </a:p>
        </p:txBody>
      </p:sp>
    </p:spTree>
    <p:extLst>
      <p:ext uri="{BB962C8B-B14F-4D97-AF65-F5344CB8AC3E}">
        <p14:creationId xmlns:p14="http://schemas.microsoft.com/office/powerpoint/2010/main" val="4044270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374A2EAE-DF76-3346-AA0C-7E883FF0DFE4}"/>
              </a:ext>
            </a:extLst>
          </p:cNvPr>
          <p:cNvPicPr>
            <a:picLocks noChangeAspect="1"/>
          </p:cNvPicPr>
          <p:nvPr/>
        </p:nvPicPr>
        <p:blipFill>
          <a:blip r:embed="rId2"/>
          <a:stretch>
            <a:fillRect/>
          </a:stretch>
        </p:blipFill>
        <p:spPr>
          <a:xfrm>
            <a:off x="2971413" y="1782847"/>
            <a:ext cx="3963174" cy="4004314"/>
          </a:xfrm>
          <a:prstGeom prst="rect">
            <a:avLst/>
          </a:prstGeom>
        </p:spPr>
      </p:pic>
      <p:pic>
        <p:nvPicPr>
          <p:cNvPr id="22" name="図 21">
            <a:extLst>
              <a:ext uri="{FF2B5EF4-FFF2-40B4-BE49-F238E27FC236}">
                <a16:creationId xmlns:a16="http://schemas.microsoft.com/office/drawing/2014/main" id="{81A15C0D-9A77-134E-882B-FB604B746940}"/>
              </a:ext>
            </a:extLst>
          </p:cNvPr>
          <p:cNvPicPr>
            <a:picLocks noChangeAspect="1"/>
          </p:cNvPicPr>
          <p:nvPr/>
        </p:nvPicPr>
        <p:blipFill>
          <a:blip r:embed="rId3"/>
          <a:stretch>
            <a:fillRect/>
          </a:stretch>
        </p:blipFill>
        <p:spPr>
          <a:xfrm>
            <a:off x="999162" y="1869462"/>
            <a:ext cx="2998344" cy="2026880"/>
          </a:xfrm>
          <a:prstGeom prst="rect">
            <a:avLst/>
          </a:prstGeom>
        </p:spPr>
      </p:pic>
      <p:sp>
        <p:nvSpPr>
          <p:cNvPr id="3" name="タイトル 2">
            <a:extLst>
              <a:ext uri="{FF2B5EF4-FFF2-40B4-BE49-F238E27FC236}">
                <a16:creationId xmlns:a16="http://schemas.microsoft.com/office/drawing/2014/main" id="{CD775FF1-EE8B-AA4C-8ED8-CAB5D36F824D}"/>
              </a:ext>
            </a:extLst>
          </p:cNvPr>
          <p:cNvSpPr>
            <a:spLocks noGrp="1"/>
          </p:cNvSpPr>
          <p:nvPr>
            <p:ph type="title"/>
          </p:nvPr>
        </p:nvSpPr>
        <p:spPr/>
        <p:txBody>
          <a:bodyPr/>
          <a:lstStyle/>
          <a:p>
            <a:r>
              <a:rPr kumimoji="1" lang="ja-JP" altLang="en-US" b="1"/>
              <a:t>モバイル系</a:t>
            </a:r>
          </a:p>
        </p:txBody>
      </p:sp>
      <p:sp>
        <p:nvSpPr>
          <p:cNvPr id="9" name="正方形/長方形 8">
            <a:extLst>
              <a:ext uri="{FF2B5EF4-FFF2-40B4-BE49-F238E27FC236}">
                <a16:creationId xmlns:a16="http://schemas.microsoft.com/office/drawing/2014/main" id="{CC36093B-5653-EC4E-AF50-49646D6ED579}"/>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a:extLst>
              <a:ext uri="{FF2B5EF4-FFF2-40B4-BE49-F238E27FC236}">
                <a16:creationId xmlns:a16="http://schemas.microsoft.com/office/drawing/2014/main" id="{F6930C7A-6475-C447-84CA-8CD584CEB64E}"/>
              </a:ext>
            </a:extLst>
          </p:cNvPr>
          <p:cNvSpPr/>
          <p:nvPr/>
        </p:nvSpPr>
        <p:spPr>
          <a:xfrm>
            <a:off x="466861" y="3568922"/>
            <a:ext cx="1350355" cy="5539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800" b="1" dirty="0">
                <a:solidFill>
                  <a:srgbClr val="4F84C5"/>
                </a:solidFill>
              </a:rPr>
              <a:t>自然対話</a:t>
            </a:r>
          </a:p>
        </p:txBody>
      </p:sp>
      <p:sp>
        <p:nvSpPr>
          <p:cNvPr id="8" name="正方形/長方形 7">
            <a:extLst>
              <a:ext uri="{FF2B5EF4-FFF2-40B4-BE49-F238E27FC236}">
                <a16:creationId xmlns:a16="http://schemas.microsoft.com/office/drawing/2014/main" id="{F90F90CB-C499-A443-9585-A565A726CEF7}"/>
              </a:ext>
            </a:extLst>
          </p:cNvPr>
          <p:cNvSpPr/>
          <p:nvPr/>
        </p:nvSpPr>
        <p:spPr>
          <a:xfrm>
            <a:off x="466861" y="3992641"/>
            <a:ext cx="2642707"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200"/>
              <a:t>人工知能（</a:t>
            </a:r>
            <a:r>
              <a:rPr kumimoji="1" lang="en-US" altLang="ja-JP" sz="1200" dirty="0"/>
              <a:t>AI</a:t>
            </a:r>
            <a:r>
              <a:rPr kumimoji="1" lang="ja-JP" altLang="en-US" sz="1200"/>
              <a:t>）との会話</a:t>
            </a:r>
            <a:endParaRPr kumimoji="1" lang="ja-JP" altLang="en-US" sz="1200" dirty="0"/>
          </a:p>
        </p:txBody>
      </p:sp>
      <p:sp>
        <p:nvSpPr>
          <p:cNvPr id="10" name="正方形/長方形 9">
            <a:extLst>
              <a:ext uri="{FF2B5EF4-FFF2-40B4-BE49-F238E27FC236}">
                <a16:creationId xmlns:a16="http://schemas.microsoft.com/office/drawing/2014/main" id="{653E45C3-A080-5547-A1BC-A76D9CAF6100}"/>
              </a:ext>
            </a:extLst>
          </p:cNvPr>
          <p:cNvSpPr/>
          <p:nvPr/>
        </p:nvSpPr>
        <p:spPr>
          <a:xfrm>
            <a:off x="1465996" y="5106867"/>
            <a:ext cx="1350355" cy="5539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800" b="1">
                <a:solidFill>
                  <a:srgbClr val="87578F"/>
                </a:solidFill>
              </a:rPr>
              <a:t>決済機能</a:t>
            </a:r>
            <a:endParaRPr kumimoji="1" lang="ja-JP" altLang="en-US" sz="1800" b="1" dirty="0">
              <a:solidFill>
                <a:srgbClr val="87578F"/>
              </a:solidFill>
            </a:endParaRPr>
          </a:p>
        </p:txBody>
      </p:sp>
      <p:sp>
        <p:nvSpPr>
          <p:cNvPr id="11" name="正方形/長方形 10">
            <a:extLst>
              <a:ext uri="{FF2B5EF4-FFF2-40B4-BE49-F238E27FC236}">
                <a16:creationId xmlns:a16="http://schemas.microsoft.com/office/drawing/2014/main" id="{B763A647-FEC4-3D4D-A17F-87E642103FB3}"/>
              </a:ext>
            </a:extLst>
          </p:cNvPr>
          <p:cNvSpPr/>
          <p:nvPr/>
        </p:nvSpPr>
        <p:spPr>
          <a:xfrm>
            <a:off x="1465996" y="5640905"/>
            <a:ext cx="2642707"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200"/>
              <a:t>モバイルにて</a:t>
            </a:r>
            <a:r>
              <a:rPr kumimoji="1" lang="en-US" altLang="ja-JP" sz="1200" dirty="0"/>
              <a:t>Pay</a:t>
            </a:r>
            <a:r>
              <a:rPr kumimoji="1" lang="ja-JP" altLang="en-US" sz="1200"/>
              <a:t>払い</a:t>
            </a:r>
            <a:endParaRPr kumimoji="1" lang="en-US" altLang="ja-JP" sz="1200" dirty="0"/>
          </a:p>
          <a:p>
            <a:r>
              <a:rPr lang="ja-JP" altLang="en-US" sz="1200"/>
              <a:t>銀行との連携</a:t>
            </a:r>
            <a:endParaRPr kumimoji="1" lang="ja-JP" altLang="en-US" sz="1200" dirty="0"/>
          </a:p>
        </p:txBody>
      </p:sp>
      <p:sp>
        <p:nvSpPr>
          <p:cNvPr id="12" name="正方形/長方形 11">
            <a:extLst>
              <a:ext uri="{FF2B5EF4-FFF2-40B4-BE49-F238E27FC236}">
                <a16:creationId xmlns:a16="http://schemas.microsoft.com/office/drawing/2014/main" id="{FD8EC555-2C44-BE46-8C56-DCEC2F3B1DF8}"/>
              </a:ext>
            </a:extLst>
          </p:cNvPr>
          <p:cNvSpPr/>
          <p:nvPr/>
        </p:nvSpPr>
        <p:spPr>
          <a:xfrm>
            <a:off x="6734158" y="4658062"/>
            <a:ext cx="2118452" cy="5539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800" b="1">
                <a:solidFill>
                  <a:srgbClr val="90AC52"/>
                </a:solidFill>
              </a:rPr>
              <a:t>シェアリングサービス</a:t>
            </a:r>
            <a:endParaRPr kumimoji="1" lang="ja-JP" altLang="en-US" sz="1800" b="1" dirty="0">
              <a:solidFill>
                <a:srgbClr val="90AC52"/>
              </a:solidFill>
            </a:endParaRPr>
          </a:p>
        </p:txBody>
      </p:sp>
      <p:sp>
        <p:nvSpPr>
          <p:cNvPr id="13" name="正方形/長方形 12">
            <a:extLst>
              <a:ext uri="{FF2B5EF4-FFF2-40B4-BE49-F238E27FC236}">
                <a16:creationId xmlns:a16="http://schemas.microsoft.com/office/drawing/2014/main" id="{2706681D-4FBC-5D4B-B973-A401AC2187C3}"/>
              </a:ext>
            </a:extLst>
          </p:cNvPr>
          <p:cNvSpPr/>
          <p:nvPr/>
        </p:nvSpPr>
        <p:spPr>
          <a:xfrm>
            <a:off x="6734158" y="5096974"/>
            <a:ext cx="2642707"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200"/>
              <a:t>スマートキーを使用したシェアリング</a:t>
            </a:r>
            <a:endParaRPr kumimoji="1" lang="ja-JP" altLang="en-US" sz="1200" dirty="0"/>
          </a:p>
        </p:txBody>
      </p:sp>
      <p:sp>
        <p:nvSpPr>
          <p:cNvPr id="14" name="テキスト ボックス 13">
            <a:extLst>
              <a:ext uri="{FF2B5EF4-FFF2-40B4-BE49-F238E27FC236}">
                <a16:creationId xmlns:a16="http://schemas.microsoft.com/office/drawing/2014/main" id="{F91362AB-AFA8-FC48-8632-4277945FDA5D}"/>
              </a:ext>
            </a:extLst>
          </p:cNvPr>
          <p:cNvSpPr txBox="1"/>
          <p:nvPr/>
        </p:nvSpPr>
        <p:spPr>
          <a:xfrm>
            <a:off x="363151" y="911868"/>
            <a:ext cx="9247380" cy="62170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rmAutofit/>
          </a:bodyPr>
          <a:lstStyle/>
          <a:p>
            <a:pPr>
              <a:lnSpc>
                <a:spcPct val="130000"/>
              </a:lnSpc>
            </a:pPr>
            <a:r>
              <a:rPr lang="ja-JP" altLang="en-US" sz="1600" b="1">
                <a:solidFill>
                  <a:schemeClr val="tx1"/>
                </a:solidFill>
                <a:latin typeface="Meiryo UI" panose="020B0604030504040204" pitchFamily="34" charset="-128"/>
                <a:ea typeface="Meiryo UI" panose="020B0604030504040204" pitchFamily="34" charset="-128"/>
              </a:rPr>
              <a:t>端末アプリからサーバまで、御社モバイルサービスの開発をトータルでご支援いたします。</a:t>
            </a:r>
            <a:endParaRPr lang="en-US" altLang="ja-JP" sz="1600" b="1" dirty="0">
              <a:solidFill>
                <a:schemeClr val="tx1"/>
              </a:solidFill>
              <a:latin typeface="Meiryo UI" panose="020B0604030504040204" pitchFamily="34" charset="-128"/>
              <a:ea typeface="Meiryo UI" panose="020B0604030504040204" pitchFamily="34" charset="-128"/>
            </a:endParaRPr>
          </a:p>
        </p:txBody>
      </p:sp>
      <p:pic>
        <p:nvPicPr>
          <p:cNvPr id="16" name="図 15">
            <a:extLst>
              <a:ext uri="{FF2B5EF4-FFF2-40B4-BE49-F238E27FC236}">
                <a16:creationId xmlns:a16="http://schemas.microsoft.com/office/drawing/2014/main" id="{00E10BC0-CC7F-194B-89FA-5555F88AA2B9}"/>
              </a:ext>
            </a:extLst>
          </p:cNvPr>
          <p:cNvPicPr>
            <a:picLocks noChangeAspect="1"/>
          </p:cNvPicPr>
          <p:nvPr/>
        </p:nvPicPr>
        <p:blipFill>
          <a:blip r:embed="rId4"/>
          <a:stretch>
            <a:fillRect/>
          </a:stretch>
        </p:blipFill>
        <p:spPr>
          <a:xfrm>
            <a:off x="4230934" y="5138959"/>
            <a:ext cx="1270215" cy="1296405"/>
          </a:xfrm>
          <a:prstGeom prst="rect">
            <a:avLst/>
          </a:prstGeom>
        </p:spPr>
      </p:pic>
      <p:pic>
        <p:nvPicPr>
          <p:cNvPr id="17" name="図 16">
            <a:extLst>
              <a:ext uri="{FF2B5EF4-FFF2-40B4-BE49-F238E27FC236}">
                <a16:creationId xmlns:a16="http://schemas.microsoft.com/office/drawing/2014/main" id="{9BE14C3A-DE54-5342-AE23-628D039E50DC}"/>
              </a:ext>
            </a:extLst>
          </p:cNvPr>
          <p:cNvPicPr>
            <a:picLocks noChangeAspect="1"/>
          </p:cNvPicPr>
          <p:nvPr/>
        </p:nvPicPr>
        <p:blipFill>
          <a:blip r:embed="rId5"/>
          <a:stretch>
            <a:fillRect/>
          </a:stretch>
        </p:blipFill>
        <p:spPr>
          <a:xfrm>
            <a:off x="2796719" y="4549310"/>
            <a:ext cx="1331616" cy="1879928"/>
          </a:xfrm>
          <a:prstGeom prst="rect">
            <a:avLst/>
          </a:prstGeom>
        </p:spPr>
      </p:pic>
      <p:pic>
        <p:nvPicPr>
          <p:cNvPr id="18" name="グラフィックス 17">
            <a:extLst>
              <a:ext uri="{FF2B5EF4-FFF2-40B4-BE49-F238E27FC236}">
                <a16:creationId xmlns:a16="http://schemas.microsoft.com/office/drawing/2014/main" id="{0080217C-CC3F-4544-B6C6-5224F4CB3612}"/>
              </a:ext>
            </a:extLst>
          </p:cNvPr>
          <p:cNvPicPr>
            <a:picLocks noChangeAspect="1"/>
          </p:cNvPicPr>
          <p:nvPr/>
        </p:nvPicPr>
        <p:blipFill>
          <a:blip/>
          <a:stretch>
            <a:fillRect/>
          </a:stretch>
        </p:blipFill>
        <p:spPr>
          <a:xfrm rot="6368363">
            <a:off x="4171697" y="5026795"/>
            <a:ext cx="528110" cy="528110"/>
          </a:xfrm>
          <a:prstGeom prst="rect">
            <a:avLst/>
          </a:prstGeom>
        </p:spPr>
      </p:pic>
      <p:pic>
        <p:nvPicPr>
          <p:cNvPr id="4" name="図 3">
            <a:extLst>
              <a:ext uri="{FF2B5EF4-FFF2-40B4-BE49-F238E27FC236}">
                <a16:creationId xmlns:a16="http://schemas.microsoft.com/office/drawing/2014/main" id="{961D8AC4-EAAB-F64B-964C-A190ECBED258}"/>
              </a:ext>
            </a:extLst>
          </p:cNvPr>
          <p:cNvPicPr>
            <a:picLocks noChangeAspect="1"/>
          </p:cNvPicPr>
          <p:nvPr/>
        </p:nvPicPr>
        <p:blipFill>
          <a:blip r:embed="rId6"/>
          <a:stretch>
            <a:fillRect/>
          </a:stretch>
        </p:blipFill>
        <p:spPr>
          <a:xfrm>
            <a:off x="4611339" y="2951396"/>
            <a:ext cx="683322" cy="1355967"/>
          </a:xfrm>
          <a:prstGeom prst="rect">
            <a:avLst/>
          </a:prstGeom>
        </p:spPr>
      </p:pic>
      <p:pic>
        <p:nvPicPr>
          <p:cNvPr id="19" name="図 18">
            <a:extLst>
              <a:ext uri="{FF2B5EF4-FFF2-40B4-BE49-F238E27FC236}">
                <a16:creationId xmlns:a16="http://schemas.microsoft.com/office/drawing/2014/main" id="{2AC422B3-E0FC-A44C-9FD6-6AEDEACD18F3}"/>
              </a:ext>
            </a:extLst>
          </p:cNvPr>
          <p:cNvPicPr>
            <a:picLocks noChangeAspect="1"/>
          </p:cNvPicPr>
          <p:nvPr/>
        </p:nvPicPr>
        <p:blipFill>
          <a:blip r:embed="rId7"/>
          <a:stretch>
            <a:fillRect/>
          </a:stretch>
        </p:blipFill>
        <p:spPr>
          <a:xfrm>
            <a:off x="8456791" y="3163599"/>
            <a:ext cx="1077321" cy="1882067"/>
          </a:xfrm>
          <a:prstGeom prst="rect">
            <a:avLst/>
          </a:prstGeom>
        </p:spPr>
      </p:pic>
      <p:pic>
        <p:nvPicPr>
          <p:cNvPr id="20" name="図 19">
            <a:extLst>
              <a:ext uri="{FF2B5EF4-FFF2-40B4-BE49-F238E27FC236}">
                <a16:creationId xmlns:a16="http://schemas.microsoft.com/office/drawing/2014/main" id="{B827847F-BC20-AF44-B8C5-A6306AFABFBF}"/>
              </a:ext>
            </a:extLst>
          </p:cNvPr>
          <p:cNvPicPr>
            <a:picLocks noChangeAspect="1"/>
          </p:cNvPicPr>
          <p:nvPr/>
        </p:nvPicPr>
        <p:blipFill>
          <a:blip r:embed="rId8"/>
          <a:stretch>
            <a:fillRect/>
          </a:stretch>
        </p:blipFill>
        <p:spPr>
          <a:xfrm>
            <a:off x="5775279" y="2311684"/>
            <a:ext cx="2676686" cy="2205145"/>
          </a:xfrm>
          <a:prstGeom prst="rect">
            <a:avLst/>
          </a:prstGeom>
        </p:spPr>
      </p:pic>
      <p:pic>
        <p:nvPicPr>
          <p:cNvPr id="21" name="グラフィックス 20">
            <a:extLst>
              <a:ext uri="{FF2B5EF4-FFF2-40B4-BE49-F238E27FC236}">
                <a16:creationId xmlns:a16="http://schemas.microsoft.com/office/drawing/2014/main" id="{FCCC02AE-9ABC-DB4F-833B-2149BCEB9B18}"/>
              </a:ext>
            </a:extLst>
          </p:cNvPr>
          <p:cNvPicPr>
            <a:picLocks noChangeAspect="1"/>
          </p:cNvPicPr>
          <p:nvPr/>
        </p:nvPicPr>
        <p:blipFill>
          <a:blip/>
          <a:stretch>
            <a:fillRect/>
          </a:stretch>
        </p:blipFill>
        <p:spPr>
          <a:xfrm rot="15343026">
            <a:off x="7927905" y="3554056"/>
            <a:ext cx="528110" cy="528110"/>
          </a:xfrm>
          <a:prstGeom prst="rect">
            <a:avLst/>
          </a:prstGeom>
        </p:spPr>
      </p:pic>
      <p:pic>
        <p:nvPicPr>
          <p:cNvPr id="23" name="図 22">
            <a:extLst>
              <a:ext uri="{FF2B5EF4-FFF2-40B4-BE49-F238E27FC236}">
                <a16:creationId xmlns:a16="http://schemas.microsoft.com/office/drawing/2014/main" id="{F8D6FB80-7D1D-B04D-9B1D-EBD207907D91}"/>
              </a:ext>
            </a:extLst>
          </p:cNvPr>
          <p:cNvPicPr>
            <a:picLocks noChangeAspect="1"/>
          </p:cNvPicPr>
          <p:nvPr/>
        </p:nvPicPr>
        <p:blipFill>
          <a:blip r:embed="rId9"/>
          <a:stretch>
            <a:fillRect/>
          </a:stretch>
        </p:blipFill>
        <p:spPr>
          <a:xfrm>
            <a:off x="4502150" y="4389750"/>
            <a:ext cx="901700" cy="444500"/>
          </a:xfrm>
          <a:prstGeom prst="rect">
            <a:avLst/>
          </a:prstGeom>
        </p:spPr>
      </p:pic>
      <p:sp>
        <p:nvSpPr>
          <p:cNvPr id="26" name="角丸四角形 25"/>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2154131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5828862E-BE78-1F4F-8365-1F90245DC930}"/>
              </a:ext>
            </a:extLst>
          </p:cNvPr>
          <p:cNvPicPr>
            <a:picLocks noChangeAspect="1"/>
          </p:cNvPicPr>
          <p:nvPr/>
        </p:nvPicPr>
        <p:blipFill>
          <a:blip r:embed="rId2"/>
          <a:stretch>
            <a:fillRect/>
          </a:stretch>
        </p:blipFill>
        <p:spPr>
          <a:xfrm>
            <a:off x="2913483" y="1633735"/>
            <a:ext cx="4079034" cy="4093296"/>
          </a:xfrm>
          <a:prstGeom prst="rect">
            <a:avLst/>
          </a:prstGeom>
        </p:spPr>
      </p:pic>
      <p:pic>
        <p:nvPicPr>
          <p:cNvPr id="23" name="図 22">
            <a:extLst>
              <a:ext uri="{FF2B5EF4-FFF2-40B4-BE49-F238E27FC236}">
                <a16:creationId xmlns:a16="http://schemas.microsoft.com/office/drawing/2014/main" id="{63F834E9-19B0-9B4F-800F-65B88DAD9070}"/>
              </a:ext>
            </a:extLst>
          </p:cNvPr>
          <p:cNvPicPr>
            <a:picLocks noChangeAspect="1"/>
          </p:cNvPicPr>
          <p:nvPr/>
        </p:nvPicPr>
        <p:blipFill>
          <a:blip r:embed="rId3"/>
          <a:stretch>
            <a:fillRect/>
          </a:stretch>
        </p:blipFill>
        <p:spPr>
          <a:xfrm>
            <a:off x="999162" y="1613946"/>
            <a:ext cx="2998344" cy="2026880"/>
          </a:xfrm>
          <a:prstGeom prst="rect">
            <a:avLst/>
          </a:prstGeom>
        </p:spPr>
      </p:pic>
      <p:sp>
        <p:nvSpPr>
          <p:cNvPr id="24" name="タイトル 2">
            <a:extLst>
              <a:ext uri="{FF2B5EF4-FFF2-40B4-BE49-F238E27FC236}">
                <a16:creationId xmlns:a16="http://schemas.microsoft.com/office/drawing/2014/main" id="{0F674F5A-FD2A-3441-B928-F1946C972472}"/>
              </a:ext>
            </a:extLst>
          </p:cNvPr>
          <p:cNvSpPr>
            <a:spLocks noGrp="1"/>
          </p:cNvSpPr>
          <p:nvPr>
            <p:ph type="title"/>
          </p:nvPr>
        </p:nvSpPr>
        <p:spPr>
          <a:xfrm>
            <a:off x="172186" y="2902"/>
            <a:ext cx="9578639" cy="730799"/>
          </a:xfrm>
        </p:spPr>
        <p:txBody>
          <a:bodyPr/>
          <a:lstStyle/>
          <a:p>
            <a:r>
              <a:rPr kumimoji="1" lang="ja-JP" altLang="en-US" b="1"/>
              <a:t>モバイル系</a:t>
            </a:r>
          </a:p>
        </p:txBody>
      </p:sp>
      <p:sp>
        <p:nvSpPr>
          <p:cNvPr id="25" name="正方形/長方形 24">
            <a:extLst>
              <a:ext uri="{FF2B5EF4-FFF2-40B4-BE49-F238E27FC236}">
                <a16:creationId xmlns:a16="http://schemas.microsoft.com/office/drawing/2014/main" id="{0D630F98-F524-DC40-A8F2-86DB9A1C12A5}"/>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正方形/長方形 25">
            <a:extLst>
              <a:ext uri="{FF2B5EF4-FFF2-40B4-BE49-F238E27FC236}">
                <a16:creationId xmlns:a16="http://schemas.microsoft.com/office/drawing/2014/main" id="{93F726D2-700B-1C4A-89A9-908D7829386A}"/>
              </a:ext>
            </a:extLst>
          </p:cNvPr>
          <p:cNvSpPr/>
          <p:nvPr/>
        </p:nvSpPr>
        <p:spPr>
          <a:xfrm>
            <a:off x="466861" y="3313406"/>
            <a:ext cx="1350355" cy="5539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800" b="1" dirty="0">
                <a:solidFill>
                  <a:srgbClr val="4F84C5"/>
                </a:solidFill>
              </a:rPr>
              <a:t>自然対話</a:t>
            </a:r>
          </a:p>
        </p:txBody>
      </p:sp>
      <p:sp>
        <p:nvSpPr>
          <p:cNvPr id="27" name="正方形/長方形 26">
            <a:extLst>
              <a:ext uri="{FF2B5EF4-FFF2-40B4-BE49-F238E27FC236}">
                <a16:creationId xmlns:a16="http://schemas.microsoft.com/office/drawing/2014/main" id="{1E43E153-5956-7A49-959A-BBB1C6DC614C}"/>
              </a:ext>
            </a:extLst>
          </p:cNvPr>
          <p:cNvSpPr/>
          <p:nvPr/>
        </p:nvSpPr>
        <p:spPr>
          <a:xfrm>
            <a:off x="466861" y="3703672"/>
            <a:ext cx="2642707"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200"/>
              <a:t>人工知能（</a:t>
            </a:r>
            <a:r>
              <a:rPr kumimoji="1" lang="en-US" altLang="ja-JP" sz="1200" dirty="0"/>
              <a:t>AI</a:t>
            </a:r>
            <a:r>
              <a:rPr kumimoji="1" lang="ja-JP" altLang="en-US" sz="1200"/>
              <a:t>）との会話</a:t>
            </a:r>
            <a:endParaRPr kumimoji="1" lang="ja-JP" altLang="en-US" sz="1200" dirty="0"/>
          </a:p>
        </p:txBody>
      </p:sp>
      <p:sp>
        <p:nvSpPr>
          <p:cNvPr id="28" name="正方形/長方形 27">
            <a:extLst>
              <a:ext uri="{FF2B5EF4-FFF2-40B4-BE49-F238E27FC236}">
                <a16:creationId xmlns:a16="http://schemas.microsoft.com/office/drawing/2014/main" id="{4B9471D0-033E-5A4E-8304-1E5B66BC7E9B}"/>
              </a:ext>
            </a:extLst>
          </p:cNvPr>
          <p:cNvSpPr/>
          <p:nvPr/>
        </p:nvSpPr>
        <p:spPr>
          <a:xfrm>
            <a:off x="840596" y="5106867"/>
            <a:ext cx="1350355" cy="5539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800" b="1">
                <a:solidFill>
                  <a:srgbClr val="87578F"/>
                </a:solidFill>
              </a:rPr>
              <a:t>決済機能</a:t>
            </a:r>
            <a:endParaRPr kumimoji="1" lang="ja-JP" altLang="en-US" sz="1800" b="1" dirty="0">
              <a:solidFill>
                <a:srgbClr val="87578F"/>
              </a:solidFill>
            </a:endParaRPr>
          </a:p>
        </p:txBody>
      </p:sp>
      <p:sp>
        <p:nvSpPr>
          <p:cNvPr id="29" name="正方形/長方形 28">
            <a:extLst>
              <a:ext uri="{FF2B5EF4-FFF2-40B4-BE49-F238E27FC236}">
                <a16:creationId xmlns:a16="http://schemas.microsoft.com/office/drawing/2014/main" id="{24D0D094-67B7-1D47-9BE3-C990DDA61FBE}"/>
              </a:ext>
            </a:extLst>
          </p:cNvPr>
          <p:cNvSpPr/>
          <p:nvPr/>
        </p:nvSpPr>
        <p:spPr>
          <a:xfrm>
            <a:off x="840596" y="5607452"/>
            <a:ext cx="2642707"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200"/>
              <a:t>モバイルにて</a:t>
            </a:r>
            <a:r>
              <a:rPr kumimoji="1" lang="en-US" altLang="ja-JP" sz="1200" dirty="0"/>
              <a:t>Pay</a:t>
            </a:r>
            <a:r>
              <a:rPr kumimoji="1" lang="ja-JP" altLang="en-US" sz="1200"/>
              <a:t>払い</a:t>
            </a:r>
            <a:endParaRPr kumimoji="1" lang="en-US" altLang="ja-JP" sz="1200" dirty="0"/>
          </a:p>
          <a:p>
            <a:r>
              <a:rPr lang="ja-JP" altLang="en-US" sz="1200"/>
              <a:t>銀行との連携</a:t>
            </a:r>
            <a:endParaRPr kumimoji="1" lang="ja-JP" altLang="en-US" sz="1200" dirty="0"/>
          </a:p>
        </p:txBody>
      </p:sp>
      <p:sp>
        <p:nvSpPr>
          <p:cNvPr id="30" name="正方形/長方形 29">
            <a:extLst>
              <a:ext uri="{FF2B5EF4-FFF2-40B4-BE49-F238E27FC236}">
                <a16:creationId xmlns:a16="http://schemas.microsoft.com/office/drawing/2014/main" id="{995BE1A1-3135-EB42-AA1E-C9A88F0EAA25}"/>
              </a:ext>
            </a:extLst>
          </p:cNvPr>
          <p:cNvSpPr/>
          <p:nvPr/>
        </p:nvSpPr>
        <p:spPr>
          <a:xfrm>
            <a:off x="6734158" y="3520485"/>
            <a:ext cx="2118452" cy="5539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800" b="1">
                <a:solidFill>
                  <a:srgbClr val="90AC52"/>
                </a:solidFill>
              </a:rPr>
              <a:t>シェアリングサービス</a:t>
            </a:r>
            <a:endParaRPr kumimoji="1" lang="ja-JP" altLang="en-US" sz="1800" b="1" dirty="0">
              <a:solidFill>
                <a:srgbClr val="90AC52"/>
              </a:solidFill>
            </a:endParaRPr>
          </a:p>
        </p:txBody>
      </p:sp>
      <p:sp>
        <p:nvSpPr>
          <p:cNvPr id="31" name="正方形/長方形 30">
            <a:extLst>
              <a:ext uri="{FF2B5EF4-FFF2-40B4-BE49-F238E27FC236}">
                <a16:creationId xmlns:a16="http://schemas.microsoft.com/office/drawing/2014/main" id="{7DAA8B45-7ECE-E245-9266-539F96EEAE3C}"/>
              </a:ext>
            </a:extLst>
          </p:cNvPr>
          <p:cNvSpPr/>
          <p:nvPr/>
        </p:nvSpPr>
        <p:spPr>
          <a:xfrm>
            <a:off x="6734158" y="3925944"/>
            <a:ext cx="2642707"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200"/>
              <a:t>スマートキーを使用したシェアリング</a:t>
            </a:r>
            <a:endParaRPr kumimoji="1" lang="ja-JP" altLang="en-US" sz="1200" dirty="0"/>
          </a:p>
        </p:txBody>
      </p:sp>
      <p:sp>
        <p:nvSpPr>
          <p:cNvPr id="32" name="テキスト ボックス 31">
            <a:extLst>
              <a:ext uri="{FF2B5EF4-FFF2-40B4-BE49-F238E27FC236}">
                <a16:creationId xmlns:a16="http://schemas.microsoft.com/office/drawing/2014/main" id="{A3E00EF7-E6E4-AF4C-8C58-0B72F84CD817}"/>
              </a:ext>
            </a:extLst>
          </p:cNvPr>
          <p:cNvSpPr txBox="1"/>
          <p:nvPr/>
        </p:nvSpPr>
        <p:spPr>
          <a:xfrm>
            <a:off x="363151" y="911868"/>
            <a:ext cx="9247380" cy="62170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rmAutofit/>
          </a:bodyPr>
          <a:lstStyle/>
          <a:p>
            <a:pPr>
              <a:lnSpc>
                <a:spcPct val="130000"/>
              </a:lnSpc>
            </a:pPr>
            <a:r>
              <a:rPr lang="ja-JP" altLang="en-US" sz="1600" b="1">
                <a:solidFill>
                  <a:schemeClr val="tx1"/>
                </a:solidFill>
                <a:latin typeface="Meiryo UI" panose="020B0604030504040204" pitchFamily="34" charset="-128"/>
                <a:ea typeface="Meiryo UI" panose="020B0604030504040204" pitchFamily="34" charset="-128"/>
              </a:rPr>
              <a:t>端末アプリからサーバまで、御社モバイルサービスの開発をトータルでご支援いたします。</a:t>
            </a:r>
            <a:endParaRPr lang="en-US" altLang="ja-JP" sz="1600" b="1" dirty="0">
              <a:solidFill>
                <a:schemeClr val="tx1"/>
              </a:solidFill>
              <a:latin typeface="Meiryo UI" panose="020B0604030504040204" pitchFamily="34" charset="-128"/>
              <a:ea typeface="Meiryo UI" panose="020B0604030504040204" pitchFamily="34" charset="-128"/>
            </a:endParaRPr>
          </a:p>
        </p:txBody>
      </p:sp>
      <p:pic>
        <p:nvPicPr>
          <p:cNvPr id="33" name="図 32">
            <a:extLst>
              <a:ext uri="{FF2B5EF4-FFF2-40B4-BE49-F238E27FC236}">
                <a16:creationId xmlns:a16="http://schemas.microsoft.com/office/drawing/2014/main" id="{5BE56053-296C-094A-BD05-D5D84F31C5FB}"/>
              </a:ext>
            </a:extLst>
          </p:cNvPr>
          <p:cNvPicPr>
            <a:picLocks noChangeAspect="1"/>
          </p:cNvPicPr>
          <p:nvPr/>
        </p:nvPicPr>
        <p:blipFill>
          <a:blip r:embed="rId4"/>
          <a:stretch>
            <a:fillRect/>
          </a:stretch>
        </p:blipFill>
        <p:spPr>
          <a:xfrm>
            <a:off x="3483303" y="5138959"/>
            <a:ext cx="1270215" cy="1296405"/>
          </a:xfrm>
          <a:prstGeom prst="rect">
            <a:avLst/>
          </a:prstGeom>
        </p:spPr>
      </p:pic>
      <p:pic>
        <p:nvPicPr>
          <p:cNvPr id="34" name="図 33">
            <a:extLst>
              <a:ext uri="{FF2B5EF4-FFF2-40B4-BE49-F238E27FC236}">
                <a16:creationId xmlns:a16="http://schemas.microsoft.com/office/drawing/2014/main" id="{47F92F16-EF29-E342-935C-8F152F93CEC4}"/>
              </a:ext>
            </a:extLst>
          </p:cNvPr>
          <p:cNvPicPr>
            <a:picLocks noChangeAspect="1"/>
          </p:cNvPicPr>
          <p:nvPr/>
        </p:nvPicPr>
        <p:blipFill>
          <a:blip r:embed="rId5"/>
          <a:stretch>
            <a:fillRect/>
          </a:stretch>
        </p:blipFill>
        <p:spPr>
          <a:xfrm>
            <a:off x="2049088" y="4549310"/>
            <a:ext cx="1331616" cy="1879928"/>
          </a:xfrm>
          <a:prstGeom prst="rect">
            <a:avLst/>
          </a:prstGeom>
        </p:spPr>
      </p:pic>
      <p:pic>
        <p:nvPicPr>
          <p:cNvPr id="35" name="グラフィックス 34">
            <a:extLst>
              <a:ext uri="{FF2B5EF4-FFF2-40B4-BE49-F238E27FC236}">
                <a16:creationId xmlns:a16="http://schemas.microsoft.com/office/drawing/2014/main" id="{428E97FA-3595-184C-8294-AB59BFDCAE36}"/>
              </a:ext>
            </a:extLst>
          </p:cNvPr>
          <p:cNvPicPr>
            <a:picLocks noChangeAspect="1"/>
          </p:cNvPicPr>
          <p:nvPr/>
        </p:nvPicPr>
        <p:blipFill>
          <a:blip/>
          <a:stretch>
            <a:fillRect/>
          </a:stretch>
        </p:blipFill>
        <p:spPr>
          <a:xfrm rot="6368363">
            <a:off x="3424066" y="5026795"/>
            <a:ext cx="528110" cy="528110"/>
          </a:xfrm>
          <a:prstGeom prst="rect">
            <a:avLst/>
          </a:prstGeom>
        </p:spPr>
      </p:pic>
      <p:pic>
        <p:nvPicPr>
          <p:cNvPr id="36" name="図 35">
            <a:extLst>
              <a:ext uri="{FF2B5EF4-FFF2-40B4-BE49-F238E27FC236}">
                <a16:creationId xmlns:a16="http://schemas.microsoft.com/office/drawing/2014/main" id="{AA9CCAE9-168C-CF46-9882-74B3AB680210}"/>
              </a:ext>
            </a:extLst>
          </p:cNvPr>
          <p:cNvPicPr>
            <a:picLocks noChangeAspect="1"/>
          </p:cNvPicPr>
          <p:nvPr/>
        </p:nvPicPr>
        <p:blipFill>
          <a:blip r:embed="rId6"/>
          <a:stretch>
            <a:fillRect/>
          </a:stretch>
        </p:blipFill>
        <p:spPr>
          <a:xfrm>
            <a:off x="4611339" y="2764642"/>
            <a:ext cx="683322" cy="1355967"/>
          </a:xfrm>
          <a:prstGeom prst="rect">
            <a:avLst/>
          </a:prstGeom>
        </p:spPr>
      </p:pic>
      <p:pic>
        <p:nvPicPr>
          <p:cNvPr id="37" name="図 36">
            <a:extLst>
              <a:ext uri="{FF2B5EF4-FFF2-40B4-BE49-F238E27FC236}">
                <a16:creationId xmlns:a16="http://schemas.microsoft.com/office/drawing/2014/main" id="{4B5E26E9-2598-E04F-A9BF-8C40E2629473}"/>
              </a:ext>
            </a:extLst>
          </p:cNvPr>
          <p:cNvPicPr>
            <a:picLocks noChangeAspect="1"/>
          </p:cNvPicPr>
          <p:nvPr/>
        </p:nvPicPr>
        <p:blipFill>
          <a:blip r:embed="rId7"/>
          <a:stretch>
            <a:fillRect/>
          </a:stretch>
        </p:blipFill>
        <p:spPr>
          <a:xfrm>
            <a:off x="8456791" y="2269621"/>
            <a:ext cx="1077321" cy="1882067"/>
          </a:xfrm>
          <a:prstGeom prst="rect">
            <a:avLst/>
          </a:prstGeom>
        </p:spPr>
      </p:pic>
      <p:pic>
        <p:nvPicPr>
          <p:cNvPr id="38" name="図 37">
            <a:extLst>
              <a:ext uri="{FF2B5EF4-FFF2-40B4-BE49-F238E27FC236}">
                <a16:creationId xmlns:a16="http://schemas.microsoft.com/office/drawing/2014/main" id="{9683682C-C324-C949-ACD1-1CAEF2A9525B}"/>
              </a:ext>
            </a:extLst>
          </p:cNvPr>
          <p:cNvPicPr>
            <a:picLocks noChangeAspect="1"/>
          </p:cNvPicPr>
          <p:nvPr/>
        </p:nvPicPr>
        <p:blipFill>
          <a:blip r:embed="rId8"/>
          <a:stretch>
            <a:fillRect/>
          </a:stretch>
        </p:blipFill>
        <p:spPr>
          <a:xfrm>
            <a:off x="5829105" y="1417706"/>
            <a:ext cx="2521087" cy="2076957"/>
          </a:xfrm>
          <a:prstGeom prst="rect">
            <a:avLst/>
          </a:prstGeom>
        </p:spPr>
      </p:pic>
      <p:pic>
        <p:nvPicPr>
          <p:cNvPr id="39" name="グラフィックス 38">
            <a:extLst>
              <a:ext uri="{FF2B5EF4-FFF2-40B4-BE49-F238E27FC236}">
                <a16:creationId xmlns:a16="http://schemas.microsoft.com/office/drawing/2014/main" id="{DF4DA18C-E507-B144-81F8-D2F50621EB96}"/>
              </a:ext>
            </a:extLst>
          </p:cNvPr>
          <p:cNvPicPr>
            <a:picLocks noChangeAspect="1"/>
          </p:cNvPicPr>
          <p:nvPr/>
        </p:nvPicPr>
        <p:blipFill>
          <a:blip/>
          <a:stretch>
            <a:fillRect/>
          </a:stretch>
        </p:blipFill>
        <p:spPr>
          <a:xfrm rot="15343026">
            <a:off x="7927905" y="2660078"/>
            <a:ext cx="528110" cy="528110"/>
          </a:xfrm>
          <a:prstGeom prst="rect">
            <a:avLst/>
          </a:prstGeom>
        </p:spPr>
      </p:pic>
      <p:pic>
        <p:nvPicPr>
          <p:cNvPr id="40" name="図 39">
            <a:extLst>
              <a:ext uri="{FF2B5EF4-FFF2-40B4-BE49-F238E27FC236}">
                <a16:creationId xmlns:a16="http://schemas.microsoft.com/office/drawing/2014/main" id="{111F1D87-E177-3440-A070-F28A053BBB2E}"/>
              </a:ext>
            </a:extLst>
          </p:cNvPr>
          <p:cNvPicPr>
            <a:picLocks noChangeAspect="1"/>
          </p:cNvPicPr>
          <p:nvPr/>
        </p:nvPicPr>
        <p:blipFill>
          <a:blip r:embed="rId9"/>
          <a:stretch>
            <a:fillRect/>
          </a:stretch>
        </p:blipFill>
        <p:spPr>
          <a:xfrm>
            <a:off x="4502150" y="4202996"/>
            <a:ext cx="901700" cy="444500"/>
          </a:xfrm>
          <a:prstGeom prst="rect">
            <a:avLst/>
          </a:prstGeom>
        </p:spPr>
      </p:pic>
      <p:sp>
        <p:nvSpPr>
          <p:cNvPr id="14" name="正方形/長方形 13">
            <a:extLst>
              <a:ext uri="{FF2B5EF4-FFF2-40B4-BE49-F238E27FC236}">
                <a16:creationId xmlns:a16="http://schemas.microsoft.com/office/drawing/2014/main" id="{2AADCEA3-F634-8941-8A9D-898ECE0D3B16}"/>
              </a:ext>
            </a:extLst>
          </p:cNvPr>
          <p:cNvSpPr/>
          <p:nvPr/>
        </p:nvSpPr>
        <p:spPr>
          <a:xfrm>
            <a:off x="5707485" y="5432467"/>
            <a:ext cx="2118452" cy="5539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800" b="1" dirty="0">
                <a:solidFill>
                  <a:srgbClr val="69B4A5"/>
                </a:solidFill>
              </a:rPr>
              <a:t>IOT</a:t>
            </a:r>
            <a:r>
              <a:rPr lang="ja-JP" altLang="en-US" sz="1800" b="1">
                <a:solidFill>
                  <a:srgbClr val="69B4A5"/>
                </a:solidFill>
              </a:rPr>
              <a:t>連携</a:t>
            </a:r>
            <a:endParaRPr lang="ja-JP" altLang="en-US" sz="1800" b="1" dirty="0">
              <a:solidFill>
                <a:srgbClr val="69B4A5"/>
              </a:solidFill>
            </a:endParaRPr>
          </a:p>
        </p:txBody>
      </p:sp>
      <p:sp>
        <p:nvSpPr>
          <p:cNvPr id="15" name="正方形/長方形 14">
            <a:extLst>
              <a:ext uri="{FF2B5EF4-FFF2-40B4-BE49-F238E27FC236}">
                <a16:creationId xmlns:a16="http://schemas.microsoft.com/office/drawing/2014/main" id="{0C387B3A-CC09-CE46-A500-D81C5B3360FB}"/>
              </a:ext>
            </a:extLst>
          </p:cNvPr>
          <p:cNvSpPr/>
          <p:nvPr/>
        </p:nvSpPr>
        <p:spPr>
          <a:xfrm>
            <a:off x="5707485" y="5837926"/>
            <a:ext cx="2642707"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200"/>
              <a:t>ドローン操縦・家電操作など</a:t>
            </a:r>
            <a:endParaRPr kumimoji="1" lang="ja-JP" altLang="en-US" sz="1200" dirty="0"/>
          </a:p>
        </p:txBody>
      </p:sp>
      <p:pic>
        <p:nvPicPr>
          <p:cNvPr id="41" name="図 40">
            <a:extLst>
              <a:ext uri="{FF2B5EF4-FFF2-40B4-BE49-F238E27FC236}">
                <a16:creationId xmlns:a16="http://schemas.microsoft.com/office/drawing/2014/main" id="{907DEBC7-7A11-8245-AE8E-1BA45C1F54E4}"/>
              </a:ext>
            </a:extLst>
          </p:cNvPr>
          <p:cNvPicPr>
            <a:picLocks noChangeAspect="1"/>
          </p:cNvPicPr>
          <p:nvPr/>
        </p:nvPicPr>
        <p:blipFill>
          <a:blip r:embed="rId10"/>
          <a:stretch>
            <a:fillRect/>
          </a:stretch>
        </p:blipFill>
        <p:spPr>
          <a:xfrm>
            <a:off x="6263736" y="4677678"/>
            <a:ext cx="1231900" cy="838200"/>
          </a:xfrm>
          <a:prstGeom prst="rect">
            <a:avLst/>
          </a:prstGeom>
        </p:spPr>
      </p:pic>
      <p:pic>
        <p:nvPicPr>
          <p:cNvPr id="42" name="図 41">
            <a:extLst>
              <a:ext uri="{FF2B5EF4-FFF2-40B4-BE49-F238E27FC236}">
                <a16:creationId xmlns:a16="http://schemas.microsoft.com/office/drawing/2014/main" id="{F78468C6-7D9B-914F-AA3C-20C434862277}"/>
              </a:ext>
            </a:extLst>
          </p:cNvPr>
          <p:cNvPicPr>
            <a:picLocks noChangeAspect="1"/>
          </p:cNvPicPr>
          <p:nvPr/>
        </p:nvPicPr>
        <p:blipFill>
          <a:blip r:embed="rId11"/>
          <a:stretch>
            <a:fillRect/>
          </a:stretch>
        </p:blipFill>
        <p:spPr>
          <a:xfrm>
            <a:off x="7583036" y="4590600"/>
            <a:ext cx="1952124" cy="1838039"/>
          </a:xfrm>
          <a:prstGeom prst="rect">
            <a:avLst/>
          </a:prstGeom>
        </p:spPr>
      </p:pic>
      <p:sp>
        <p:nvSpPr>
          <p:cNvPr id="43" name="角丸四角形 42"/>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3927914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D775FF1-EE8B-AA4C-8ED8-CAB5D36F824D}"/>
              </a:ext>
            </a:extLst>
          </p:cNvPr>
          <p:cNvSpPr>
            <a:spLocks noGrp="1"/>
          </p:cNvSpPr>
          <p:nvPr>
            <p:ph type="title"/>
          </p:nvPr>
        </p:nvSpPr>
        <p:spPr/>
        <p:txBody>
          <a:bodyPr/>
          <a:lstStyle/>
          <a:p>
            <a:r>
              <a:rPr kumimoji="1" lang="ja-JP" altLang="en-US" b="1"/>
              <a:t>モバイル系</a:t>
            </a:r>
          </a:p>
        </p:txBody>
      </p:sp>
      <p:sp>
        <p:nvSpPr>
          <p:cNvPr id="9" name="正方形/長方形 8">
            <a:extLst>
              <a:ext uri="{FF2B5EF4-FFF2-40B4-BE49-F238E27FC236}">
                <a16:creationId xmlns:a16="http://schemas.microsoft.com/office/drawing/2014/main" id="{CC36093B-5653-EC4E-AF50-49646D6ED579}"/>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角丸四角形 17">
            <a:extLst>
              <a:ext uri="{FF2B5EF4-FFF2-40B4-BE49-F238E27FC236}">
                <a16:creationId xmlns:a16="http://schemas.microsoft.com/office/drawing/2014/main" id="{E18321F6-CBAE-FF4C-BC7D-D4CC51FFEDE2}"/>
              </a:ext>
            </a:extLst>
          </p:cNvPr>
          <p:cNvSpPr/>
          <p:nvPr/>
        </p:nvSpPr>
        <p:spPr>
          <a:xfrm>
            <a:off x="389381" y="1522307"/>
            <a:ext cx="4378492" cy="2164387"/>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0" name="角丸四角形 19">
            <a:extLst>
              <a:ext uri="{FF2B5EF4-FFF2-40B4-BE49-F238E27FC236}">
                <a16:creationId xmlns:a16="http://schemas.microsoft.com/office/drawing/2014/main" id="{38D91E3F-8EBE-8C4D-8B71-FE2A43829F9F}"/>
              </a:ext>
            </a:extLst>
          </p:cNvPr>
          <p:cNvSpPr/>
          <p:nvPr/>
        </p:nvSpPr>
        <p:spPr>
          <a:xfrm>
            <a:off x="389381" y="1522308"/>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1" name="正方形/長方形 20">
            <a:extLst>
              <a:ext uri="{FF2B5EF4-FFF2-40B4-BE49-F238E27FC236}">
                <a16:creationId xmlns:a16="http://schemas.microsoft.com/office/drawing/2014/main" id="{3468EA7C-D203-7644-9903-E370F53A1568}"/>
              </a:ext>
            </a:extLst>
          </p:cNvPr>
          <p:cNvSpPr/>
          <p:nvPr/>
        </p:nvSpPr>
        <p:spPr>
          <a:xfrm>
            <a:off x="389381" y="1573818"/>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自然対話</a:t>
            </a:r>
            <a:endPar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a:extLst>
              <a:ext uri="{FF2B5EF4-FFF2-40B4-BE49-F238E27FC236}">
                <a16:creationId xmlns:a16="http://schemas.microsoft.com/office/drawing/2014/main" id="{9379B787-DA0C-C549-8066-0464CB991C0A}"/>
              </a:ext>
            </a:extLst>
          </p:cNvPr>
          <p:cNvSpPr/>
          <p:nvPr/>
        </p:nvSpPr>
        <p:spPr>
          <a:xfrm>
            <a:off x="389381" y="3949634"/>
            <a:ext cx="4378492" cy="2164387"/>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3" name="角丸四角形 22">
            <a:extLst>
              <a:ext uri="{FF2B5EF4-FFF2-40B4-BE49-F238E27FC236}">
                <a16:creationId xmlns:a16="http://schemas.microsoft.com/office/drawing/2014/main" id="{23CC010E-51FC-2D40-9F7C-D36650437380}"/>
              </a:ext>
            </a:extLst>
          </p:cNvPr>
          <p:cNvSpPr/>
          <p:nvPr/>
        </p:nvSpPr>
        <p:spPr>
          <a:xfrm>
            <a:off x="389381" y="3949635"/>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4" name="正方形/長方形 23">
            <a:extLst>
              <a:ext uri="{FF2B5EF4-FFF2-40B4-BE49-F238E27FC236}">
                <a16:creationId xmlns:a16="http://schemas.microsoft.com/office/drawing/2014/main" id="{A40B1E31-071A-E049-8C94-D9C83BF8E4AA}"/>
              </a:ext>
            </a:extLst>
          </p:cNvPr>
          <p:cNvSpPr/>
          <p:nvPr/>
        </p:nvSpPr>
        <p:spPr>
          <a:xfrm>
            <a:off x="389381" y="3999333"/>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決済機能</a:t>
            </a:r>
            <a:endPar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a:extLst>
              <a:ext uri="{FF2B5EF4-FFF2-40B4-BE49-F238E27FC236}">
                <a16:creationId xmlns:a16="http://schemas.microsoft.com/office/drawing/2014/main" id="{F846C194-D72E-D549-9CC4-65885B68471F}"/>
              </a:ext>
            </a:extLst>
          </p:cNvPr>
          <p:cNvSpPr/>
          <p:nvPr/>
        </p:nvSpPr>
        <p:spPr>
          <a:xfrm>
            <a:off x="5152527" y="1522307"/>
            <a:ext cx="4378492" cy="2164387"/>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6" name="角丸四角形 25">
            <a:extLst>
              <a:ext uri="{FF2B5EF4-FFF2-40B4-BE49-F238E27FC236}">
                <a16:creationId xmlns:a16="http://schemas.microsoft.com/office/drawing/2014/main" id="{201FE52D-374D-B24C-AE5C-C5D33937F370}"/>
              </a:ext>
            </a:extLst>
          </p:cNvPr>
          <p:cNvSpPr/>
          <p:nvPr/>
        </p:nvSpPr>
        <p:spPr>
          <a:xfrm>
            <a:off x="5152527" y="1522308"/>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7" name="正方形/長方形 26">
            <a:extLst>
              <a:ext uri="{FF2B5EF4-FFF2-40B4-BE49-F238E27FC236}">
                <a16:creationId xmlns:a16="http://schemas.microsoft.com/office/drawing/2014/main" id="{54928B36-28D3-8444-9145-D8F9C8D86353}"/>
              </a:ext>
            </a:extLst>
          </p:cNvPr>
          <p:cNvSpPr/>
          <p:nvPr/>
        </p:nvSpPr>
        <p:spPr>
          <a:xfrm>
            <a:off x="5152527" y="1573818"/>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kumimoji="1"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シェアリングサービス</a:t>
            </a:r>
            <a:endPar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a:extLst>
              <a:ext uri="{FF2B5EF4-FFF2-40B4-BE49-F238E27FC236}">
                <a16:creationId xmlns:a16="http://schemas.microsoft.com/office/drawing/2014/main" id="{3A42E76C-5802-7C49-9C8C-9377769248C6}"/>
              </a:ext>
            </a:extLst>
          </p:cNvPr>
          <p:cNvSpPr/>
          <p:nvPr/>
        </p:nvSpPr>
        <p:spPr>
          <a:xfrm>
            <a:off x="5152527" y="3949634"/>
            <a:ext cx="4378492" cy="2164387"/>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9" name="角丸四角形 28">
            <a:extLst>
              <a:ext uri="{FF2B5EF4-FFF2-40B4-BE49-F238E27FC236}">
                <a16:creationId xmlns:a16="http://schemas.microsoft.com/office/drawing/2014/main" id="{7A1CC744-4683-9948-A580-CE96B82FF674}"/>
              </a:ext>
            </a:extLst>
          </p:cNvPr>
          <p:cNvSpPr/>
          <p:nvPr/>
        </p:nvSpPr>
        <p:spPr>
          <a:xfrm>
            <a:off x="5152527" y="3949635"/>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30" name="正方形/長方形 29">
            <a:extLst>
              <a:ext uri="{FF2B5EF4-FFF2-40B4-BE49-F238E27FC236}">
                <a16:creationId xmlns:a16="http://schemas.microsoft.com/office/drawing/2014/main" id="{D76388AA-0B4B-5941-98D2-B1A4312DDBAB}"/>
              </a:ext>
            </a:extLst>
          </p:cNvPr>
          <p:cNvSpPr/>
          <p:nvPr/>
        </p:nvSpPr>
        <p:spPr>
          <a:xfrm>
            <a:off x="5152527" y="3999333"/>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連携</a:t>
            </a:r>
            <a:endPar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61905793-51B1-3542-9891-52B3AE35BB41}"/>
              </a:ext>
            </a:extLst>
          </p:cNvPr>
          <p:cNvSpPr/>
          <p:nvPr/>
        </p:nvSpPr>
        <p:spPr>
          <a:xfrm>
            <a:off x="5338819" y="2235613"/>
            <a:ext cx="1947691"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30000"/>
              </a:lnSpc>
            </a:pPr>
            <a:r>
              <a:rPr kumimoji="1" lang="ja-JP" altLang="en-US" sz="1400"/>
              <a:t>スマートキーを使用した</a:t>
            </a:r>
            <a:endParaRPr kumimoji="1" lang="en-US" altLang="ja-JP" sz="1400" dirty="0"/>
          </a:p>
          <a:p>
            <a:pPr>
              <a:lnSpc>
                <a:spcPct val="130000"/>
              </a:lnSpc>
            </a:pPr>
            <a:r>
              <a:rPr kumimoji="1" lang="ja-JP" altLang="en-US" sz="1400"/>
              <a:t>シェアリング</a:t>
            </a:r>
            <a:endParaRPr kumimoji="1" lang="ja-JP" altLang="en-US" sz="1400" dirty="0"/>
          </a:p>
        </p:txBody>
      </p:sp>
      <p:sp>
        <p:nvSpPr>
          <p:cNvPr id="33" name="正方形/長方形 32">
            <a:extLst>
              <a:ext uri="{FF2B5EF4-FFF2-40B4-BE49-F238E27FC236}">
                <a16:creationId xmlns:a16="http://schemas.microsoft.com/office/drawing/2014/main" id="{034334D5-C559-DE44-B5CD-6B6CB2EF4F5A}"/>
              </a:ext>
            </a:extLst>
          </p:cNvPr>
          <p:cNvSpPr/>
          <p:nvPr/>
        </p:nvSpPr>
        <p:spPr>
          <a:xfrm>
            <a:off x="5338821" y="4649184"/>
            <a:ext cx="1767658"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30000"/>
              </a:lnSpc>
            </a:pPr>
            <a:r>
              <a:rPr kumimoji="1" lang="ja-JP" altLang="en-US" sz="1400"/>
              <a:t>ドローン操縦</a:t>
            </a:r>
            <a:endParaRPr kumimoji="1" lang="en-US" altLang="ja-JP" sz="1400" dirty="0"/>
          </a:p>
          <a:p>
            <a:pPr>
              <a:lnSpc>
                <a:spcPct val="130000"/>
              </a:lnSpc>
            </a:pPr>
            <a:r>
              <a:rPr kumimoji="1" lang="ja-JP" altLang="en-US" sz="1400"/>
              <a:t>家電操作など</a:t>
            </a:r>
            <a:endParaRPr kumimoji="1" lang="ja-JP" altLang="en-US" sz="1400" dirty="0"/>
          </a:p>
        </p:txBody>
      </p:sp>
      <p:sp>
        <p:nvSpPr>
          <p:cNvPr id="34" name="正方形/長方形 33">
            <a:extLst>
              <a:ext uri="{FF2B5EF4-FFF2-40B4-BE49-F238E27FC236}">
                <a16:creationId xmlns:a16="http://schemas.microsoft.com/office/drawing/2014/main" id="{FA9635BB-CBCB-6D4E-8C79-97C8B80EFAF0}"/>
              </a:ext>
            </a:extLst>
          </p:cNvPr>
          <p:cNvSpPr/>
          <p:nvPr/>
        </p:nvSpPr>
        <p:spPr>
          <a:xfrm>
            <a:off x="628877" y="2113537"/>
            <a:ext cx="1458340" cy="62760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30000"/>
              </a:lnSpc>
            </a:pPr>
            <a:r>
              <a:rPr kumimoji="1" lang="ja-JP" altLang="en-US" sz="1400"/>
              <a:t>人工知能</a:t>
            </a:r>
            <a:endParaRPr kumimoji="1" lang="en-US" altLang="ja-JP" sz="1400" dirty="0"/>
          </a:p>
          <a:p>
            <a:pPr>
              <a:lnSpc>
                <a:spcPct val="130000"/>
              </a:lnSpc>
            </a:pPr>
            <a:r>
              <a:rPr kumimoji="1" lang="ja-JP" altLang="en-US" sz="1400"/>
              <a:t>（</a:t>
            </a:r>
            <a:r>
              <a:rPr kumimoji="1" lang="en-US" altLang="ja-JP" sz="1400" dirty="0"/>
              <a:t>AI</a:t>
            </a:r>
            <a:r>
              <a:rPr kumimoji="1" lang="ja-JP" altLang="en-US" sz="1400"/>
              <a:t>）との会話</a:t>
            </a:r>
            <a:endParaRPr kumimoji="1" lang="ja-JP" altLang="en-US" sz="1400" dirty="0"/>
          </a:p>
        </p:txBody>
      </p:sp>
      <p:sp>
        <p:nvSpPr>
          <p:cNvPr id="35" name="正方形/長方形 34">
            <a:extLst>
              <a:ext uri="{FF2B5EF4-FFF2-40B4-BE49-F238E27FC236}">
                <a16:creationId xmlns:a16="http://schemas.microsoft.com/office/drawing/2014/main" id="{A8F41AFC-3EEE-C443-AAD1-B2766BCB3230}"/>
              </a:ext>
            </a:extLst>
          </p:cNvPr>
          <p:cNvSpPr/>
          <p:nvPr/>
        </p:nvSpPr>
        <p:spPr>
          <a:xfrm>
            <a:off x="628878" y="4649184"/>
            <a:ext cx="1809530" cy="3834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30000"/>
              </a:lnSpc>
            </a:pPr>
            <a:r>
              <a:rPr kumimoji="1" lang="ja-JP" altLang="en-US" sz="1400"/>
              <a:t>モバイルにて</a:t>
            </a:r>
            <a:r>
              <a:rPr kumimoji="1" lang="en-US" altLang="ja-JP" sz="1400" dirty="0"/>
              <a:t>Pay</a:t>
            </a:r>
            <a:r>
              <a:rPr kumimoji="1" lang="ja-JP" altLang="en-US" sz="1400"/>
              <a:t>払い</a:t>
            </a:r>
            <a:endParaRPr kumimoji="1" lang="en-US" altLang="ja-JP" sz="1400" dirty="0"/>
          </a:p>
          <a:p>
            <a:pPr>
              <a:lnSpc>
                <a:spcPct val="130000"/>
              </a:lnSpc>
            </a:pPr>
            <a:r>
              <a:rPr lang="ja-JP" altLang="en-US" sz="1400"/>
              <a:t>銀行との連携</a:t>
            </a:r>
            <a:endParaRPr kumimoji="1" lang="ja-JP" altLang="en-US" sz="1400" dirty="0"/>
          </a:p>
        </p:txBody>
      </p:sp>
      <p:grpSp>
        <p:nvGrpSpPr>
          <p:cNvPr id="7" name="グループ化 6">
            <a:extLst>
              <a:ext uri="{FF2B5EF4-FFF2-40B4-BE49-F238E27FC236}">
                <a16:creationId xmlns:a16="http://schemas.microsoft.com/office/drawing/2014/main" id="{193318DD-7908-E44F-9711-4548EA111868}"/>
              </a:ext>
            </a:extLst>
          </p:cNvPr>
          <p:cNvGrpSpPr/>
          <p:nvPr/>
        </p:nvGrpSpPr>
        <p:grpSpPr>
          <a:xfrm>
            <a:off x="3895575" y="2618097"/>
            <a:ext cx="2100811" cy="2100811"/>
            <a:chOff x="4465730" y="2853062"/>
            <a:chExt cx="1818978" cy="1818978"/>
          </a:xfrm>
        </p:grpSpPr>
        <p:sp>
          <p:nvSpPr>
            <p:cNvPr id="5" name="円/楕円 4">
              <a:extLst>
                <a:ext uri="{FF2B5EF4-FFF2-40B4-BE49-F238E27FC236}">
                  <a16:creationId xmlns:a16="http://schemas.microsoft.com/office/drawing/2014/main" id="{42F1DF0E-D055-944E-909A-5351CC4EB0A7}"/>
                </a:ext>
              </a:extLst>
            </p:cNvPr>
            <p:cNvSpPr/>
            <p:nvPr/>
          </p:nvSpPr>
          <p:spPr>
            <a:xfrm>
              <a:off x="4609324" y="3026473"/>
              <a:ext cx="1531790" cy="1531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 name="図 3">
              <a:extLst>
                <a:ext uri="{FF2B5EF4-FFF2-40B4-BE49-F238E27FC236}">
                  <a16:creationId xmlns:a16="http://schemas.microsoft.com/office/drawing/2014/main" id="{274554F1-4580-874A-AB19-B70C00F169B8}"/>
                </a:ext>
              </a:extLst>
            </p:cNvPr>
            <p:cNvPicPr>
              <a:picLocks noChangeAspect="1"/>
            </p:cNvPicPr>
            <p:nvPr/>
          </p:nvPicPr>
          <p:blipFill>
            <a:blip r:embed="rId2"/>
            <a:stretch>
              <a:fillRect/>
            </a:stretch>
          </p:blipFill>
          <p:spPr>
            <a:xfrm>
              <a:off x="4465730" y="2853062"/>
              <a:ext cx="1818978" cy="1818978"/>
            </a:xfrm>
            <a:prstGeom prst="rect">
              <a:avLst/>
            </a:prstGeom>
          </p:spPr>
        </p:pic>
      </p:grpSp>
      <p:pic>
        <p:nvPicPr>
          <p:cNvPr id="38" name="図 37">
            <a:extLst>
              <a:ext uri="{FF2B5EF4-FFF2-40B4-BE49-F238E27FC236}">
                <a16:creationId xmlns:a16="http://schemas.microsoft.com/office/drawing/2014/main" id="{F7DFB6D1-3C00-044C-B77E-D7E2AC5F6890}"/>
              </a:ext>
            </a:extLst>
          </p:cNvPr>
          <p:cNvPicPr>
            <a:picLocks noChangeAspect="1"/>
          </p:cNvPicPr>
          <p:nvPr/>
        </p:nvPicPr>
        <p:blipFill>
          <a:blip r:embed="rId3"/>
          <a:stretch>
            <a:fillRect/>
          </a:stretch>
        </p:blipFill>
        <p:spPr>
          <a:xfrm>
            <a:off x="8277509" y="2148471"/>
            <a:ext cx="880500" cy="1538223"/>
          </a:xfrm>
          <a:prstGeom prst="rect">
            <a:avLst/>
          </a:prstGeom>
        </p:spPr>
      </p:pic>
      <p:pic>
        <p:nvPicPr>
          <p:cNvPr id="40" name="図 39">
            <a:extLst>
              <a:ext uri="{FF2B5EF4-FFF2-40B4-BE49-F238E27FC236}">
                <a16:creationId xmlns:a16="http://schemas.microsoft.com/office/drawing/2014/main" id="{2332573D-4C82-624C-BA24-B478420C6C32}"/>
              </a:ext>
            </a:extLst>
          </p:cNvPr>
          <p:cNvPicPr>
            <a:picLocks noChangeAspect="1"/>
          </p:cNvPicPr>
          <p:nvPr/>
        </p:nvPicPr>
        <p:blipFill>
          <a:blip r:embed="rId4"/>
          <a:stretch>
            <a:fillRect/>
          </a:stretch>
        </p:blipFill>
        <p:spPr>
          <a:xfrm>
            <a:off x="6490209" y="2234999"/>
            <a:ext cx="1673042" cy="1378309"/>
          </a:xfrm>
          <a:prstGeom prst="rect">
            <a:avLst/>
          </a:prstGeom>
        </p:spPr>
      </p:pic>
      <p:pic>
        <p:nvPicPr>
          <p:cNvPr id="41" name="グラフィックス 40">
            <a:extLst>
              <a:ext uri="{FF2B5EF4-FFF2-40B4-BE49-F238E27FC236}">
                <a16:creationId xmlns:a16="http://schemas.microsoft.com/office/drawing/2014/main" id="{B4CC0046-75A5-CD49-A99C-E294D9D7311F}"/>
              </a:ext>
            </a:extLst>
          </p:cNvPr>
          <p:cNvPicPr>
            <a:picLocks noChangeAspect="1"/>
          </p:cNvPicPr>
          <p:nvPr/>
        </p:nvPicPr>
        <p:blipFill>
          <a:blip/>
          <a:stretch>
            <a:fillRect/>
          </a:stretch>
        </p:blipFill>
        <p:spPr>
          <a:xfrm rot="15300000">
            <a:off x="7909606" y="2920069"/>
            <a:ext cx="460634" cy="460634"/>
          </a:xfrm>
          <a:prstGeom prst="rect">
            <a:avLst/>
          </a:prstGeom>
        </p:spPr>
      </p:pic>
      <p:pic>
        <p:nvPicPr>
          <p:cNvPr id="47" name="図 46">
            <a:extLst>
              <a:ext uri="{FF2B5EF4-FFF2-40B4-BE49-F238E27FC236}">
                <a16:creationId xmlns:a16="http://schemas.microsoft.com/office/drawing/2014/main" id="{3ACE55AB-C542-5147-B9ED-EB48C9F13A76}"/>
              </a:ext>
            </a:extLst>
          </p:cNvPr>
          <p:cNvPicPr>
            <a:picLocks noChangeAspect="1"/>
          </p:cNvPicPr>
          <p:nvPr/>
        </p:nvPicPr>
        <p:blipFill>
          <a:blip r:embed="rId5"/>
          <a:stretch>
            <a:fillRect/>
          </a:stretch>
        </p:blipFill>
        <p:spPr>
          <a:xfrm>
            <a:off x="1442107" y="4966790"/>
            <a:ext cx="1130058" cy="1153358"/>
          </a:xfrm>
          <a:prstGeom prst="rect">
            <a:avLst/>
          </a:prstGeom>
        </p:spPr>
      </p:pic>
      <p:pic>
        <p:nvPicPr>
          <p:cNvPr id="49" name="図 48">
            <a:extLst>
              <a:ext uri="{FF2B5EF4-FFF2-40B4-BE49-F238E27FC236}">
                <a16:creationId xmlns:a16="http://schemas.microsoft.com/office/drawing/2014/main" id="{5417A05E-1C62-9B49-B40D-A8CA3926F6E8}"/>
              </a:ext>
            </a:extLst>
          </p:cNvPr>
          <p:cNvPicPr>
            <a:picLocks noChangeAspect="1"/>
          </p:cNvPicPr>
          <p:nvPr/>
        </p:nvPicPr>
        <p:blipFill>
          <a:blip r:embed="rId6"/>
          <a:stretch>
            <a:fillRect/>
          </a:stretch>
        </p:blipFill>
        <p:spPr>
          <a:xfrm>
            <a:off x="2914281" y="4629647"/>
            <a:ext cx="1051432" cy="1484374"/>
          </a:xfrm>
          <a:prstGeom prst="rect">
            <a:avLst/>
          </a:prstGeom>
        </p:spPr>
      </p:pic>
      <p:pic>
        <p:nvPicPr>
          <p:cNvPr id="51" name="図 50">
            <a:extLst>
              <a:ext uri="{FF2B5EF4-FFF2-40B4-BE49-F238E27FC236}">
                <a16:creationId xmlns:a16="http://schemas.microsoft.com/office/drawing/2014/main" id="{D3732E47-331C-8844-A196-92AB3F7A1BD4}"/>
              </a:ext>
            </a:extLst>
          </p:cNvPr>
          <p:cNvPicPr>
            <a:picLocks noChangeAspect="1"/>
          </p:cNvPicPr>
          <p:nvPr/>
        </p:nvPicPr>
        <p:blipFill>
          <a:blip r:embed="rId7"/>
          <a:stretch>
            <a:fillRect/>
          </a:stretch>
        </p:blipFill>
        <p:spPr>
          <a:xfrm>
            <a:off x="8101809" y="4850957"/>
            <a:ext cx="1231900" cy="838200"/>
          </a:xfrm>
          <a:prstGeom prst="rect">
            <a:avLst/>
          </a:prstGeom>
        </p:spPr>
      </p:pic>
      <p:pic>
        <p:nvPicPr>
          <p:cNvPr id="56" name="図 55">
            <a:extLst>
              <a:ext uri="{FF2B5EF4-FFF2-40B4-BE49-F238E27FC236}">
                <a16:creationId xmlns:a16="http://schemas.microsoft.com/office/drawing/2014/main" id="{CA4832AE-CABE-4A47-952C-19AE18FA9CAF}"/>
              </a:ext>
            </a:extLst>
          </p:cNvPr>
          <p:cNvPicPr>
            <a:picLocks noChangeAspect="1"/>
          </p:cNvPicPr>
          <p:nvPr/>
        </p:nvPicPr>
        <p:blipFill>
          <a:blip r:embed="rId8"/>
          <a:stretch>
            <a:fillRect/>
          </a:stretch>
        </p:blipFill>
        <p:spPr>
          <a:xfrm>
            <a:off x="1549253" y="2146616"/>
            <a:ext cx="2264842" cy="1531033"/>
          </a:xfrm>
          <a:prstGeom prst="rect">
            <a:avLst/>
          </a:prstGeom>
        </p:spPr>
      </p:pic>
      <p:pic>
        <p:nvPicPr>
          <p:cNvPr id="58" name="図 57">
            <a:extLst>
              <a:ext uri="{FF2B5EF4-FFF2-40B4-BE49-F238E27FC236}">
                <a16:creationId xmlns:a16="http://schemas.microsoft.com/office/drawing/2014/main" id="{F6F9740C-B368-E245-A838-520FA331A265}"/>
              </a:ext>
            </a:extLst>
          </p:cNvPr>
          <p:cNvPicPr>
            <a:picLocks noChangeAspect="1"/>
          </p:cNvPicPr>
          <p:nvPr/>
        </p:nvPicPr>
        <p:blipFill>
          <a:blip r:embed="rId9"/>
          <a:stretch>
            <a:fillRect/>
          </a:stretch>
        </p:blipFill>
        <p:spPr>
          <a:xfrm>
            <a:off x="6353723" y="4649184"/>
            <a:ext cx="1555759" cy="1464838"/>
          </a:xfrm>
          <a:prstGeom prst="rect">
            <a:avLst/>
          </a:prstGeom>
        </p:spPr>
      </p:pic>
      <p:pic>
        <p:nvPicPr>
          <p:cNvPr id="37" name="図 36">
            <a:extLst>
              <a:ext uri="{FF2B5EF4-FFF2-40B4-BE49-F238E27FC236}">
                <a16:creationId xmlns:a16="http://schemas.microsoft.com/office/drawing/2014/main" id="{45056F0C-0E8F-7847-96D3-FCB0B380B95A}"/>
              </a:ext>
            </a:extLst>
          </p:cNvPr>
          <p:cNvPicPr>
            <a:picLocks noChangeAspect="1"/>
          </p:cNvPicPr>
          <p:nvPr/>
        </p:nvPicPr>
        <p:blipFill>
          <a:blip r:embed="rId10"/>
          <a:stretch>
            <a:fillRect/>
          </a:stretch>
        </p:blipFill>
        <p:spPr>
          <a:xfrm>
            <a:off x="4682004" y="3117338"/>
            <a:ext cx="541991" cy="1075513"/>
          </a:xfrm>
          <a:prstGeom prst="rect">
            <a:avLst/>
          </a:prstGeom>
        </p:spPr>
      </p:pic>
      <p:pic>
        <p:nvPicPr>
          <p:cNvPr id="39" name="グラフィックス 38">
            <a:extLst>
              <a:ext uri="{FF2B5EF4-FFF2-40B4-BE49-F238E27FC236}">
                <a16:creationId xmlns:a16="http://schemas.microsoft.com/office/drawing/2014/main" id="{A2FEFA11-EC62-E44E-9114-9F69BE8C9E81}"/>
              </a:ext>
            </a:extLst>
          </p:cNvPr>
          <p:cNvPicPr>
            <a:picLocks noChangeAspect="1"/>
          </p:cNvPicPr>
          <p:nvPr/>
        </p:nvPicPr>
        <p:blipFill>
          <a:blip/>
          <a:stretch>
            <a:fillRect/>
          </a:stretch>
        </p:blipFill>
        <p:spPr>
          <a:xfrm rot="15300000">
            <a:off x="2623928" y="5317580"/>
            <a:ext cx="460634" cy="460634"/>
          </a:xfrm>
          <a:prstGeom prst="rect">
            <a:avLst/>
          </a:prstGeom>
        </p:spPr>
      </p:pic>
      <p:sp>
        <p:nvSpPr>
          <p:cNvPr id="42" name="テキスト ボックス 41">
            <a:extLst>
              <a:ext uri="{FF2B5EF4-FFF2-40B4-BE49-F238E27FC236}">
                <a16:creationId xmlns:a16="http://schemas.microsoft.com/office/drawing/2014/main" id="{EC7389CB-C336-CE45-887C-C56456A0DB88}"/>
              </a:ext>
            </a:extLst>
          </p:cNvPr>
          <p:cNvSpPr txBox="1"/>
          <p:nvPr/>
        </p:nvSpPr>
        <p:spPr>
          <a:xfrm>
            <a:off x="363151" y="911868"/>
            <a:ext cx="9247380" cy="62170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rmAutofit/>
          </a:bodyPr>
          <a:lstStyle/>
          <a:p>
            <a:pPr>
              <a:lnSpc>
                <a:spcPct val="130000"/>
              </a:lnSpc>
            </a:pPr>
            <a:r>
              <a:rPr lang="ja-JP" altLang="en-US" sz="1600" b="1">
                <a:solidFill>
                  <a:schemeClr val="tx1"/>
                </a:solidFill>
                <a:latin typeface="Meiryo UI" panose="020B0604030504040204" pitchFamily="34" charset="-128"/>
                <a:ea typeface="Meiryo UI" panose="020B0604030504040204" pitchFamily="34" charset="-128"/>
              </a:rPr>
              <a:t>端末アプリからサーバまで、御社モバイルサービスの開発をトータルでご支援いたします。</a:t>
            </a:r>
            <a:endParaRPr lang="en-US" altLang="ja-JP" sz="1600" b="1" dirty="0">
              <a:solidFill>
                <a:schemeClr val="tx1"/>
              </a:solidFill>
              <a:latin typeface="Meiryo UI" panose="020B0604030504040204" pitchFamily="34" charset="-128"/>
              <a:ea typeface="Meiryo UI" panose="020B0604030504040204" pitchFamily="34" charset="-128"/>
            </a:endParaRPr>
          </a:p>
        </p:txBody>
      </p:sp>
      <p:sp>
        <p:nvSpPr>
          <p:cNvPr id="36" name="角丸四角形 35"/>
          <p:cNvSpPr/>
          <p:nvPr/>
        </p:nvSpPr>
        <p:spPr>
          <a:xfrm>
            <a:off x="-5493919" y="1997041"/>
            <a:ext cx="5423112" cy="3071559"/>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ja-JP" altLang="en-US" sz="2000" b="1" dirty="0">
                <a:solidFill>
                  <a:schemeClr val="tx1"/>
                </a:solidFill>
                <a:latin typeface="+mn-ea"/>
              </a:rPr>
              <a:t>モバビジ開発領域</a:t>
            </a:r>
            <a:r>
              <a:rPr kumimoji="1" lang="en-US" altLang="ja-JP" sz="1600" b="1" dirty="0">
                <a:solidFill>
                  <a:schemeClr val="tx1"/>
                </a:solidFill>
                <a:latin typeface="+mn-ea"/>
              </a:rPr>
              <a:t>(P24-26)</a:t>
            </a:r>
          </a:p>
          <a:p>
            <a:endParaRPr lang="en-US" altLang="ja-JP" sz="1600" b="1" dirty="0">
              <a:solidFill>
                <a:schemeClr val="tx1"/>
              </a:solidFill>
              <a:latin typeface="+mn-ea"/>
            </a:endParaRPr>
          </a:p>
          <a:p>
            <a:r>
              <a:rPr lang="en-US" altLang="ja-JP" sz="1600" b="1" dirty="0">
                <a:solidFill>
                  <a:schemeClr val="tx1"/>
                </a:solidFill>
                <a:latin typeface="+mn-ea"/>
              </a:rPr>
              <a:t>1.</a:t>
            </a:r>
            <a:r>
              <a:rPr lang="ja-JP" altLang="en-US" sz="1600" b="1" dirty="0">
                <a:solidFill>
                  <a:schemeClr val="tx1"/>
                </a:solidFill>
                <a:latin typeface="+mn-ea"/>
              </a:rPr>
              <a:t>整理</a:t>
            </a:r>
            <a:endParaRPr lang="en-US" altLang="ja-JP" sz="1600" b="1" dirty="0">
              <a:solidFill>
                <a:schemeClr val="tx1"/>
              </a:solidFill>
              <a:latin typeface="+mn-ea"/>
            </a:endParaRPr>
          </a:p>
          <a:p>
            <a:r>
              <a:rPr kumimoji="1" lang="ja-JP" altLang="en-US" sz="1600" dirty="0">
                <a:solidFill>
                  <a:schemeClr val="tx1"/>
                </a:solidFill>
                <a:latin typeface="+mn-ea"/>
              </a:rPr>
              <a:t>　　</a:t>
            </a:r>
            <a:r>
              <a:rPr kumimoji="1" lang="en-US" altLang="ja-JP" sz="1600" dirty="0">
                <a:solidFill>
                  <a:schemeClr val="tx1"/>
                </a:solidFill>
                <a:latin typeface="+mn-ea"/>
              </a:rPr>
              <a:t>P24,25</a:t>
            </a:r>
            <a:r>
              <a:rPr kumimoji="1" lang="ja-JP" altLang="en-US" sz="1600" dirty="0">
                <a:solidFill>
                  <a:schemeClr val="tx1"/>
                </a:solidFill>
                <a:latin typeface="+mn-ea"/>
              </a:rPr>
              <a:t>の削除</a:t>
            </a:r>
            <a:endParaRPr kumimoji="1" lang="en-US" altLang="ja-JP" sz="1600" dirty="0">
              <a:solidFill>
                <a:schemeClr val="tx1"/>
              </a:solidFill>
              <a:latin typeface="+mn-ea"/>
            </a:endParaRPr>
          </a:p>
          <a:p>
            <a:endParaRPr kumimoji="1" lang="en-US" altLang="ja-JP" sz="1600" dirty="0">
              <a:solidFill>
                <a:schemeClr val="tx1"/>
              </a:solidFill>
              <a:latin typeface="+mn-ea"/>
            </a:endParaRPr>
          </a:p>
          <a:p>
            <a:r>
              <a:rPr lang="en-US" altLang="ja-JP" sz="1600" b="1" dirty="0">
                <a:solidFill>
                  <a:schemeClr val="tx1"/>
                </a:solidFill>
                <a:latin typeface="+mn-ea"/>
              </a:rPr>
              <a:t>2.</a:t>
            </a:r>
            <a:r>
              <a:rPr lang="ja-JP" altLang="en-US" sz="1600" b="1" dirty="0">
                <a:solidFill>
                  <a:schemeClr val="tx1"/>
                </a:solidFill>
                <a:latin typeface="+mn-ea"/>
              </a:rPr>
              <a:t>記載内容最新化</a:t>
            </a:r>
            <a:endParaRPr lang="en-US" altLang="ja-JP" sz="1600" dirty="0">
              <a:solidFill>
                <a:schemeClr val="tx1"/>
              </a:solidFill>
              <a:latin typeface="+mn-ea"/>
            </a:endParaRPr>
          </a:p>
          <a:p>
            <a:r>
              <a:rPr kumimoji="1" lang="ja-JP" altLang="en-US" sz="1600" dirty="0">
                <a:solidFill>
                  <a:schemeClr val="tx1"/>
                </a:solidFill>
                <a:latin typeface="+mn-ea"/>
              </a:rPr>
              <a:t>　　</a:t>
            </a:r>
            <a:r>
              <a:rPr lang="ja-JP" altLang="en-US" sz="1600" dirty="0">
                <a:solidFill>
                  <a:schemeClr val="tx1"/>
                </a:solidFill>
                <a:latin typeface="+mn-ea"/>
              </a:rPr>
              <a:t>後程、情報を連携します　　↓</a:t>
            </a:r>
            <a:endParaRPr kumimoji="1" lang="en-US" altLang="ja-JP" sz="1600" dirty="0">
              <a:solidFill>
                <a:schemeClr val="tx1"/>
              </a:solidFill>
              <a:latin typeface="+mn-ea"/>
            </a:endParaRPr>
          </a:p>
        </p:txBody>
      </p:sp>
      <p:pic>
        <p:nvPicPr>
          <p:cNvPr id="10" name="図 9">
            <a:extLst>
              <a:ext uri="{FF2B5EF4-FFF2-40B4-BE49-F238E27FC236}">
                <a16:creationId xmlns:a16="http://schemas.microsoft.com/office/drawing/2014/main" id="{67E1AC66-457A-1B3A-838F-4CF586E1AD73}"/>
              </a:ext>
            </a:extLst>
          </p:cNvPr>
          <p:cNvPicPr>
            <a:picLocks noChangeAspect="1"/>
          </p:cNvPicPr>
          <p:nvPr/>
        </p:nvPicPr>
        <p:blipFill rotWithShape="1">
          <a:blip r:embed="rId11"/>
          <a:srcRect l="59000" r="-1154" b="32083"/>
          <a:stretch/>
        </p:blipFill>
        <p:spPr>
          <a:xfrm>
            <a:off x="-5645012" y="5265817"/>
            <a:ext cx="6051719" cy="3819791"/>
          </a:xfrm>
          <a:prstGeom prst="rect">
            <a:avLst/>
          </a:prstGeom>
        </p:spPr>
      </p:pic>
      <p:sp>
        <p:nvSpPr>
          <p:cNvPr id="11" name="テキスト ボックス 10">
            <a:extLst>
              <a:ext uri="{FF2B5EF4-FFF2-40B4-BE49-F238E27FC236}">
                <a16:creationId xmlns:a16="http://schemas.microsoft.com/office/drawing/2014/main" id="{D76967EB-250D-7FDC-49CB-74DA7A73F88F}"/>
              </a:ext>
            </a:extLst>
          </p:cNvPr>
          <p:cNvSpPr txBox="1"/>
          <p:nvPr/>
        </p:nvSpPr>
        <p:spPr>
          <a:xfrm>
            <a:off x="8391043" y="-42042"/>
            <a:ext cx="2071921" cy="372731"/>
          </a:xfrm>
          <a:prstGeom prst="rect">
            <a:avLst/>
          </a:prstGeom>
          <a:noFill/>
        </p:spPr>
        <p:txBody>
          <a:bodyPr wrap="square" rtlCol="0">
            <a:spAutoFit/>
          </a:bodyPr>
          <a:lstStyle/>
          <a:p>
            <a:r>
              <a:rPr kumimoji="1" lang="ja-JP" altLang="en-US" dirty="0">
                <a:highlight>
                  <a:srgbClr val="FFFF00"/>
                </a:highlight>
              </a:rPr>
              <a:t>イラスト＆レイアウト</a:t>
            </a:r>
          </a:p>
        </p:txBody>
      </p:sp>
      <p:sp>
        <p:nvSpPr>
          <p:cNvPr id="12" name="テキスト ボックス 11">
            <a:extLst>
              <a:ext uri="{FF2B5EF4-FFF2-40B4-BE49-F238E27FC236}">
                <a16:creationId xmlns:a16="http://schemas.microsoft.com/office/drawing/2014/main" id="{4FE0D505-EAE1-6ACF-7170-89DE073B6823}"/>
              </a:ext>
            </a:extLst>
          </p:cNvPr>
          <p:cNvSpPr txBox="1"/>
          <p:nvPr/>
        </p:nvSpPr>
        <p:spPr>
          <a:xfrm>
            <a:off x="748462" y="7175712"/>
            <a:ext cx="6294226" cy="2055114"/>
          </a:xfrm>
          <a:prstGeom prst="rect">
            <a:avLst/>
          </a:prstGeom>
          <a:noFill/>
        </p:spPr>
        <p:txBody>
          <a:bodyPr wrap="square" rtlCol="0">
            <a:spAutoFit/>
          </a:bodyPr>
          <a:lstStyle/>
          <a:p>
            <a:r>
              <a:rPr kumimoji="1" lang="en-US" altLang="ja-JP" dirty="0">
                <a:highlight>
                  <a:srgbClr val="00FFFF"/>
                </a:highlight>
              </a:rPr>
              <a:t>【</a:t>
            </a:r>
            <a:r>
              <a:rPr kumimoji="1" lang="ja-JP" altLang="en-US" dirty="0">
                <a:highlight>
                  <a:srgbClr val="00FFFF"/>
                </a:highlight>
              </a:rPr>
              <a:t>確認</a:t>
            </a:r>
            <a:r>
              <a:rPr kumimoji="1" lang="en-US" altLang="ja-JP" dirty="0">
                <a:highlight>
                  <a:srgbClr val="00FFFF"/>
                </a:highlight>
              </a:rPr>
              <a:t>】</a:t>
            </a:r>
          </a:p>
          <a:p>
            <a:r>
              <a:rPr lang="ja-JP" altLang="en-US" dirty="0">
                <a:highlight>
                  <a:srgbClr val="00FFFF"/>
                </a:highlight>
              </a:rPr>
              <a:t>ドコモ社の映像サービスの絵</a:t>
            </a:r>
            <a:endParaRPr lang="en-US" altLang="ja-JP" dirty="0">
              <a:highlight>
                <a:srgbClr val="00FFFF"/>
              </a:highlight>
            </a:endParaRPr>
          </a:p>
          <a:p>
            <a:endParaRPr kumimoji="1" lang="en-US" altLang="ja-JP" dirty="0">
              <a:highlight>
                <a:srgbClr val="00FFFF"/>
              </a:highlight>
            </a:endParaRPr>
          </a:p>
          <a:p>
            <a:r>
              <a:rPr lang="ja-JP" altLang="en-US" dirty="0">
                <a:highlight>
                  <a:srgbClr val="00FFFF"/>
                </a:highlight>
              </a:rPr>
              <a:t>ドコモ社の</a:t>
            </a:r>
            <a:r>
              <a:rPr lang="en-US" altLang="ja-JP" dirty="0" err="1">
                <a:highlight>
                  <a:srgbClr val="00FFFF"/>
                </a:highlight>
              </a:rPr>
              <a:t>XRWorld</a:t>
            </a:r>
            <a:r>
              <a:rPr lang="ja-JP" altLang="en-US" dirty="0">
                <a:highlight>
                  <a:srgbClr val="00FFFF"/>
                </a:highlight>
              </a:rPr>
              <a:t>の絵</a:t>
            </a:r>
            <a:endParaRPr lang="en-US" altLang="ja-JP" dirty="0">
              <a:highlight>
                <a:srgbClr val="00FFFF"/>
              </a:highlight>
            </a:endParaRPr>
          </a:p>
          <a:p>
            <a:endParaRPr kumimoji="1" lang="en-US" altLang="ja-JP" dirty="0">
              <a:highlight>
                <a:srgbClr val="00FFFF"/>
              </a:highlight>
            </a:endParaRPr>
          </a:p>
          <a:p>
            <a:r>
              <a:rPr lang="en-US" altLang="ja-JP" dirty="0">
                <a:highlight>
                  <a:srgbClr val="00FFFF"/>
                </a:highlight>
              </a:rPr>
              <a:t>※</a:t>
            </a:r>
            <a:r>
              <a:rPr lang="ja-JP" altLang="en-US" dirty="0">
                <a:highlight>
                  <a:srgbClr val="00FFFF"/>
                </a:highlight>
              </a:rPr>
              <a:t>実際の絵を使うか？</a:t>
            </a:r>
            <a:endParaRPr lang="en-US" altLang="ja-JP" dirty="0">
              <a:highlight>
                <a:srgbClr val="00FFFF"/>
              </a:highlight>
            </a:endParaRPr>
          </a:p>
          <a:p>
            <a:r>
              <a:rPr kumimoji="1" lang="ja-JP" altLang="en-US" dirty="0">
                <a:highlight>
                  <a:srgbClr val="00FFFF"/>
                </a:highlight>
              </a:rPr>
              <a:t>（絵の中の絵はリアリティがない）</a:t>
            </a:r>
          </a:p>
        </p:txBody>
      </p:sp>
    </p:spTree>
    <p:extLst>
      <p:ext uri="{BB962C8B-B14F-4D97-AF65-F5344CB8AC3E}">
        <p14:creationId xmlns:p14="http://schemas.microsoft.com/office/powerpoint/2010/main" val="4256648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D775FF1-EE8B-AA4C-8ED8-CAB5D36F824D}"/>
              </a:ext>
            </a:extLst>
          </p:cNvPr>
          <p:cNvSpPr>
            <a:spLocks noGrp="1"/>
          </p:cNvSpPr>
          <p:nvPr>
            <p:ph type="title"/>
          </p:nvPr>
        </p:nvSpPr>
        <p:spPr/>
        <p:txBody>
          <a:bodyPr/>
          <a:lstStyle/>
          <a:p>
            <a:r>
              <a:rPr kumimoji="1" lang="ja-JP" altLang="en-US" b="1"/>
              <a:t>鉄道系</a:t>
            </a:r>
          </a:p>
        </p:txBody>
      </p:sp>
      <p:sp>
        <p:nvSpPr>
          <p:cNvPr id="9" name="正方形/長方形 8">
            <a:extLst>
              <a:ext uri="{FF2B5EF4-FFF2-40B4-BE49-F238E27FC236}">
                <a16:creationId xmlns:a16="http://schemas.microsoft.com/office/drawing/2014/main" id="{CC36093B-5653-EC4E-AF50-49646D6ED579}"/>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テキスト ボックス 6">
            <a:extLst>
              <a:ext uri="{FF2B5EF4-FFF2-40B4-BE49-F238E27FC236}">
                <a16:creationId xmlns:a16="http://schemas.microsoft.com/office/drawing/2014/main" id="{D2EE43DB-43EF-4342-A8DB-39189612BCB3}"/>
              </a:ext>
            </a:extLst>
          </p:cNvPr>
          <p:cNvSpPr txBox="1"/>
          <p:nvPr/>
        </p:nvSpPr>
        <p:spPr>
          <a:xfrm>
            <a:off x="363151" y="911868"/>
            <a:ext cx="9247380" cy="62170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rmAutofit/>
          </a:bodyPr>
          <a:lstStyle/>
          <a:p>
            <a:r>
              <a:rPr lang="ja-JP" altLang="en-US" sz="1600" b="1">
                <a:solidFill>
                  <a:schemeClr val="tx1"/>
                </a:solidFill>
                <a:latin typeface="+mj-ea"/>
                <a:ea typeface="+mj-ea"/>
              </a:rPr>
              <a:t>「鉄道を起点としたシステム開発」から「ヒトの生活における</a:t>
            </a:r>
            <a:r>
              <a:rPr lang="en-US" altLang="ja-JP" sz="1600" b="1" dirty="0">
                <a:solidFill>
                  <a:schemeClr val="tx1"/>
                </a:solidFill>
                <a:latin typeface="+mj-ea"/>
                <a:ea typeface="+mj-ea"/>
              </a:rPr>
              <a:t>『</a:t>
            </a:r>
            <a:r>
              <a:rPr lang="ja-JP" altLang="en-US" sz="1600" b="1">
                <a:solidFill>
                  <a:schemeClr val="tx1"/>
                </a:solidFill>
                <a:latin typeface="+mj-ea"/>
                <a:ea typeface="+mj-ea"/>
              </a:rPr>
              <a:t>豊かさ</a:t>
            </a:r>
            <a:r>
              <a:rPr lang="en-US" altLang="ja-JP" sz="1600" b="1" dirty="0">
                <a:solidFill>
                  <a:schemeClr val="tx1"/>
                </a:solidFill>
                <a:latin typeface="+mj-ea"/>
                <a:ea typeface="+mj-ea"/>
              </a:rPr>
              <a:t>』</a:t>
            </a:r>
            <a:r>
              <a:rPr lang="ja-JP" altLang="en-US" sz="1600" b="1">
                <a:solidFill>
                  <a:schemeClr val="tx1"/>
                </a:solidFill>
                <a:latin typeface="+mj-ea"/>
                <a:ea typeface="+mj-ea"/>
              </a:rPr>
              <a:t>を起点としたシステム開発」までを対応。</a:t>
            </a:r>
            <a:endParaRPr lang="ja-JP" altLang="en-US" sz="1600" b="1" dirty="0">
              <a:solidFill>
                <a:schemeClr val="tx1"/>
              </a:solidFill>
              <a:latin typeface="+mj-ea"/>
              <a:ea typeface="+mj-ea"/>
            </a:endParaRPr>
          </a:p>
        </p:txBody>
      </p:sp>
      <p:sp>
        <p:nvSpPr>
          <p:cNvPr id="8" name="角丸四角形 7">
            <a:extLst>
              <a:ext uri="{FF2B5EF4-FFF2-40B4-BE49-F238E27FC236}">
                <a16:creationId xmlns:a16="http://schemas.microsoft.com/office/drawing/2014/main" id="{D766D862-48FC-FB45-AFFD-B9E7B20059B7}"/>
              </a:ext>
            </a:extLst>
          </p:cNvPr>
          <p:cNvSpPr/>
          <p:nvPr/>
        </p:nvSpPr>
        <p:spPr>
          <a:xfrm>
            <a:off x="389381" y="1555760"/>
            <a:ext cx="4378492" cy="2164387"/>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0" name="角丸四角形 9">
            <a:extLst>
              <a:ext uri="{FF2B5EF4-FFF2-40B4-BE49-F238E27FC236}">
                <a16:creationId xmlns:a16="http://schemas.microsoft.com/office/drawing/2014/main" id="{65ADEC42-3B9A-B34E-9204-7E3D9B1B7EEE}"/>
              </a:ext>
            </a:extLst>
          </p:cNvPr>
          <p:cNvSpPr/>
          <p:nvPr/>
        </p:nvSpPr>
        <p:spPr>
          <a:xfrm>
            <a:off x="389381" y="1555759"/>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F2540485-8D3E-A844-921C-AC33C6506C64}"/>
              </a:ext>
            </a:extLst>
          </p:cNvPr>
          <p:cNvSpPr/>
          <p:nvPr/>
        </p:nvSpPr>
        <p:spPr>
          <a:xfrm>
            <a:off x="389381" y="1605459"/>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カードの即時発行</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a:extLst>
              <a:ext uri="{FF2B5EF4-FFF2-40B4-BE49-F238E27FC236}">
                <a16:creationId xmlns:a16="http://schemas.microsoft.com/office/drawing/2014/main" id="{3C4FE65B-A203-8B44-AE86-04A375F4A022}"/>
              </a:ext>
            </a:extLst>
          </p:cNvPr>
          <p:cNvSpPr/>
          <p:nvPr/>
        </p:nvSpPr>
        <p:spPr>
          <a:xfrm>
            <a:off x="389381" y="3949634"/>
            <a:ext cx="4378492" cy="2164387"/>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3" name="角丸四角形 12">
            <a:extLst>
              <a:ext uri="{FF2B5EF4-FFF2-40B4-BE49-F238E27FC236}">
                <a16:creationId xmlns:a16="http://schemas.microsoft.com/office/drawing/2014/main" id="{491EBDC2-5993-514C-8D11-4F5F3A017B97}"/>
              </a:ext>
            </a:extLst>
          </p:cNvPr>
          <p:cNvSpPr/>
          <p:nvPr/>
        </p:nvSpPr>
        <p:spPr>
          <a:xfrm>
            <a:off x="389381" y="3949635"/>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4" name="正方形/長方形 13">
            <a:extLst>
              <a:ext uri="{FF2B5EF4-FFF2-40B4-BE49-F238E27FC236}">
                <a16:creationId xmlns:a16="http://schemas.microsoft.com/office/drawing/2014/main" id="{0B1193DD-3B0A-C345-B8AC-5D27298CABF2}"/>
              </a:ext>
            </a:extLst>
          </p:cNvPr>
          <p:cNvSpPr/>
          <p:nvPr/>
        </p:nvSpPr>
        <p:spPr>
          <a:xfrm>
            <a:off x="389381" y="3999333"/>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駅窓口での対応</a:t>
            </a:r>
            <a:endPar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a:extLst>
              <a:ext uri="{FF2B5EF4-FFF2-40B4-BE49-F238E27FC236}">
                <a16:creationId xmlns:a16="http://schemas.microsoft.com/office/drawing/2014/main" id="{AC70F4A3-AD47-6840-94E8-61546B9A37C4}"/>
              </a:ext>
            </a:extLst>
          </p:cNvPr>
          <p:cNvSpPr/>
          <p:nvPr/>
        </p:nvSpPr>
        <p:spPr>
          <a:xfrm>
            <a:off x="5152527" y="1555760"/>
            <a:ext cx="4378492" cy="2164387"/>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6" name="角丸四角形 15">
            <a:extLst>
              <a:ext uri="{FF2B5EF4-FFF2-40B4-BE49-F238E27FC236}">
                <a16:creationId xmlns:a16="http://schemas.microsoft.com/office/drawing/2014/main" id="{01B5EB1B-948C-3A44-8B37-6F5500A11FF0}"/>
              </a:ext>
            </a:extLst>
          </p:cNvPr>
          <p:cNvSpPr/>
          <p:nvPr/>
        </p:nvSpPr>
        <p:spPr>
          <a:xfrm>
            <a:off x="5152527" y="1555761"/>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A07BDC7D-30B0-CA4B-9BFD-2C9C0AD8674A}"/>
              </a:ext>
            </a:extLst>
          </p:cNvPr>
          <p:cNvSpPr/>
          <p:nvPr/>
        </p:nvSpPr>
        <p:spPr>
          <a:xfrm>
            <a:off x="5152527" y="1605459"/>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座席予約</a:t>
            </a:r>
            <a:endPar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a:extLst>
              <a:ext uri="{FF2B5EF4-FFF2-40B4-BE49-F238E27FC236}">
                <a16:creationId xmlns:a16="http://schemas.microsoft.com/office/drawing/2014/main" id="{2769021E-C852-194B-8990-AF64E50557E9}"/>
              </a:ext>
            </a:extLst>
          </p:cNvPr>
          <p:cNvSpPr/>
          <p:nvPr/>
        </p:nvSpPr>
        <p:spPr>
          <a:xfrm>
            <a:off x="5152527" y="3949634"/>
            <a:ext cx="4378492" cy="2164387"/>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9" name="角丸四角形 18">
            <a:extLst>
              <a:ext uri="{FF2B5EF4-FFF2-40B4-BE49-F238E27FC236}">
                <a16:creationId xmlns:a16="http://schemas.microsoft.com/office/drawing/2014/main" id="{D304ECED-EEC2-C948-83B3-14291F544C9B}"/>
              </a:ext>
            </a:extLst>
          </p:cNvPr>
          <p:cNvSpPr/>
          <p:nvPr/>
        </p:nvSpPr>
        <p:spPr>
          <a:xfrm>
            <a:off x="5152527" y="3949635"/>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0" name="正方形/長方形 19">
            <a:extLst>
              <a:ext uri="{FF2B5EF4-FFF2-40B4-BE49-F238E27FC236}">
                <a16:creationId xmlns:a16="http://schemas.microsoft.com/office/drawing/2014/main" id="{36D46C13-1B8D-5E43-A500-9FC608BD907C}"/>
              </a:ext>
            </a:extLst>
          </p:cNvPr>
          <p:cNvSpPr/>
          <p:nvPr/>
        </p:nvSpPr>
        <p:spPr>
          <a:xfrm>
            <a:off x="5152527" y="3999333"/>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ポイント（</a:t>
            </a:r>
            <a:r>
              <a:rPr lang="en"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JRE</a:t>
            </a: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ポイントなど）を使用</a:t>
            </a:r>
            <a:endPar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84C239DD-8FD4-D141-BE72-93CA7DD241C9}"/>
              </a:ext>
            </a:extLst>
          </p:cNvPr>
          <p:cNvSpPr/>
          <p:nvPr/>
        </p:nvSpPr>
        <p:spPr>
          <a:xfrm>
            <a:off x="628877" y="2269066"/>
            <a:ext cx="1458340" cy="62760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30000"/>
              </a:lnSpc>
            </a:pPr>
            <a:r>
              <a:rPr lang="ja-JP" altLang="en-US" sz="1400">
                <a:solidFill>
                  <a:schemeClr val="tx1"/>
                </a:solidFill>
                <a:latin typeface="+mn-ea"/>
              </a:rPr>
              <a:t>店頭タブレットでの即時受付け</a:t>
            </a:r>
            <a:endParaRPr lang="ja-JP" altLang="en-US" sz="1400" dirty="0">
              <a:solidFill>
                <a:schemeClr val="tx1"/>
              </a:solidFill>
              <a:latin typeface="+mn-ea"/>
            </a:endParaRPr>
          </a:p>
        </p:txBody>
      </p:sp>
      <p:sp>
        <p:nvSpPr>
          <p:cNvPr id="27" name="正方形/長方形 26">
            <a:extLst>
              <a:ext uri="{FF2B5EF4-FFF2-40B4-BE49-F238E27FC236}">
                <a16:creationId xmlns:a16="http://schemas.microsoft.com/office/drawing/2014/main" id="{727E5447-B9DA-F048-996A-92CA6A57D24F}"/>
              </a:ext>
            </a:extLst>
          </p:cNvPr>
          <p:cNvSpPr/>
          <p:nvPr/>
        </p:nvSpPr>
        <p:spPr>
          <a:xfrm>
            <a:off x="5338821" y="2269066"/>
            <a:ext cx="1458340" cy="62760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30000"/>
              </a:lnSpc>
            </a:pPr>
            <a:r>
              <a:rPr lang="ja-JP" altLang="en-US" sz="1400">
                <a:solidFill>
                  <a:schemeClr val="tx1"/>
                </a:solidFill>
                <a:latin typeface="+mn-ea"/>
              </a:rPr>
              <a:t>車内での</a:t>
            </a:r>
            <a:endParaRPr lang="en-US" altLang="ja-JP" sz="1400" dirty="0">
              <a:solidFill>
                <a:schemeClr val="tx1"/>
              </a:solidFill>
              <a:latin typeface="+mn-ea"/>
            </a:endParaRPr>
          </a:p>
          <a:p>
            <a:pPr>
              <a:lnSpc>
                <a:spcPct val="130000"/>
              </a:lnSpc>
            </a:pPr>
            <a:r>
              <a:rPr lang="ja-JP" altLang="en-US" sz="1400">
                <a:solidFill>
                  <a:schemeClr val="tx1"/>
                </a:solidFill>
                <a:latin typeface="+mn-ea"/>
              </a:rPr>
              <a:t>座席予約</a:t>
            </a:r>
            <a:endParaRPr lang="ja-JP" altLang="en-US" sz="1400" dirty="0">
              <a:solidFill>
                <a:schemeClr val="tx1"/>
              </a:solidFill>
              <a:latin typeface="+mn-ea"/>
            </a:endParaRPr>
          </a:p>
        </p:txBody>
      </p:sp>
      <p:sp>
        <p:nvSpPr>
          <p:cNvPr id="28" name="正方形/長方形 27">
            <a:extLst>
              <a:ext uri="{FF2B5EF4-FFF2-40B4-BE49-F238E27FC236}">
                <a16:creationId xmlns:a16="http://schemas.microsoft.com/office/drawing/2014/main" id="{49D1B9BF-25B5-4B42-84AC-E76431806076}"/>
              </a:ext>
            </a:extLst>
          </p:cNvPr>
          <p:cNvSpPr/>
          <p:nvPr/>
        </p:nvSpPr>
        <p:spPr>
          <a:xfrm>
            <a:off x="628877" y="4692758"/>
            <a:ext cx="1458340" cy="62760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30000"/>
              </a:lnSpc>
            </a:pPr>
            <a:r>
              <a:rPr lang="ja-JP" altLang="en-US" sz="1400">
                <a:solidFill>
                  <a:schemeClr val="tx1"/>
                </a:solidFill>
              </a:rPr>
              <a:t>駅窓口での</a:t>
            </a:r>
            <a:endParaRPr lang="en-US" altLang="ja-JP" sz="1400" dirty="0">
              <a:solidFill>
                <a:schemeClr val="tx1"/>
              </a:solidFill>
            </a:endParaRPr>
          </a:p>
          <a:p>
            <a:pPr>
              <a:lnSpc>
                <a:spcPct val="130000"/>
              </a:lnSpc>
            </a:pPr>
            <a:r>
              <a:rPr lang="ja-JP" altLang="en-US" sz="1400">
                <a:solidFill>
                  <a:schemeClr val="tx1"/>
                </a:solidFill>
              </a:rPr>
              <a:t>各種乗車券の</a:t>
            </a:r>
            <a:endParaRPr lang="en-US" altLang="ja-JP" sz="1400" dirty="0">
              <a:solidFill>
                <a:schemeClr val="tx1"/>
              </a:solidFill>
            </a:endParaRPr>
          </a:p>
          <a:p>
            <a:pPr>
              <a:lnSpc>
                <a:spcPct val="130000"/>
              </a:lnSpc>
            </a:pPr>
            <a:r>
              <a:rPr lang="ja-JP" altLang="en-US" sz="1400">
                <a:solidFill>
                  <a:schemeClr val="tx1"/>
                </a:solidFill>
              </a:rPr>
              <a:t>発売や払い戻し</a:t>
            </a:r>
            <a:endParaRPr lang="ja-JP" altLang="en-US" sz="1400" dirty="0">
              <a:solidFill>
                <a:schemeClr val="tx1"/>
              </a:solidFill>
            </a:endParaRPr>
          </a:p>
        </p:txBody>
      </p:sp>
      <p:sp>
        <p:nvSpPr>
          <p:cNvPr id="29" name="正方形/長方形 28">
            <a:extLst>
              <a:ext uri="{FF2B5EF4-FFF2-40B4-BE49-F238E27FC236}">
                <a16:creationId xmlns:a16="http://schemas.microsoft.com/office/drawing/2014/main" id="{CD56017B-CD27-B648-A792-72F94083BAF8}"/>
              </a:ext>
            </a:extLst>
          </p:cNvPr>
          <p:cNvSpPr/>
          <p:nvPr/>
        </p:nvSpPr>
        <p:spPr>
          <a:xfrm>
            <a:off x="5338821" y="4692758"/>
            <a:ext cx="1583604" cy="62760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30000"/>
              </a:lnSpc>
            </a:pPr>
            <a:r>
              <a:rPr lang="ja-JP" altLang="en-US" sz="1400">
                <a:solidFill>
                  <a:schemeClr val="tx1"/>
                </a:solidFill>
                <a:latin typeface="+mn-ea"/>
              </a:rPr>
              <a:t>ポイント</a:t>
            </a:r>
            <a:endParaRPr lang="en-US" altLang="ja-JP" sz="1400" dirty="0">
              <a:solidFill>
                <a:schemeClr val="tx1"/>
              </a:solidFill>
              <a:latin typeface="+mn-ea"/>
            </a:endParaRPr>
          </a:p>
          <a:p>
            <a:pPr>
              <a:lnSpc>
                <a:spcPct val="130000"/>
              </a:lnSpc>
            </a:pPr>
            <a:r>
              <a:rPr lang="ja-JP" altLang="en-US" sz="1400">
                <a:solidFill>
                  <a:schemeClr val="tx1"/>
                </a:solidFill>
                <a:latin typeface="+mn-ea"/>
              </a:rPr>
              <a:t>利用シーンの拡大</a:t>
            </a:r>
            <a:endParaRPr lang="ja-JP" altLang="en-US" sz="1400" dirty="0">
              <a:solidFill>
                <a:schemeClr val="tx1"/>
              </a:solidFill>
              <a:latin typeface="+mn-ea"/>
            </a:endParaRPr>
          </a:p>
        </p:txBody>
      </p:sp>
      <p:pic>
        <p:nvPicPr>
          <p:cNvPr id="33" name="図 32">
            <a:extLst>
              <a:ext uri="{FF2B5EF4-FFF2-40B4-BE49-F238E27FC236}">
                <a16:creationId xmlns:a16="http://schemas.microsoft.com/office/drawing/2014/main" id="{E436647E-A9F5-9C4E-B8C6-9FE5BE3D6785}"/>
              </a:ext>
            </a:extLst>
          </p:cNvPr>
          <p:cNvPicPr>
            <a:picLocks noChangeAspect="1"/>
          </p:cNvPicPr>
          <p:nvPr/>
        </p:nvPicPr>
        <p:blipFill>
          <a:blip r:embed="rId2"/>
          <a:stretch>
            <a:fillRect/>
          </a:stretch>
        </p:blipFill>
        <p:spPr>
          <a:xfrm>
            <a:off x="6983455" y="4563517"/>
            <a:ext cx="884594" cy="1545806"/>
          </a:xfrm>
          <a:prstGeom prst="rect">
            <a:avLst/>
          </a:prstGeom>
        </p:spPr>
      </p:pic>
      <p:pic>
        <p:nvPicPr>
          <p:cNvPr id="38" name="図 37">
            <a:extLst>
              <a:ext uri="{FF2B5EF4-FFF2-40B4-BE49-F238E27FC236}">
                <a16:creationId xmlns:a16="http://schemas.microsoft.com/office/drawing/2014/main" id="{C94CD114-BCF7-A041-B2D1-C3A2F4A86FE9}"/>
              </a:ext>
            </a:extLst>
          </p:cNvPr>
          <p:cNvPicPr>
            <a:picLocks noChangeAspect="1"/>
          </p:cNvPicPr>
          <p:nvPr/>
        </p:nvPicPr>
        <p:blipFill>
          <a:blip r:embed="rId3"/>
          <a:stretch>
            <a:fillRect/>
          </a:stretch>
        </p:blipFill>
        <p:spPr>
          <a:xfrm>
            <a:off x="7929079" y="4966790"/>
            <a:ext cx="1130058" cy="1153358"/>
          </a:xfrm>
          <a:prstGeom prst="rect">
            <a:avLst/>
          </a:prstGeom>
        </p:spPr>
      </p:pic>
      <p:pic>
        <p:nvPicPr>
          <p:cNvPr id="46" name="図 45">
            <a:extLst>
              <a:ext uri="{FF2B5EF4-FFF2-40B4-BE49-F238E27FC236}">
                <a16:creationId xmlns:a16="http://schemas.microsoft.com/office/drawing/2014/main" id="{98019B9E-DD2F-3C45-9889-C1A7CFB11648}"/>
              </a:ext>
            </a:extLst>
          </p:cNvPr>
          <p:cNvPicPr>
            <a:picLocks noChangeAspect="1"/>
          </p:cNvPicPr>
          <p:nvPr/>
        </p:nvPicPr>
        <p:blipFill>
          <a:blip r:embed="rId4"/>
          <a:stretch>
            <a:fillRect/>
          </a:stretch>
        </p:blipFill>
        <p:spPr>
          <a:xfrm>
            <a:off x="7594568" y="2682929"/>
            <a:ext cx="1730828" cy="1027679"/>
          </a:xfrm>
          <a:prstGeom prst="rect">
            <a:avLst/>
          </a:prstGeom>
        </p:spPr>
      </p:pic>
      <p:pic>
        <p:nvPicPr>
          <p:cNvPr id="37" name="図 36">
            <a:extLst>
              <a:ext uri="{FF2B5EF4-FFF2-40B4-BE49-F238E27FC236}">
                <a16:creationId xmlns:a16="http://schemas.microsoft.com/office/drawing/2014/main" id="{57AC7BDD-DA58-2E40-B91F-AB78968B0422}"/>
              </a:ext>
            </a:extLst>
          </p:cNvPr>
          <p:cNvPicPr>
            <a:picLocks noChangeAspect="1"/>
          </p:cNvPicPr>
          <p:nvPr/>
        </p:nvPicPr>
        <p:blipFill>
          <a:blip r:embed="rId5"/>
          <a:stretch>
            <a:fillRect/>
          </a:stretch>
        </p:blipFill>
        <p:spPr>
          <a:xfrm>
            <a:off x="6797161" y="2169642"/>
            <a:ext cx="883601" cy="1544070"/>
          </a:xfrm>
          <a:prstGeom prst="rect">
            <a:avLst/>
          </a:prstGeom>
        </p:spPr>
      </p:pic>
      <p:pic>
        <p:nvPicPr>
          <p:cNvPr id="21" name="図 20">
            <a:extLst>
              <a:ext uri="{FF2B5EF4-FFF2-40B4-BE49-F238E27FC236}">
                <a16:creationId xmlns:a16="http://schemas.microsoft.com/office/drawing/2014/main" id="{94F8AE33-89D4-B64B-81B5-3030A6A0D072}"/>
              </a:ext>
            </a:extLst>
          </p:cNvPr>
          <p:cNvPicPr>
            <a:picLocks noChangeAspect="1"/>
          </p:cNvPicPr>
          <p:nvPr/>
        </p:nvPicPr>
        <p:blipFill>
          <a:blip r:embed="rId6"/>
          <a:stretch>
            <a:fillRect/>
          </a:stretch>
        </p:blipFill>
        <p:spPr>
          <a:xfrm>
            <a:off x="2223498" y="2169641"/>
            <a:ext cx="1984869" cy="1600204"/>
          </a:xfrm>
          <a:prstGeom prst="rect">
            <a:avLst/>
          </a:prstGeom>
        </p:spPr>
      </p:pic>
      <p:pic>
        <p:nvPicPr>
          <p:cNvPr id="24" name="図 23">
            <a:extLst>
              <a:ext uri="{FF2B5EF4-FFF2-40B4-BE49-F238E27FC236}">
                <a16:creationId xmlns:a16="http://schemas.microsoft.com/office/drawing/2014/main" id="{73D629F5-89A6-9045-B399-22B07C59D8BD}"/>
              </a:ext>
            </a:extLst>
          </p:cNvPr>
          <p:cNvPicPr>
            <a:picLocks noChangeAspect="1"/>
          </p:cNvPicPr>
          <p:nvPr/>
        </p:nvPicPr>
        <p:blipFill>
          <a:blip r:embed="rId7"/>
          <a:stretch>
            <a:fillRect/>
          </a:stretch>
        </p:blipFill>
        <p:spPr>
          <a:xfrm>
            <a:off x="2223498" y="4638836"/>
            <a:ext cx="2096195" cy="1481311"/>
          </a:xfrm>
          <a:prstGeom prst="rect">
            <a:avLst/>
          </a:prstGeom>
        </p:spPr>
      </p:pic>
      <p:sp>
        <p:nvSpPr>
          <p:cNvPr id="30" name="角丸四角形 29"/>
          <p:cNvSpPr/>
          <p:nvPr/>
        </p:nvSpPr>
        <p:spPr>
          <a:xfrm>
            <a:off x="-6538187" y="1065420"/>
            <a:ext cx="5575321" cy="3145066"/>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lang="ja-JP" altLang="en-US" sz="2000" b="1" dirty="0">
                <a:solidFill>
                  <a:schemeClr val="tx1"/>
                </a:solidFill>
                <a:latin typeface="+mn-ea"/>
              </a:rPr>
              <a:t>デジ</a:t>
            </a:r>
            <a:r>
              <a:rPr kumimoji="1" lang="ja-JP" altLang="en-US" sz="2000" b="1" dirty="0">
                <a:solidFill>
                  <a:schemeClr val="tx1"/>
                </a:solidFill>
                <a:latin typeface="+mn-ea"/>
              </a:rPr>
              <a:t>ビジ開発領域</a:t>
            </a:r>
            <a:r>
              <a:rPr lang="en-US" altLang="ja-JP" sz="1600" b="1" dirty="0">
                <a:solidFill>
                  <a:schemeClr val="tx1"/>
                </a:solidFill>
                <a:latin typeface="+mn-ea"/>
              </a:rPr>
              <a:t>(P27)</a:t>
            </a:r>
          </a:p>
          <a:p>
            <a:endParaRPr lang="en-US" altLang="ja-JP" sz="1600" b="1" dirty="0">
              <a:solidFill>
                <a:schemeClr val="tx1"/>
              </a:solidFill>
              <a:latin typeface="+mn-ea"/>
            </a:endParaRPr>
          </a:p>
          <a:p>
            <a:r>
              <a:rPr lang="en-US" altLang="ja-JP" sz="1600" b="1" dirty="0">
                <a:solidFill>
                  <a:schemeClr val="tx1"/>
                </a:solidFill>
                <a:latin typeface="+mn-ea"/>
              </a:rPr>
              <a:t>1.</a:t>
            </a:r>
            <a:r>
              <a:rPr lang="ja-JP" altLang="en-US" sz="1600" b="1" dirty="0">
                <a:solidFill>
                  <a:schemeClr val="tx1"/>
                </a:solidFill>
                <a:latin typeface="+mn-ea"/>
              </a:rPr>
              <a:t>記載内容最新化</a:t>
            </a:r>
            <a:endParaRPr lang="en-US" altLang="ja-JP" sz="1600" dirty="0">
              <a:solidFill>
                <a:schemeClr val="tx1"/>
              </a:solidFill>
              <a:latin typeface="+mn-ea"/>
            </a:endParaRPr>
          </a:p>
          <a:p>
            <a:r>
              <a:rPr lang="ja-JP" altLang="en-US" sz="1600" dirty="0">
                <a:solidFill>
                  <a:schemeClr val="tx1"/>
                </a:solidFill>
                <a:latin typeface="+mn-ea"/>
              </a:rPr>
              <a:t>　　後程、情報を連携します　　↓</a:t>
            </a:r>
            <a:endParaRPr lang="en-US" altLang="ja-JP" sz="1600" dirty="0">
              <a:solidFill>
                <a:schemeClr val="tx1"/>
              </a:solidFill>
              <a:latin typeface="+mn-ea"/>
            </a:endParaRPr>
          </a:p>
        </p:txBody>
      </p:sp>
      <p:pic>
        <p:nvPicPr>
          <p:cNvPr id="4" name="図 3">
            <a:extLst>
              <a:ext uri="{FF2B5EF4-FFF2-40B4-BE49-F238E27FC236}">
                <a16:creationId xmlns:a16="http://schemas.microsoft.com/office/drawing/2014/main" id="{6BC1C6C2-AB48-8BC9-26E9-8B6895A91CF2}"/>
              </a:ext>
            </a:extLst>
          </p:cNvPr>
          <p:cNvPicPr>
            <a:picLocks noChangeAspect="1"/>
          </p:cNvPicPr>
          <p:nvPr/>
        </p:nvPicPr>
        <p:blipFill>
          <a:blip r:embed="rId8"/>
          <a:stretch>
            <a:fillRect/>
          </a:stretch>
        </p:blipFill>
        <p:spPr>
          <a:xfrm>
            <a:off x="-7205917" y="4459227"/>
            <a:ext cx="7123416" cy="4909782"/>
          </a:xfrm>
          <a:prstGeom prst="rect">
            <a:avLst/>
          </a:prstGeom>
        </p:spPr>
      </p:pic>
      <p:sp>
        <p:nvSpPr>
          <p:cNvPr id="5" name="テキスト ボックス 4">
            <a:extLst>
              <a:ext uri="{FF2B5EF4-FFF2-40B4-BE49-F238E27FC236}">
                <a16:creationId xmlns:a16="http://schemas.microsoft.com/office/drawing/2014/main" id="{81FAF56E-E612-CA84-7A85-B085CB93E736}"/>
              </a:ext>
            </a:extLst>
          </p:cNvPr>
          <p:cNvSpPr txBox="1"/>
          <p:nvPr/>
        </p:nvSpPr>
        <p:spPr>
          <a:xfrm>
            <a:off x="8391043" y="-42042"/>
            <a:ext cx="2071921" cy="372731"/>
          </a:xfrm>
          <a:prstGeom prst="rect">
            <a:avLst/>
          </a:prstGeom>
          <a:noFill/>
        </p:spPr>
        <p:txBody>
          <a:bodyPr wrap="square" rtlCol="0">
            <a:spAutoFit/>
          </a:bodyPr>
          <a:lstStyle/>
          <a:p>
            <a:r>
              <a:rPr kumimoji="1" lang="ja-JP" altLang="en-US" dirty="0">
                <a:highlight>
                  <a:srgbClr val="FFFF00"/>
                </a:highlight>
              </a:rPr>
              <a:t>イラスト＆レイアウト</a:t>
            </a:r>
          </a:p>
        </p:txBody>
      </p:sp>
    </p:spTree>
    <p:extLst>
      <p:ext uri="{BB962C8B-B14F-4D97-AF65-F5344CB8AC3E}">
        <p14:creationId xmlns:p14="http://schemas.microsoft.com/office/powerpoint/2010/main" val="1780799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CEB99B1-A2FE-9147-A234-91A7A0AC077D}"/>
              </a:ext>
            </a:extLst>
          </p:cNvPr>
          <p:cNvSpPr txBox="1"/>
          <p:nvPr/>
        </p:nvSpPr>
        <p:spPr>
          <a:xfrm>
            <a:off x="363151" y="911868"/>
            <a:ext cx="9247380" cy="62170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chor="ctr" anchorCtr="0">
            <a:normAutofit/>
          </a:bodyPr>
          <a:lstStyle/>
          <a:p>
            <a:pPr>
              <a:lnSpc>
                <a:spcPct val="130000"/>
              </a:lnSpc>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600" b="1">
                <a:solidFill>
                  <a:schemeClr val="tx1"/>
                </a:solidFill>
                <a:latin typeface="Meiryo UI" panose="020B0604030504040204" pitchFamily="50" charset="-128"/>
                <a:ea typeface="Meiryo UI" panose="020B0604030504040204" pitchFamily="50" charset="-128"/>
                <a:cs typeface="Meiryo UI" panose="020B0604030504040204" pitchFamily="50" charset="-128"/>
              </a:rPr>
              <a:t>へ向かう次世代への変革に貢献するシステム開発に取り組んでいます。</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a:extLst>
              <a:ext uri="{FF2B5EF4-FFF2-40B4-BE49-F238E27FC236}">
                <a16:creationId xmlns:a16="http://schemas.microsoft.com/office/drawing/2014/main" id="{FBF59761-34E4-954E-A8A6-49F608B31E71}"/>
              </a:ext>
            </a:extLst>
          </p:cNvPr>
          <p:cNvSpPr/>
          <p:nvPr/>
        </p:nvSpPr>
        <p:spPr>
          <a:xfrm>
            <a:off x="5150274" y="1532970"/>
            <a:ext cx="4378492" cy="4636181"/>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48CCABEA-761E-9A48-B134-B4A4C53E026F}"/>
              </a:ext>
            </a:extLst>
          </p:cNvPr>
          <p:cNvPicPr>
            <a:picLocks noChangeAspect="1"/>
          </p:cNvPicPr>
          <p:nvPr/>
        </p:nvPicPr>
        <p:blipFill rotWithShape="1">
          <a:blip r:embed="rId2"/>
          <a:srcRect l="319" t="16049" r="1609" b="9291"/>
          <a:stretch/>
        </p:blipFill>
        <p:spPr>
          <a:xfrm>
            <a:off x="5314637" y="3856384"/>
            <a:ext cx="4027326" cy="2166730"/>
          </a:xfrm>
          <a:prstGeom prst="rect">
            <a:avLst/>
          </a:prstGeom>
        </p:spPr>
      </p:pic>
      <p:sp>
        <p:nvSpPr>
          <p:cNvPr id="11" name="角丸四角形 10">
            <a:extLst>
              <a:ext uri="{FF2B5EF4-FFF2-40B4-BE49-F238E27FC236}">
                <a16:creationId xmlns:a16="http://schemas.microsoft.com/office/drawing/2014/main" id="{180CB317-3627-994A-A907-B61222037CFA}"/>
              </a:ext>
            </a:extLst>
          </p:cNvPr>
          <p:cNvSpPr/>
          <p:nvPr/>
        </p:nvSpPr>
        <p:spPr>
          <a:xfrm>
            <a:off x="389381" y="1532970"/>
            <a:ext cx="4378492" cy="4636181"/>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9" name="角丸四角形 18">
            <a:extLst>
              <a:ext uri="{FF2B5EF4-FFF2-40B4-BE49-F238E27FC236}">
                <a16:creationId xmlns:a16="http://schemas.microsoft.com/office/drawing/2014/main" id="{13E9C596-BFE8-8740-9BE4-008492BF78A5}"/>
              </a:ext>
            </a:extLst>
          </p:cNvPr>
          <p:cNvSpPr/>
          <p:nvPr/>
        </p:nvSpPr>
        <p:spPr>
          <a:xfrm>
            <a:off x="5150274" y="1532971"/>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20" name="角丸四角形 19">
            <a:extLst>
              <a:ext uri="{FF2B5EF4-FFF2-40B4-BE49-F238E27FC236}">
                <a16:creationId xmlns:a16="http://schemas.microsoft.com/office/drawing/2014/main" id="{5F27073F-0D6D-F74C-AA9B-2B20983EEBC3}"/>
              </a:ext>
            </a:extLst>
          </p:cNvPr>
          <p:cNvSpPr/>
          <p:nvPr/>
        </p:nvSpPr>
        <p:spPr>
          <a:xfrm>
            <a:off x="389381" y="1532971"/>
            <a:ext cx="4378492" cy="474733"/>
          </a:xfrm>
          <a:prstGeom prst="roundRect">
            <a:avLst>
              <a:gd name="adj" fmla="val 1985"/>
            </a:avLst>
          </a:prstGeom>
          <a:solidFill>
            <a:schemeClr val="accent2"/>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3" name="タイトル 2">
            <a:extLst>
              <a:ext uri="{FF2B5EF4-FFF2-40B4-BE49-F238E27FC236}">
                <a16:creationId xmlns:a16="http://schemas.microsoft.com/office/drawing/2014/main" id="{CD775FF1-EE8B-AA4C-8ED8-CAB5D36F824D}"/>
              </a:ext>
            </a:extLst>
          </p:cNvPr>
          <p:cNvSpPr>
            <a:spLocks noGrp="1"/>
          </p:cNvSpPr>
          <p:nvPr>
            <p:ph type="title"/>
          </p:nvPr>
        </p:nvSpPr>
        <p:spPr/>
        <p:txBody>
          <a:bodyPr/>
          <a:lstStyle/>
          <a:p>
            <a:r>
              <a:rPr kumimoji="1" lang="en-US" altLang="ja-JP" b="1" dirty="0"/>
              <a:t>NTT R&amp;D</a:t>
            </a:r>
            <a:r>
              <a:rPr kumimoji="1" lang="ja-JP" altLang="en-US" b="1"/>
              <a:t>系</a:t>
            </a:r>
          </a:p>
        </p:txBody>
      </p:sp>
      <p:sp>
        <p:nvSpPr>
          <p:cNvPr id="9" name="正方形/長方形 8">
            <a:extLst>
              <a:ext uri="{FF2B5EF4-FFF2-40B4-BE49-F238E27FC236}">
                <a16:creationId xmlns:a16="http://schemas.microsoft.com/office/drawing/2014/main" id="{CC36093B-5653-EC4E-AF50-49646D6ED579}"/>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a:extLst>
              <a:ext uri="{FF2B5EF4-FFF2-40B4-BE49-F238E27FC236}">
                <a16:creationId xmlns:a16="http://schemas.microsoft.com/office/drawing/2014/main" id="{4A6205EC-0FA9-7442-AED5-6E09D4DD87CF}"/>
              </a:ext>
            </a:extLst>
          </p:cNvPr>
          <p:cNvSpPr/>
          <p:nvPr/>
        </p:nvSpPr>
        <p:spPr>
          <a:xfrm>
            <a:off x="389381" y="1582669"/>
            <a:ext cx="4378491"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DX</a:t>
            </a:r>
            <a:r>
              <a:rPr kumimoji="1"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（デジタルトランスフォーメーション</a:t>
            </a:r>
            <a:r>
              <a:rPr lang="ja-JP" altLang="en-US" sz="1800" b="1">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DA067F8B-F72C-F242-ABC2-33F8FF39F2C2}"/>
              </a:ext>
            </a:extLst>
          </p:cNvPr>
          <p:cNvSpPr/>
          <p:nvPr/>
        </p:nvSpPr>
        <p:spPr>
          <a:xfrm>
            <a:off x="5150274" y="1589536"/>
            <a:ext cx="4378492" cy="3693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次世代システム</a:t>
            </a:r>
            <a:endParaRPr kumimoji="1"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a:extLst>
              <a:ext uri="{FF2B5EF4-FFF2-40B4-BE49-F238E27FC236}">
                <a16:creationId xmlns:a16="http://schemas.microsoft.com/office/drawing/2014/main" id="{54EA84A9-FDA1-1349-A6C5-541285533F8B}"/>
              </a:ext>
            </a:extLst>
          </p:cNvPr>
          <p:cNvSpPr/>
          <p:nvPr/>
        </p:nvSpPr>
        <p:spPr>
          <a:xfrm>
            <a:off x="586510" y="3773296"/>
            <a:ext cx="2015169" cy="276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関連システム開発</a:t>
            </a:r>
            <a:endPar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C12C92F8-FBE4-D245-88E6-3E53663EA2EA}"/>
              </a:ext>
            </a:extLst>
          </p:cNvPr>
          <p:cNvSpPr/>
          <p:nvPr/>
        </p:nvSpPr>
        <p:spPr>
          <a:xfrm>
            <a:off x="2513531" y="3773295"/>
            <a:ext cx="2184600" cy="276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による業務自動化検討</a:t>
            </a:r>
            <a:endPar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402F6A2D-12B1-394F-90FF-62795D4D2187}"/>
              </a:ext>
            </a:extLst>
          </p:cNvPr>
          <p:cNvSpPr/>
          <p:nvPr/>
        </p:nvSpPr>
        <p:spPr>
          <a:xfrm>
            <a:off x="2513531" y="5719091"/>
            <a:ext cx="2184600"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テクノロジーパートナー</a:t>
            </a:r>
            <a:endPar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https://winactor.biz/tech_partners.html</a:t>
            </a:r>
            <a:endPar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a:extLst>
              <a:ext uri="{FF2B5EF4-FFF2-40B4-BE49-F238E27FC236}">
                <a16:creationId xmlns:a16="http://schemas.microsoft.com/office/drawing/2014/main" id="{6EE97409-F2D2-F142-9F10-AB79FAFB6C26}"/>
              </a:ext>
            </a:extLst>
          </p:cNvPr>
          <p:cNvSpPr/>
          <p:nvPr/>
        </p:nvSpPr>
        <p:spPr>
          <a:xfrm>
            <a:off x="5569067" y="3439479"/>
            <a:ext cx="1243619" cy="276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量子コンピュータ</a:t>
            </a:r>
            <a:endPar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412BF934-69EC-DD46-A4C8-662DCBEECC22}"/>
              </a:ext>
            </a:extLst>
          </p:cNvPr>
          <p:cNvSpPr/>
          <p:nvPr/>
        </p:nvSpPr>
        <p:spPr>
          <a:xfrm>
            <a:off x="7231479" y="3439478"/>
            <a:ext cx="2176598" cy="276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ja-JP" sz="1200" b="1" dirty="0">
                <a:solidFill>
                  <a:schemeClr val="tx1"/>
                </a:solidFill>
                <a:latin typeface="+mn-ea"/>
              </a:rPr>
              <a:t>対話型自然言語解析エンジン</a:t>
            </a:r>
          </a:p>
        </p:txBody>
      </p:sp>
      <p:sp>
        <p:nvSpPr>
          <p:cNvPr id="18" name="正方形/長方形 17">
            <a:extLst>
              <a:ext uri="{FF2B5EF4-FFF2-40B4-BE49-F238E27FC236}">
                <a16:creationId xmlns:a16="http://schemas.microsoft.com/office/drawing/2014/main" id="{BFC10506-0B3D-8D48-B09E-2A1BCEF2F412}"/>
              </a:ext>
            </a:extLst>
          </p:cNvPr>
          <p:cNvSpPr/>
          <p:nvPr/>
        </p:nvSpPr>
        <p:spPr>
          <a:xfrm>
            <a:off x="538782" y="5717245"/>
            <a:ext cx="2110624" cy="276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機械学習データ分析自動化</a:t>
            </a:r>
            <a:endPar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6A4C3E6B-7453-8D42-B4FF-027476EF09A3}"/>
              </a:ext>
            </a:extLst>
          </p:cNvPr>
          <p:cNvSpPr/>
          <p:nvPr/>
        </p:nvSpPr>
        <p:spPr>
          <a:xfrm>
            <a:off x="6248407" y="5527910"/>
            <a:ext cx="2176598" cy="3385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en-US" altLang="ja-JP" b="1" dirty="0">
                <a:latin typeface="+mj-ea"/>
                <a:ea typeface="+mj-ea"/>
              </a:rPr>
              <a:t>Next generation</a:t>
            </a:r>
            <a:endParaRPr lang="ja-JP" altLang="ja-JP" b="1" dirty="0">
              <a:solidFill>
                <a:schemeClr val="tx1"/>
              </a:solidFill>
              <a:latin typeface="+mj-ea"/>
              <a:ea typeface="+mj-ea"/>
            </a:endParaRPr>
          </a:p>
        </p:txBody>
      </p:sp>
      <p:pic>
        <p:nvPicPr>
          <p:cNvPr id="23" name="図 22">
            <a:extLst>
              <a:ext uri="{FF2B5EF4-FFF2-40B4-BE49-F238E27FC236}">
                <a16:creationId xmlns:a16="http://schemas.microsoft.com/office/drawing/2014/main" id="{655FCB6E-17BE-534F-ABA7-7C51D5763762}"/>
              </a:ext>
            </a:extLst>
          </p:cNvPr>
          <p:cNvPicPr>
            <a:picLocks noChangeAspect="1"/>
          </p:cNvPicPr>
          <p:nvPr/>
        </p:nvPicPr>
        <p:blipFill>
          <a:blip r:embed="rId3"/>
          <a:stretch>
            <a:fillRect/>
          </a:stretch>
        </p:blipFill>
        <p:spPr>
          <a:xfrm>
            <a:off x="5629404" y="2241462"/>
            <a:ext cx="1122944" cy="1122944"/>
          </a:xfrm>
          <a:prstGeom prst="rect">
            <a:avLst/>
          </a:prstGeom>
        </p:spPr>
      </p:pic>
      <p:pic>
        <p:nvPicPr>
          <p:cNvPr id="25" name="図 24">
            <a:extLst>
              <a:ext uri="{FF2B5EF4-FFF2-40B4-BE49-F238E27FC236}">
                <a16:creationId xmlns:a16="http://schemas.microsoft.com/office/drawing/2014/main" id="{A3CCE3BC-917B-DF42-97F4-B37B74C44A91}"/>
              </a:ext>
            </a:extLst>
          </p:cNvPr>
          <p:cNvPicPr>
            <a:picLocks noChangeAspect="1"/>
          </p:cNvPicPr>
          <p:nvPr/>
        </p:nvPicPr>
        <p:blipFill>
          <a:blip r:embed="rId4"/>
          <a:stretch>
            <a:fillRect/>
          </a:stretch>
        </p:blipFill>
        <p:spPr>
          <a:xfrm>
            <a:off x="7657215" y="2191933"/>
            <a:ext cx="1334321" cy="1196762"/>
          </a:xfrm>
          <a:prstGeom prst="rect">
            <a:avLst/>
          </a:prstGeom>
        </p:spPr>
      </p:pic>
      <p:pic>
        <p:nvPicPr>
          <p:cNvPr id="27" name="図 26">
            <a:extLst>
              <a:ext uri="{FF2B5EF4-FFF2-40B4-BE49-F238E27FC236}">
                <a16:creationId xmlns:a16="http://schemas.microsoft.com/office/drawing/2014/main" id="{6F19137B-5220-574E-8118-466F9A2411F3}"/>
              </a:ext>
            </a:extLst>
          </p:cNvPr>
          <p:cNvPicPr>
            <a:picLocks noChangeAspect="1"/>
          </p:cNvPicPr>
          <p:nvPr/>
        </p:nvPicPr>
        <p:blipFill>
          <a:blip r:embed="rId5"/>
          <a:stretch>
            <a:fillRect/>
          </a:stretch>
        </p:blipFill>
        <p:spPr>
          <a:xfrm>
            <a:off x="2873345" y="2278333"/>
            <a:ext cx="1464972" cy="1464972"/>
          </a:xfrm>
          <a:prstGeom prst="rect">
            <a:avLst/>
          </a:prstGeom>
        </p:spPr>
      </p:pic>
      <p:pic>
        <p:nvPicPr>
          <p:cNvPr id="29" name="図 28">
            <a:extLst>
              <a:ext uri="{FF2B5EF4-FFF2-40B4-BE49-F238E27FC236}">
                <a16:creationId xmlns:a16="http://schemas.microsoft.com/office/drawing/2014/main" id="{DE0B28CA-5825-8B41-B12C-954E5E7C2B77}"/>
              </a:ext>
            </a:extLst>
          </p:cNvPr>
          <p:cNvPicPr>
            <a:picLocks noChangeAspect="1"/>
          </p:cNvPicPr>
          <p:nvPr/>
        </p:nvPicPr>
        <p:blipFill>
          <a:blip r:embed="rId6"/>
          <a:stretch>
            <a:fillRect/>
          </a:stretch>
        </p:blipFill>
        <p:spPr>
          <a:xfrm>
            <a:off x="861609" y="4210993"/>
            <a:ext cx="1464972" cy="1464972"/>
          </a:xfrm>
          <a:prstGeom prst="rect">
            <a:avLst/>
          </a:prstGeom>
        </p:spPr>
      </p:pic>
      <p:pic>
        <p:nvPicPr>
          <p:cNvPr id="31" name="図 30">
            <a:extLst>
              <a:ext uri="{FF2B5EF4-FFF2-40B4-BE49-F238E27FC236}">
                <a16:creationId xmlns:a16="http://schemas.microsoft.com/office/drawing/2014/main" id="{17EF03C0-9303-EB4E-849E-A5F7FF53C754}"/>
              </a:ext>
            </a:extLst>
          </p:cNvPr>
          <p:cNvPicPr>
            <a:picLocks noChangeAspect="1"/>
          </p:cNvPicPr>
          <p:nvPr/>
        </p:nvPicPr>
        <p:blipFill>
          <a:blip r:embed="rId7"/>
          <a:stretch>
            <a:fillRect/>
          </a:stretch>
        </p:blipFill>
        <p:spPr>
          <a:xfrm>
            <a:off x="2873345" y="4210993"/>
            <a:ext cx="1464972" cy="1464972"/>
          </a:xfrm>
          <a:prstGeom prst="rect">
            <a:avLst/>
          </a:prstGeom>
        </p:spPr>
      </p:pic>
      <p:pic>
        <p:nvPicPr>
          <p:cNvPr id="33" name="図 32">
            <a:extLst>
              <a:ext uri="{FF2B5EF4-FFF2-40B4-BE49-F238E27FC236}">
                <a16:creationId xmlns:a16="http://schemas.microsoft.com/office/drawing/2014/main" id="{97B06624-6BCA-AC47-92A3-93F6AB2B8D55}"/>
              </a:ext>
            </a:extLst>
          </p:cNvPr>
          <p:cNvPicPr>
            <a:picLocks noChangeAspect="1"/>
          </p:cNvPicPr>
          <p:nvPr/>
        </p:nvPicPr>
        <p:blipFill>
          <a:blip r:embed="rId8"/>
          <a:stretch>
            <a:fillRect/>
          </a:stretch>
        </p:blipFill>
        <p:spPr>
          <a:xfrm>
            <a:off x="861609" y="2278333"/>
            <a:ext cx="1464972" cy="1464972"/>
          </a:xfrm>
          <a:prstGeom prst="rect">
            <a:avLst/>
          </a:prstGeom>
        </p:spPr>
      </p:pic>
      <p:sp>
        <p:nvSpPr>
          <p:cNvPr id="26" name="角丸四角形 25"/>
          <p:cNvSpPr/>
          <p:nvPr/>
        </p:nvSpPr>
        <p:spPr>
          <a:xfrm>
            <a:off x="3059260" y="2890953"/>
            <a:ext cx="3855162" cy="1877581"/>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en-US" altLang="ja-JP" sz="2000" b="1" dirty="0">
              <a:solidFill>
                <a:schemeClr val="tx1"/>
              </a:solidFill>
              <a:latin typeface="+mn-ea"/>
            </a:endParaRPr>
          </a:p>
        </p:txBody>
      </p:sp>
    </p:spTree>
    <p:extLst>
      <p:ext uri="{BB962C8B-B14F-4D97-AF65-F5344CB8AC3E}">
        <p14:creationId xmlns:p14="http://schemas.microsoft.com/office/powerpoint/2010/main" val="1518086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a:extLst>
              <a:ext uri="{FF2B5EF4-FFF2-40B4-BE49-F238E27FC236}">
                <a16:creationId xmlns:a16="http://schemas.microsoft.com/office/drawing/2014/main" id="{657C2BCE-B32D-8E45-AB58-EDB0674AA37D}"/>
              </a:ext>
            </a:extLst>
          </p:cNvPr>
          <p:cNvSpPr/>
          <p:nvPr/>
        </p:nvSpPr>
        <p:spPr>
          <a:xfrm>
            <a:off x="6548977" y="3784465"/>
            <a:ext cx="2088612" cy="605911"/>
          </a:xfrm>
          <a:prstGeom prst="roundRect">
            <a:avLst>
              <a:gd name="adj" fmla="val 7683"/>
            </a:avLst>
          </a:prstGeom>
          <a:no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0" tIns="72000" rIns="720000" rtlCol="0" anchor="ctr"/>
          <a:lstStyle/>
          <a:p>
            <a:pPr algn="ctr"/>
            <a:r>
              <a:rPr lang="ja-JP" altLang="en-US" sz="1400" dirty="0">
                <a:solidFill>
                  <a:schemeClr val="tx1"/>
                </a:solidFill>
                <a:latin typeface="Meiryo UI" panose="020B0604030504040204" pitchFamily="34" charset="-128"/>
                <a:ea typeface="Meiryo UI" panose="020B0604030504040204" pitchFamily="34" charset="-128"/>
              </a:rPr>
              <a:t>店舗</a:t>
            </a:r>
            <a:endParaRPr lang="en-US" altLang="ja-JP" sz="1400" dirty="0">
              <a:solidFill>
                <a:schemeClr val="tx1"/>
              </a:solidFill>
              <a:latin typeface="Meiryo UI" panose="020B0604030504040204" pitchFamily="34" charset="-128"/>
              <a:ea typeface="Meiryo UI" panose="020B0604030504040204" pitchFamily="34" charset="-128"/>
            </a:endParaRPr>
          </a:p>
          <a:p>
            <a:pPr algn="ctr"/>
            <a:r>
              <a:rPr lang="en-US" altLang="ja-JP" sz="1400" dirty="0">
                <a:solidFill>
                  <a:schemeClr val="tx1"/>
                </a:solidFill>
                <a:latin typeface="Meiryo UI" panose="020B0604030504040204" pitchFamily="34" charset="-128"/>
                <a:ea typeface="Meiryo UI" panose="020B0604030504040204" pitchFamily="34" charset="-128"/>
              </a:rPr>
              <a:t>POS</a:t>
            </a:r>
            <a:r>
              <a:rPr lang="ja-JP" altLang="en-US" sz="1400" dirty="0">
                <a:solidFill>
                  <a:schemeClr val="tx1"/>
                </a:solidFill>
                <a:latin typeface="Meiryo UI" panose="020B0604030504040204" pitchFamily="34" charset="-128"/>
                <a:ea typeface="Meiryo UI" panose="020B0604030504040204" pitchFamily="34" charset="-128"/>
              </a:rPr>
              <a:t>情報</a:t>
            </a:r>
            <a:endParaRPr kumimoji="1" lang="ja-JP" altLang="en-US" sz="1400" dirty="0">
              <a:solidFill>
                <a:schemeClr val="tx1"/>
              </a:solidFill>
              <a:latin typeface="Meiryo UI" panose="020B0604030504040204" pitchFamily="34" charset="-128"/>
              <a:ea typeface="Meiryo UI" panose="020B0604030504040204" pitchFamily="34" charset="-128"/>
            </a:endParaRPr>
          </a:p>
        </p:txBody>
      </p:sp>
      <p:pic>
        <p:nvPicPr>
          <p:cNvPr id="68" name="図 67"/>
          <p:cNvPicPr>
            <a:picLocks noChangeAspect="1"/>
          </p:cNvPicPr>
          <p:nvPr/>
        </p:nvPicPr>
        <p:blipFill>
          <a:blip r:embed="rId2">
            <a:clrChange>
              <a:clrFrom>
                <a:srgbClr val="C14138"/>
              </a:clrFrom>
              <a:clrTo>
                <a:srgbClr val="C14138">
                  <a:alpha val="0"/>
                </a:srgbClr>
              </a:clrTo>
            </a:clrChang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64492" y="2881401"/>
            <a:ext cx="1459108" cy="1262128"/>
          </a:xfrm>
          <a:prstGeom prst="rect">
            <a:avLst/>
          </a:prstGeom>
        </p:spPr>
      </p:pic>
      <p:sp>
        <p:nvSpPr>
          <p:cNvPr id="50" name="タイトル 1">
            <a:extLst>
              <a:ext uri="{FF2B5EF4-FFF2-40B4-BE49-F238E27FC236}">
                <a16:creationId xmlns:a16="http://schemas.microsoft.com/office/drawing/2014/main" id="{FD64A7BD-4E65-2D44-9DC8-8C928F44D334}"/>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dirty="0">
                <a:solidFill>
                  <a:schemeClr val="accent2">
                    <a:lumMod val="75000"/>
                  </a:schemeClr>
                </a:solidFill>
                <a:latin typeface="Meiryo UI" panose="020B0604030504040204" pitchFamily="34" charset="-128"/>
                <a:ea typeface="Meiryo UI" panose="020B0604030504040204" pitchFamily="34" charset="-128"/>
              </a:rPr>
              <a:t>携帯キャリア会社　</a:t>
            </a:r>
            <a:r>
              <a:rPr lang="en-US" altLang="ja-JP" b="1" dirty="0">
                <a:solidFill>
                  <a:schemeClr val="accent2">
                    <a:lumMod val="75000"/>
                  </a:schemeClr>
                </a:solidFill>
                <a:latin typeface="Meiryo UI" panose="020B0604030504040204" pitchFamily="34" charset="-128"/>
                <a:ea typeface="Meiryo UI" panose="020B0604030504040204" pitchFamily="34" charset="-128"/>
              </a:rPr>
              <a:t>CRM</a:t>
            </a:r>
            <a:r>
              <a:rPr lang="ja-JP" altLang="en-US" b="1" dirty="0">
                <a:solidFill>
                  <a:schemeClr val="accent2">
                    <a:lumMod val="75000"/>
                  </a:schemeClr>
                </a:solidFill>
                <a:latin typeface="Meiryo UI" panose="020B0604030504040204" pitchFamily="34" charset="-128"/>
                <a:ea typeface="Meiryo UI" panose="020B0604030504040204" pitchFamily="34" charset="-128"/>
              </a:rPr>
              <a:t>サイト、</a:t>
            </a:r>
            <a:r>
              <a:rPr lang="en-US" altLang="ja-JP" b="1" dirty="0">
                <a:solidFill>
                  <a:schemeClr val="accent2">
                    <a:lumMod val="75000"/>
                  </a:schemeClr>
                </a:solidFill>
                <a:latin typeface="Meiryo UI" panose="020B0604030504040204" pitchFamily="34" charset="-128"/>
                <a:ea typeface="Meiryo UI" panose="020B0604030504040204" pitchFamily="34" charset="-128"/>
              </a:rPr>
              <a:t>OMO</a:t>
            </a:r>
            <a:r>
              <a:rPr lang="ja-JP" altLang="en-US" b="1" dirty="0">
                <a:solidFill>
                  <a:schemeClr val="accent2">
                    <a:lumMod val="75000"/>
                  </a:schemeClr>
                </a:solidFill>
                <a:latin typeface="Meiryo UI" panose="020B0604030504040204" pitchFamily="34" charset="-128"/>
                <a:ea typeface="Meiryo UI" panose="020B0604030504040204" pitchFamily="34" charset="-128"/>
              </a:rPr>
              <a:t>プラットフォーム開発</a:t>
            </a:r>
            <a:endParaRPr lang="ja-JP" altLang="en-US" b="1" dirty="0">
              <a:solidFill>
                <a:schemeClr val="accent2">
                  <a:lumMod val="75000"/>
                </a:schemeClr>
              </a:solidFill>
            </a:endParaRPr>
          </a:p>
        </p:txBody>
      </p:sp>
      <p:sp>
        <p:nvSpPr>
          <p:cNvPr id="55" name="タイトル 1">
            <a:extLst>
              <a:ext uri="{FF2B5EF4-FFF2-40B4-BE49-F238E27FC236}">
                <a16:creationId xmlns:a16="http://schemas.microsoft.com/office/drawing/2014/main" id="{6EBFB1A2-DBBF-7C47-91C9-561649F83698}"/>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.1】</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56" name="正方形/長方形 55">
            <a:extLst>
              <a:ext uri="{FF2B5EF4-FFF2-40B4-BE49-F238E27FC236}">
                <a16:creationId xmlns:a16="http://schemas.microsoft.com/office/drawing/2014/main" id="{84F80CF9-0311-BE4A-8D66-E844C9D66FC7}"/>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テキスト ボックス 56">
            <a:extLst>
              <a:ext uri="{FF2B5EF4-FFF2-40B4-BE49-F238E27FC236}">
                <a16:creationId xmlns:a16="http://schemas.microsoft.com/office/drawing/2014/main" id="{F218864C-ED9F-EB4F-95A8-D6BC9D8D99BC}"/>
              </a:ext>
            </a:extLst>
          </p:cNvPr>
          <p:cNvSpPr txBox="1"/>
          <p:nvPr/>
        </p:nvSpPr>
        <p:spPr>
          <a:xfrm>
            <a:off x="290467" y="856011"/>
            <a:ext cx="10337277" cy="32008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lnSpc>
                <a:spcPct val="130000"/>
              </a:lnSpc>
            </a:pPr>
            <a:r>
              <a:rPr lang="en-US" altLang="ja-JP" sz="1600" b="1" dirty="0">
                <a:solidFill>
                  <a:schemeClr val="tx1"/>
                </a:solidFill>
                <a:latin typeface="Meiryo UI" panose="020B0604030504040204" pitchFamily="34" charset="-128"/>
                <a:ea typeface="Meiryo UI" panose="020B0604030504040204" pitchFamily="34" charset="-128"/>
              </a:rPr>
              <a:t>NTT</a:t>
            </a:r>
            <a:r>
              <a:rPr lang="ja-JP" altLang="en-US" sz="1600" b="1" dirty="0">
                <a:solidFill>
                  <a:schemeClr val="tx1"/>
                </a:solidFill>
                <a:latin typeface="Meiryo UI" panose="020B0604030504040204" pitchFamily="34" charset="-128"/>
                <a:ea typeface="Meiryo UI" panose="020B0604030504040204" pitchFamily="34" charset="-128"/>
              </a:rPr>
              <a:t>データ社のビジネスパートナーとして、決済アプリを介した販売促進用の</a:t>
            </a:r>
            <a:r>
              <a:rPr lang="en-US" altLang="ja-JP" sz="1600" b="1" dirty="0">
                <a:solidFill>
                  <a:schemeClr val="tx1"/>
                </a:solidFill>
                <a:latin typeface="Meiryo UI" panose="020B0604030504040204" pitchFamily="34" charset="-128"/>
                <a:ea typeface="Meiryo UI" panose="020B0604030504040204" pitchFamily="34" charset="-128"/>
              </a:rPr>
              <a:t>CRM</a:t>
            </a:r>
            <a:r>
              <a:rPr lang="ja-JP" altLang="en-US" sz="1600" b="1" dirty="0">
                <a:solidFill>
                  <a:schemeClr val="tx1"/>
                </a:solidFill>
                <a:latin typeface="Meiryo UI" panose="020B0604030504040204" pitchFamily="34" charset="-128"/>
                <a:ea typeface="Meiryo UI" panose="020B0604030504040204" pitchFamily="34" charset="-128"/>
              </a:rPr>
              <a:t>サイト、</a:t>
            </a:r>
            <a:r>
              <a:rPr lang="en-US" altLang="ja-JP" sz="1600" b="1" dirty="0">
                <a:solidFill>
                  <a:schemeClr val="tx1"/>
                </a:solidFill>
                <a:latin typeface="Meiryo UI" panose="020B0604030504040204" pitchFamily="34" charset="-128"/>
                <a:ea typeface="Meiryo UI" panose="020B0604030504040204" pitchFamily="34" charset="-128"/>
              </a:rPr>
              <a:t>OMOPF</a:t>
            </a:r>
            <a:r>
              <a:rPr lang="ja-JP" altLang="en-US" sz="1600" b="1" dirty="0">
                <a:solidFill>
                  <a:schemeClr val="tx1"/>
                </a:solidFill>
                <a:latin typeface="Meiryo UI" panose="020B0604030504040204" pitchFamily="34" charset="-128"/>
                <a:ea typeface="Meiryo UI" panose="020B0604030504040204" pitchFamily="34" charset="-128"/>
              </a:rPr>
              <a:t>を開発中</a:t>
            </a:r>
            <a:endParaRPr lang="en-US" altLang="ja-JP" sz="1600" b="1" dirty="0">
              <a:solidFill>
                <a:schemeClr val="tx1"/>
              </a:solidFill>
              <a:latin typeface="Meiryo UI" panose="020B0604030504040204" pitchFamily="34" charset="-128"/>
              <a:ea typeface="Meiryo UI" panose="020B0604030504040204" pitchFamily="34" charset="-128"/>
            </a:endParaRPr>
          </a:p>
        </p:txBody>
      </p:sp>
      <p:sp>
        <p:nvSpPr>
          <p:cNvPr id="105" name="テキスト ボックス 104">
            <a:extLst>
              <a:ext uri="{FF2B5EF4-FFF2-40B4-BE49-F238E27FC236}">
                <a16:creationId xmlns:a16="http://schemas.microsoft.com/office/drawing/2014/main" id="{0F7ECB89-D751-7543-8A21-40B8383B689D}"/>
              </a:ext>
            </a:extLst>
          </p:cNvPr>
          <p:cNvSpPr txBox="1"/>
          <p:nvPr/>
        </p:nvSpPr>
        <p:spPr>
          <a:xfrm>
            <a:off x="615805" y="4607892"/>
            <a:ext cx="4579590" cy="1553412"/>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106" name="コンテンツ プレースホルダ 103">
            <a:extLst>
              <a:ext uri="{FF2B5EF4-FFF2-40B4-BE49-F238E27FC236}">
                <a16:creationId xmlns:a16="http://schemas.microsoft.com/office/drawing/2014/main" id="{28E4F286-45D9-414D-92A4-D24C2FC737A0}"/>
              </a:ext>
            </a:extLst>
          </p:cNvPr>
          <p:cNvSpPr txBox="1">
            <a:spLocks/>
          </p:cNvSpPr>
          <p:nvPr/>
        </p:nvSpPr>
        <p:spPr bwMode="auto">
          <a:xfrm>
            <a:off x="819990" y="4749625"/>
            <a:ext cx="4289663" cy="138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■決済アプリ、店舗購入情報を繋いでメーカー様製品などの販売促進を実現するシステム開発</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400" kern="0" dirty="0">
                <a:latin typeface="Meiryo UI" panose="020B0604030504040204" pitchFamily="34" charset="-128"/>
                <a:ea typeface="Meiryo UI" panose="020B0604030504040204" pitchFamily="34" charset="-128"/>
                <a:cs typeface="Meiryo UI" pitchFamily="50" charset="-128"/>
              </a:rPr>
              <a:t>・大規模</a:t>
            </a:r>
            <a:r>
              <a:rPr lang="en-US" altLang="ja-JP" sz="1400" kern="0" dirty="0">
                <a:latin typeface="Meiryo UI" panose="020B0604030504040204" pitchFamily="34" charset="-128"/>
                <a:ea typeface="Meiryo UI" panose="020B0604030504040204" pitchFamily="34" charset="-128"/>
                <a:cs typeface="Meiryo UI" pitchFamily="50" charset="-128"/>
              </a:rPr>
              <a:t>Agile</a:t>
            </a:r>
            <a:r>
              <a:rPr lang="ja-JP" altLang="en-US" sz="1400" kern="0" dirty="0">
                <a:latin typeface="Meiryo UI" panose="020B0604030504040204" pitchFamily="34" charset="-128"/>
                <a:ea typeface="Meiryo UI" panose="020B0604030504040204" pitchFamily="34" charset="-128"/>
                <a:cs typeface="Meiryo UI" pitchFamily="50" charset="-128"/>
              </a:rPr>
              <a:t>開発</a:t>
            </a:r>
            <a:endParaRPr lang="en-US" altLang="ja-JP" sz="14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400" kern="0" dirty="0">
                <a:latin typeface="Meiryo UI" panose="020B0604030504040204" pitchFamily="34" charset="-128"/>
                <a:ea typeface="Meiryo UI" panose="020B0604030504040204" pitchFamily="34" charset="-128"/>
                <a:cs typeface="Meiryo UI" pitchFamily="50" charset="-128"/>
              </a:rPr>
              <a:t>・画面開発～サーバ開発</a:t>
            </a:r>
            <a:r>
              <a:rPr lang="en-US" altLang="ja-JP" sz="1400" kern="0" dirty="0">
                <a:latin typeface="Meiryo UI" panose="020B0604030504040204" pitchFamily="34" charset="-128"/>
                <a:ea typeface="Meiryo UI" panose="020B0604030504040204" pitchFamily="34" charset="-128"/>
                <a:cs typeface="Meiryo UI" pitchFamily="50" charset="-128"/>
              </a:rPr>
              <a:t>(</a:t>
            </a:r>
            <a:r>
              <a:rPr lang="ja-JP" altLang="en-US" sz="1400" kern="0" dirty="0">
                <a:latin typeface="Meiryo UI" panose="020B0604030504040204" pitchFamily="34" charset="-128"/>
                <a:ea typeface="Meiryo UI" panose="020B0604030504040204" pitchFamily="34" charset="-128"/>
                <a:cs typeface="Meiryo UI" pitchFamily="50" charset="-128"/>
              </a:rPr>
              <a:t>主機能の施策・告知</a:t>
            </a:r>
            <a:r>
              <a:rPr lang="en-US" altLang="ja-JP" sz="1400" kern="0" dirty="0">
                <a:latin typeface="Meiryo UI" panose="020B0604030504040204" pitchFamily="34" charset="-128"/>
                <a:ea typeface="Meiryo UI" panose="020B0604030504040204" pitchFamily="34" charset="-128"/>
                <a:cs typeface="Meiryo UI" pitchFamily="50" charset="-128"/>
              </a:rPr>
              <a:t>)</a:t>
            </a:r>
            <a:r>
              <a:rPr lang="ja-JP" altLang="en-US" sz="1400" kern="0" dirty="0">
                <a:latin typeface="Meiryo UI" panose="020B0604030504040204" pitchFamily="34" charset="-128"/>
                <a:ea typeface="Meiryo UI" panose="020B0604030504040204" pitchFamily="34" charset="-128"/>
                <a:cs typeface="Meiryo UI" pitchFamily="50" charset="-128"/>
              </a:rPr>
              <a:t>を担当</a:t>
            </a:r>
            <a:endParaRPr lang="en-US" altLang="ja-JP" sz="14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400" kern="0" dirty="0">
                <a:latin typeface="Meiryo UI" panose="020B0604030504040204" pitchFamily="34" charset="-128"/>
                <a:ea typeface="Meiryo UI" panose="020B0604030504040204" pitchFamily="34" charset="-128"/>
                <a:cs typeface="Meiryo UI" pitchFamily="50" charset="-128"/>
              </a:rPr>
              <a:t>　</a:t>
            </a:r>
            <a:r>
              <a:rPr lang="en-US" altLang="ja-JP" sz="1400" kern="0" dirty="0">
                <a:latin typeface="Meiryo UI" panose="020B0604030504040204" pitchFamily="34" charset="-128"/>
                <a:ea typeface="Meiryo UI" panose="020B0604030504040204" pitchFamily="34" charset="-128"/>
                <a:cs typeface="Meiryo UI" pitchFamily="50" charset="-128"/>
              </a:rPr>
              <a:t>※</a:t>
            </a:r>
            <a:r>
              <a:rPr lang="ja-JP" altLang="en-US" sz="1400" kern="0" dirty="0">
                <a:latin typeface="Meiryo UI" panose="020B0604030504040204" pitchFamily="34" charset="-128"/>
                <a:ea typeface="Meiryo UI" panose="020B0604030504040204" pitchFamily="34" charset="-128"/>
                <a:cs typeface="Meiryo UI" pitchFamily="50" charset="-128"/>
              </a:rPr>
              <a:t>キャリア会社様の本ビジネス構想の</a:t>
            </a:r>
            <a:r>
              <a:rPr lang="en-US" altLang="ja-JP" sz="1400" kern="0" dirty="0">
                <a:latin typeface="Meiryo UI" panose="020B0604030504040204" pitchFamily="34" charset="-128"/>
                <a:ea typeface="Meiryo UI" panose="020B0604030504040204" pitchFamily="34" charset="-128"/>
                <a:cs typeface="Meiryo UI" pitchFamily="50" charset="-128"/>
              </a:rPr>
              <a:t>IT</a:t>
            </a:r>
            <a:r>
              <a:rPr lang="ja-JP" altLang="en-US" sz="1400" kern="0" dirty="0">
                <a:latin typeface="Meiryo UI" panose="020B0604030504040204" pitchFamily="34" charset="-128"/>
                <a:ea typeface="Meiryo UI" panose="020B0604030504040204" pitchFamily="34" charset="-128"/>
                <a:cs typeface="Meiryo UI" pitchFamily="50" charset="-128"/>
              </a:rPr>
              <a:t>化工程より参画</a:t>
            </a:r>
            <a:endParaRPr lang="en-US" altLang="ja-JP" sz="1200" kern="0" dirty="0">
              <a:latin typeface="Meiryo UI" panose="020B0604030504040204" pitchFamily="34" charset="-128"/>
              <a:ea typeface="Meiryo UI" panose="020B0604030504040204" pitchFamily="34" charset="-128"/>
              <a:cs typeface="Meiryo UI" pitchFamily="50" charset="-128"/>
            </a:endParaRPr>
          </a:p>
        </p:txBody>
      </p:sp>
      <p:sp>
        <p:nvSpPr>
          <p:cNvPr id="107" name="テキスト ボックス 106">
            <a:extLst>
              <a:ext uri="{FF2B5EF4-FFF2-40B4-BE49-F238E27FC236}">
                <a16:creationId xmlns:a16="http://schemas.microsoft.com/office/drawing/2014/main" id="{DD468741-3836-FA4A-B11F-03B8875F0F56}"/>
              </a:ext>
            </a:extLst>
          </p:cNvPr>
          <p:cNvSpPr txBox="1"/>
          <p:nvPr/>
        </p:nvSpPr>
        <p:spPr>
          <a:xfrm>
            <a:off x="5378561" y="4607892"/>
            <a:ext cx="4108519" cy="1553412"/>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111" name="コンテンツ プレースホルダ 103">
            <a:extLst>
              <a:ext uri="{FF2B5EF4-FFF2-40B4-BE49-F238E27FC236}">
                <a16:creationId xmlns:a16="http://schemas.microsoft.com/office/drawing/2014/main" id="{8D5FA58B-19E5-A241-8630-54B98EDAD0DA}"/>
              </a:ext>
            </a:extLst>
          </p:cNvPr>
          <p:cNvSpPr txBox="1">
            <a:spLocks/>
          </p:cNvSpPr>
          <p:nvPr/>
        </p:nvSpPr>
        <p:spPr bwMode="auto">
          <a:xfrm>
            <a:off x="5566259" y="4748701"/>
            <a:ext cx="3860745" cy="127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dirty="0">
                <a:solidFill>
                  <a:schemeClr val="tx2"/>
                </a:solidFill>
                <a:latin typeface="Meiryo UI" panose="020B0604030504040204" pitchFamily="50" charset="-128"/>
                <a:ea typeface="Meiryo UI" panose="020B0604030504040204" pitchFamily="50" charset="-128"/>
              </a:rPr>
              <a:t>工程</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dirty="0">
                <a:latin typeface="Meiryo UI" panose="020B0604030504040204" pitchFamily="34" charset="-128"/>
                <a:ea typeface="Meiryo UI" panose="020B0604030504040204" pitchFamily="34" charset="-128"/>
                <a:cs typeface="Meiryo UI" pitchFamily="50" charset="-128"/>
              </a:rPr>
              <a:t>・要件定義～機能設計～詳細設計～製造～試験～リリース</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dirty="0">
                <a:solidFill>
                  <a:schemeClr val="tx2"/>
                </a:solidFill>
                <a:latin typeface="Meiryo UI" panose="020B0604030504040204" pitchFamily="34" charset="-128"/>
                <a:ea typeface="Meiryo UI" panose="020B0604030504040204" pitchFamily="34" charset="-128"/>
                <a:cs typeface="Meiryo UI" pitchFamily="50" charset="-128"/>
              </a:rPr>
              <a:t>　</a:t>
            </a:r>
            <a:endPar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dirty="0">
                <a:ln>
                  <a:noFill/>
                </a:ln>
                <a:solidFill>
                  <a:schemeClr val="tx2"/>
                </a:solidFill>
                <a:effectLst/>
                <a:uLnTx/>
                <a:uFillTx/>
                <a:latin typeface="Meiryo UI" panose="020B0604030504040204" pitchFamily="34" charset="-128"/>
                <a:ea typeface="Meiryo UI" panose="020B0604030504040204" pitchFamily="34" charset="-128"/>
                <a:cs typeface="Meiryo UI" pitchFamily="50" charset="-128"/>
              </a:rPr>
              <a:t>技術要素</a:t>
            </a:r>
          </a:p>
          <a:p>
            <a:pPr>
              <a:spcBef>
                <a:spcPct val="20000"/>
              </a:spcBef>
              <a:buClr>
                <a:srgbClr val="0070C0"/>
              </a:buClr>
              <a:buSzPct val="100000"/>
              <a:defRPr/>
            </a:pPr>
            <a:r>
              <a:rPr lang="ja-JP" altLang="en-US" sz="1200" kern="0" dirty="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 Java/</a:t>
            </a:r>
            <a:r>
              <a:rPr lang="en-US" altLang="ja-JP" sz="1200" kern="0" dirty="0" err="1">
                <a:latin typeface="Meiryo UI" panose="020B0604030504040204" pitchFamily="34" charset="-128"/>
                <a:ea typeface="Meiryo UI" panose="020B0604030504040204" pitchFamily="34" charset="-128"/>
                <a:cs typeface="Meiryo UI" pitchFamily="50" charset="-128"/>
              </a:rPr>
              <a:t>SpringBoot</a:t>
            </a:r>
            <a:r>
              <a:rPr lang="ja-JP" altLang="en-US" sz="1200" kern="0" dirty="0">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React/Node.js</a:t>
            </a:r>
            <a:r>
              <a:rPr lang="ja-JP" altLang="en-US" sz="1200" kern="0" dirty="0">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AWS</a:t>
            </a:r>
          </a:p>
        </p:txBody>
      </p:sp>
      <p:sp>
        <p:nvSpPr>
          <p:cNvPr id="15" name="角丸四角形 14">
            <a:extLst>
              <a:ext uri="{FF2B5EF4-FFF2-40B4-BE49-F238E27FC236}">
                <a16:creationId xmlns:a16="http://schemas.microsoft.com/office/drawing/2014/main" id="{9A1AB3D4-A3DC-8345-9566-8482B730A63A}"/>
              </a:ext>
            </a:extLst>
          </p:cNvPr>
          <p:cNvSpPr/>
          <p:nvPr/>
        </p:nvSpPr>
        <p:spPr>
          <a:xfrm>
            <a:off x="2816244" y="1480624"/>
            <a:ext cx="3582747" cy="2999039"/>
          </a:xfrm>
          <a:prstGeom prst="roundRect">
            <a:avLst>
              <a:gd name="adj" fmla="val 1985"/>
            </a:avLst>
          </a:prstGeom>
          <a:solidFill>
            <a:schemeClr val="tx1">
              <a:alpha val="3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6" name="角丸四角形 15">
            <a:extLst>
              <a:ext uri="{FF2B5EF4-FFF2-40B4-BE49-F238E27FC236}">
                <a16:creationId xmlns:a16="http://schemas.microsoft.com/office/drawing/2014/main" id="{5DC31206-E100-B44F-9487-E24837B57972}"/>
              </a:ext>
            </a:extLst>
          </p:cNvPr>
          <p:cNvSpPr/>
          <p:nvPr/>
        </p:nvSpPr>
        <p:spPr>
          <a:xfrm>
            <a:off x="3125016" y="2710877"/>
            <a:ext cx="1409662" cy="605098"/>
          </a:xfrm>
          <a:prstGeom prst="roundRect">
            <a:avLst>
              <a:gd name="adj" fmla="val 7596"/>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UI" panose="020B0604030504040204" pitchFamily="34" charset="-128"/>
                <a:ea typeface="Meiryo UI" panose="020B0604030504040204" pitchFamily="34" charset="-128"/>
              </a:rPr>
              <a:t>ユーザ・マスタ</a:t>
            </a:r>
            <a:endParaRPr kumimoji="1" lang="en-US" altLang="ja-JP" sz="1400" dirty="0">
              <a:solidFill>
                <a:schemeClr val="tx1"/>
              </a:solidFill>
              <a:latin typeface="Meiryo UI" panose="020B0604030504040204" pitchFamily="34" charset="-128"/>
              <a:ea typeface="Meiryo UI" panose="020B0604030504040204" pitchFamily="34" charset="-128"/>
            </a:endParaRPr>
          </a:p>
          <a:p>
            <a:pPr algn="ctr"/>
            <a:r>
              <a:rPr kumimoji="1" lang="ja-JP" altLang="en-US" sz="1400" dirty="0">
                <a:solidFill>
                  <a:schemeClr val="tx1"/>
                </a:solidFill>
                <a:latin typeface="Meiryo UI" panose="020B0604030504040204" pitchFamily="34" charset="-128"/>
                <a:ea typeface="Meiryo UI" panose="020B0604030504040204" pitchFamily="34" charset="-128"/>
              </a:rPr>
              <a:t>管理機能</a:t>
            </a:r>
          </a:p>
        </p:txBody>
      </p:sp>
      <p:sp>
        <p:nvSpPr>
          <p:cNvPr id="17" name="角丸四角形 16">
            <a:extLst>
              <a:ext uri="{FF2B5EF4-FFF2-40B4-BE49-F238E27FC236}">
                <a16:creationId xmlns:a16="http://schemas.microsoft.com/office/drawing/2014/main" id="{53A97CAD-814A-4F49-90C9-98B364C93000}"/>
              </a:ext>
            </a:extLst>
          </p:cNvPr>
          <p:cNvSpPr/>
          <p:nvPr/>
        </p:nvSpPr>
        <p:spPr>
          <a:xfrm>
            <a:off x="3125016" y="3412148"/>
            <a:ext cx="1409662" cy="585810"/>
          </a:xfrm>
          <a:prstGeom prst="roundRect">
            <a:avLst>
              <a:gd name="adj" fmla="val 5004"/>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tx1"/>
                </a:solidFill>
                <a:latin typeface="Meiryo UI" panose="020B0604030504040204" pitchFamily="34" charset="-128"/>
                <a:ea typeface="Meiryo UI" panose="020B0604030504040204" pitchFamily="34" charset="-128"/>
              </a:rPr>
              <a:t>利用料・報酬</a:t>
            </a:r>
            <a:endParaRPr lang="en-US" altLang="ja-JP" sz="1400" dirty="0">
              <a:solidFill>
                <a:schemeClr val="tx1"/>
              </a:solidFill>
              <a:latin typeface="Meiryo UI" panose="020B0604030504040204" pitchFamily="34" charset="-128"/>
              <a:ea typeface="Meiryo UI" panose="020B0604030504040204" pitchFamily="34" charset="-128"/>
            </a:endParaRPr>
          </a:p>
          <a:p>
            <a:pPr algn="ctr"/>
            <a:r>
              <a:rPr kumimoji="1" lang="ja-JP" altLang="en-US" sz="1400" dirty="0">
                <a:solidFill>
                  <a:schemeClr val="tx1"/>
                </a:solidFill>
                <a:latin typeface="Meiryo UI" panose="020B0604030504040204" pitchFamily="34" charset="-128"/>
                <a:ea typeface="Meiryo UI" panose="020B0604030504040204" pitchFamily="34" charset="-128"/>
              </a:rPr>
              <a:t>機能</a:t>
            </a:r>
          </a:p>
        </p:txBody>
      </p:sp>
      <p:sp>
        <p:nvSpPr>
          <p:cNvPr id="18" name="角丸四角形 17">
            <a:extLst>
              <a:ext uri="{FF2B5EF4-FFF2-40B4-BE49-F238E27FC236}">
                <a16:creationId xmlns:a16="http://schemas.microsoft.com/office/drawing/2014/main" id="{613A1B9B-D283-3F47-BE1C-69E40E5C048B}"/>
              </a:ext>
            </a:extLst>
          </p:cNvPr>
          <p:cNvSpPr/>
          <p:nvPr/>
        </p:nvSpPr>
        <p:spPr>
          <a:xfrm>
            <a:off x="3135643" y="1870781"/>
            <a:ext cx="2878290" cy="714519"/>
          </a:xfrm>
          <a:prstGeom prst="roundRect">
            <a:avLst>
              <a:gd name="adj" fmla="val 8891"/>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108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施策・告知</a:t>
            </a:r>
            <a:endParaRPr lang="en-US" altLang="ja-JP" sz="1400" dirty="0">
              <a:solidFill>
                <a:schemeClr val="bg1"/>
              </a:solidFill>
              <a:latin typeface="Meiryo UI" panose="020B0604030504040204" pitchFamily="34" charset="-128"/>
              <a:ea typeface="Meiryo UI" panose="020B0604030504040204" pitchFamily="34" charset="-128"/>
            </a:endParaRPr>
          </a:p>
          <a:p>
            <a:pPr algn="ctr"/>
            <a:r>
              <a:rPr kumimoji="1" lang="ja-JP" altLang="en-US" sz="1400" dirty="0">
                <a:solidFill>
                  <a:schemeClr val="bg1"/>
                </a:solidFill>
                <a:latin typeface="Meiryo UI" panose="020B0604030504040204" pitchFamily="34" charset="-128"/>
                <a:ea typeface="Meiryo UI" panose="020B0604030504040204" pitchFamily="34" charset="-128"/>
              </a:rPr>
              <a:t>機能</a:t>
            </a:r>
            <a:endParaRPr kumimoji="1" lang="en-US" altLang="ja-JP" sz="1400" dirty="0">
              <a:solidFill>
                <a:schemeClr val="bg1"/>
              </a:solidFill>
              <a:latin typeface="Meiryo UI" panose="020B0604030504040204" pitchFamily="34" charset="-128"/>
              <a:ea typeface="Meiryo UI" panose="020B0604030504040204" pitchFamily="34" charset="-128"/>
            </a:endParaRPr>
          </a:p>
        </p:txBody>
      </p:sp>
      <p:sp>
        <p:nvSpPr>
          <p:cNvPr id="24" name="テキスト ボックス 23">
            <a:extLst>
              <a:ext uri="{FF2B5EF4-FFF2-40B4-BE49-F238E27FC236}">
                <a16:creationId xmlns:a16="http://schemas.microsoft.com/office/drawing/2014/main" id="{C8848CF0-B643-2D41-A0F4-232F8E564227}"/>
              </a:ext>
            </a:extLst>
          </p:cNvPr>
          <p:cNvSpPr txBox="1"/>
          <p:nvPr/>
        </p:nvSpPr>
        <p:spPr>
          <a:xfrm>
            <a:off x="3392178" y="1489630"/>
            <a:ext cx="2284999" cy="307777"/>
          </a:xfrm>
          <a:prstGeom prst="rect">
            <a:avLst/>
          </a:prstGeom>
          <a:noFill/>
        </p:spPr>
        <p:txBody>
          <a:bodyPr wrap="square" rtlCol="0">
            <a:spAutoFit/>
          </a:bodyPr>
          <a:lstStyle/>
          <a:p>
            <a:pPr algn="ctr"/>
            <a:r>
              <a:rPr lang="en-US" altLang="ja-JP" sz="1400" b="1" dirty="0">
                <a:solidFill>
                  <a:schemeClr val="bg1"/>
                </a:solidFill>
                <a:latin typeface="Meiryo UI" panose="020B0604030504040204" pitchFamily="34" charset="-128"/>
                <a:ea typeface="Meiryo UI" panose="020B0604030504040204" pitchFamily="34" charset="-128"/>
              </a:rPr>
              <a:t>OMO</a:t>
            </a:r>
            <a:r>
              <a:rPr lang="ja-JP" altLang="en-US" sz="1400" b="1" dirty="0">
                <a:solidFill>
                  <a:schemeClr val="bg1"/>
                </a:solidFill>
                <a:latin typeface="Meiryo UI" panose="020B0604030504040204" pitchFamily="34" charset="-128"/>
                <a:ea typeface="Meiryo UI" panose="020B0604030504040204" pitchFamily="34" charset="-128"/>
              </a:rPr>
              <a:t>プラットフォーム</a:t>
            </a:r>
          </a:p>
        </p:txBody>
      </p:sp>
      <p:sp>
        <p:nvSpPr>
          <p:cNvPr id="25" name="テキスト ボックス 24">
            <a:extLst>
              <a:ext uri="{FF2B5EF4-FFF2-40B4-BE49-F238E27FC236}">
                <a16:creationId xmlns:a16="http://schemas.microsoft.com/office/drawing/2014/main" id="{8931655B-B324-3F4E-9C04-46BEEC6CD555}"/>
              </a:ext>
            </a:extLst>
          </p:cNvPr>
          <p:cNvSpPr txBox="1"/>
          <p:nvPr/>
        </p:nvSpPr>
        <p:spPr>
          <a:xfrm>
            <a:off x="321293" y="3252225"/>
            <a:ext cx="1208740" cy="445708"/>
          </a:xfrm>
          <a:prstGeom prst="rect">
            <a:avLst/>
          </a:prstGeom>
          <a:noFill/>
        </p:spPr>
        <p:txBody>
          <a:bodyPr wrap="square" rtlCol="0">
            <a:noAutofit/>
          </a:bodyPr>
          <a:lstStyle/>
          <a:p>
            <a:pPr algn="ctr"/>
            <a:r>
              <a:rPr lang="ja-JP" altLang="en-US" sz="1000" dirty="0">
                <a:latin typeface="Meiryo UI" panose="020B0604030504040204" pitchFamily="34" charset="-128"/>
                <a:ea typeface="Meiryo UI" panose="020B0604030504040204" pitchFamily="34" charset="-128"/>
              </a:rPr>
              <a:t>メ</a:t>
            </a:r>
            <a:r>
              <a:rPr kumimoji="1" lang="ja-JP" altLang="en-US" sz="1000" dirty="0">
                <a:latin typeface="Meiryo UI" panose="020B0604030504040204" pitchFamily="34" charset="-128"/>
                <a:ea typeface="Meiryo UI" panose="020B0604030504040204" pitchFamily="34" charset="-128"/>
              </a:rPr>
              <a:t>ーカー、加盟店、</a:t>
            </a:r>
            <a:endParaRPr lang="en-US" altLang="ja-JP" sz="1000" dirty="0">
              <a:latin typeface="Meiryo UI" panose="020B0604030504040204" pitchFamily="34" charset="-128"/>
              <a:ea typeface="Meiryo UI" panose="020B0604030504040204" pitchFamily="34" charset="-128"/>
            </a:endParaRPr>
          </a:p>
          <a:p>
            <a:pPr algn="ctr"/>
            <a:r>
              <a:rPr kumimoji="1" lang="ja-JP" altLang="en-US" sz="1000" dirty="0">
                <a:latin typeface="Meiryo UI" panose="020B0604030504040204" pitchFamily="34" charset="-128"/>
                <a:ea typeface="Meiryo UI" panose="020B0604030504040204" pitchFamily="34" charset="-128"/>
              </a:rPr>
              <a:t>キャリア会社様</a:t>
            </a:r>
          </a:p>
        </p:txBody>
      </p:sp>
      <p:sp>
        <p:nvSpPr>
          <p:cNvPr id="27" name="角丸四角形 26">
            <a:extLst>
              <a:ext uri="{FF2B5EF4-FFF2-40B4-BE49-F238E27FC236}">
                <a16:creationId xmlns:a16="http://schemas.microsoft.com/office/drawing/2014/main" id="{6939A296-3BD8-2B49-B519-985A73D14703}"/>
              </a:ext>
            </a:extLst>
          </p:cNvPr>
          <p:cNvSpPr/>
          <p:nvPr/>
        </p:nvSpPr>
        <p:spPr>
          <a:xfrm>
            <a:off x="1895363" y="1729347"/>
            <a:ext cx="617096" cy="2278383"/>
          </a:xfrm>
          <a:prstGeom prst="roundRect">
            <a:avLst>
              <a:gd name="adj" fmla="val 4571"/>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サイト</a:t>
            </a:r>
            <a:endParaRPr lang="en-US" altLang="ja-JP" sz="1400" dirty="0">
              <a:solidFill>
                <a:schemeClr val="bg1"/>
              </a:solidFill>
              <a:latin typeface="Meiryo UI" panose="020B0604030504040204" pitchFamily="34" charset="-128"/>
              <a:ea typeface="Meiryo UI" panose="020B0604030504040204" pitchFamily="34" charset="-128"/>
            </a:endParaRPr>
          </a:p>
          <a:p>
            <a:pPr algn="ctr"/>
            <a:r>
              <a:rPr lang="ja-JP" altLang="en-US" sz="1400" dirty="0">
                <a:solidFill>
                  <a:schemeClr val="bg1"/>
                </a:solidFill>
                <a:latin typeface="Meiryo UI" panose="020B0604030504040204" pitchFamily="34" charset="-128"/>
                <a:ea typeface="Meiryo UI" panose="020B0604030504040204" pitchFamily="34" charset="-128"/>
              </a:rPr>
              <a:t>画面</a:t>
            </a:r>
            <a:endParaRPr kumimoji="1" lang="en-US" altLang="ja-JP" sz="1400" dirty="0">
              <a:solidFill>
                <a:schemeClr val="bg1"/>
              </a:solidFill>
              <a:latin typeface="Meiryo UI" panose="020B0604030504040204" pitchFamily="34" charset="-128"/>
              <a:ea typeface="Meiryo UI" panose="020B0604030504040204" pitchFamily="34" charset="-128"/>
            </a:endParaRPr>
          </a:p>
        </p:txBody>
      </p:sp>
      <p:pic>
        <p:nvPicPr>
          <p:cNvPr id="28" name="グラフィックス 51">
            <a:extLst>
              <a:ext uri="{FF2B5EF4-FFF2-40B4-BE49-F238E27FC236}">
                <a16:creationId xmlns:a16="http://schemas.microsoft.com/office/drawing/2014/main" id="{846F23C9-54F0-BF4D-BDF6-EC4E9F3BB637}"/>
              </a:ext>
            </a:extLst>
          </p:cNvPr>
          <p:cNvPicPr>
            <a:picLocks noChangeAspect="1"/>
          </p:cNvPicPr>
          <p:nvPr/>
        </p:nvPicPr>
        <p:blipFill>
          <a:blip r:embed="rId4"/>
          <a:stretch>
            <a:fillRect/>
          </a:stretch>
        </p:blipFill>
        <p:spPr>
          <a:xfrm>
            <a:off x="330999" y="2435000"/>
            <a:ext cx="765428" cy="754943"/>
          </a:xfrm>
          <a:prstGeom prst="rect">
            <a:avLst/>
          </a:prstGeom>
        </p:spPr>
      </p:pic>
      <p:pic>
        <p:nvPicPr>
          <p:cNvPr id="29" name="グラフィックス 52">
            <a:extLst>
              <a:ext uri="{FF2B5EF4-FFF2-40B4-BE49-F238E27FC236}">
                <a16:creationId xmlns:a16="http://schemas.microsoft.com/office/drawing/2014/main" id="{6ABFCD95-8D6F-1A4F-9B8C-C603849EE367}"/>
              </a:ext>
            </a:extLst>
          </p:cNvPr>
          <p:cNvPicPr>
            <a:picLocks noChangeAspect="1"/>
          </p:cNvPicPr>
          <p:nvPr/>
        </p:nvPicPr>
        <p:blipFill>
          <a:blip/>
          <a:stretch>
            <a:fillRect/>
          </a:stretch>
        </p:blipFill>
        <p:spPr>
          <a:xfrm>
            <a:off x="867517" y="2525094"/>
            <a:ext cx="661505" cy="661505"/>
          </a:xfrm>
          <a:prstGeom prst="rect">
            <a:avLst/>
          </a:prstGeom>
        </p:spPr>
      </p:pic>
      <p:pic>
        <p:nvPicPr>
          <p:cNvPr id="38" name="グラフィックス 61">
            <a:extLst>
              <a:ext uri="{FF2B5EF4-FFF2-40B4-BE49-F238E27FC236}">
                <a16:creationId xmlns:a16="http://schemas.microsoft.com/office/drawing/2014/main" id="{D1D5ECEB-9129-8C42-B45E-BB3B2A2FD7BC}"/>
              </a:ext>
            </a:extLst>
          </p:cNvPr>
          <p:cNvPicPr>
            <a:picLocks noChangeAspect="1"/>
          </p:cNvPicPr>
          <p:nvPr/>
        </p:nvPicPr>
        <p:blipFill>
          <a:blip/>
          <a:stretch>
            <a:fillRect/>
          </a:stretch>
        </p:blipFill>
        <p:spPr>
          <a:xfrm>
            <a:off x="7634988" y="3697932"/>
            <a:ext cx="608846" cy="608846"/>
          </a:xfrm>
          <a:prstGeom prst="rect">
            <a:avLst/>
          </a:prstGeom>
        </p:spPr>
      </p:pic>
      <p:sp>
        <p:nvSpPr>
          <p:cNvPr id="40" name="テキスト ボックス 39">
            <a:extLst>
              <a:ext uri="{FF2B5EF4-FFF2-40B4-BE49-F238E27FC236}">
                <a16:creationId xmlns:a16="http://schemas.microsoft.com/office/drawing/2014/main" id="{C50EACC2-BE73-1544-84FD-F4B03687DEE1}"/>
              </a:ext>
            </a:extLst>
          </p:cNvPr>
          <p:cNvSpPr txBox="1"/>
          <p:nvPr/>
        </p:nvSpPr>
        <p:spPr>
          <a:xfrm>
            <a:off x="7513014" y="2301276"/>
            <a:ext cx="1024197"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一般ユーザ</a:t>
            </a:r>
          </a:p>
        </p:txBody>
      </p:sp>
      <p:pic>
        <p:nvPicPr>
          <p:cNvPr id="41" name="グラフィックス 53">
            <a:extLst>
              <a:ext uri="{FF2B5EF4-FFF2-40B4-BE49-F238E27FC236}">
                <a16:creationId xmlns:a16="http://schemas.microsoft.com/office/drawing/2014/main" id="{A663065C-D531-7F43-8605-35DDC674C254}"/>
              </a:ext>
            </a:extLst>
          </p:cNvPr>
          <p:cNvPicPr>
            <a:picLocks noChangeAspect="1"/>
          </p:cNvPicPr>
          <p:nvPr/>
        </p:nvPicPr>
        <p:blipFill>
          <a:blip r:embed="rId5"/>
          <a:stretch>
            <a:fillRect/>
          </a:stretch>
        </p:blipFill>
        <p:spPr>
          <a:xfrm>
            <a:off x="7718949" y="1581387"/>
            <a:ext cx="600742" cy="719493"/>
          </a:xfrm>
          <a:prstGeom prst="rect">
            <a:avLst/>
          </a:prstGeom>
        </p:spPr>
      </p:pic>
      <p:pic>
        <p:nvPicPr>
          <p:cNvPr id="42" name="グラフィックス 54">
            <a:extLst>
              <a:ext uri="{FF2B5EF4-FFF2-40B4-BE49-F238E27FC236}">
                <a16:creationId xmlns:a16="http://schemas.microsoft.com/office/drawing/2014/main" id="{A5EB4C68-C4E6-494D-A0D2-D72AD8A4705C}"/>
              </a:ext>
            </a:extLst>
          </p:cNvPr>
          <p:cNvPicPr>
            <a:picLocks noChangeAspect="1"/>
          </p:cNvPicPr>
          <p:nvPr/>
        </p:nvPicPr>
        <p:blipFill>
          <a:blip/>
          <a:stretch>
            <a:fillRect/>
          </a:stretch>
        </p:blipFill>
        <p:spPr>
          <a:xfrm>
            <a:off x="7153585" y="1861593"/>
            <a:ext cx="591695" cy="591695"/>
          </a:xfrm>
          <a:prstGeom prst="rect">
            <a:avLst/>
          </a:prstGeom>
        </p:spPr>
      </p:pic>
      <p:sp>
        <p:nvSpPr>
          <p:cNvPr id="44" name="角丸四角形 43">
            <a:extLst>
              <a:ext uri="{FF2B5EF4-FFF2-40B4-BE49-F238E27FC236}">
                <a16:creationId xmlns:a16="http://schemas.microsoft.com/office/drawing/2014/main" id="{5DC31206-E100-B44F-9487-E24837B57972}"/>
              </a:ext>
            </a:extLst>
          </p:cNvPr>
          <p:cNvSpPr/>
          <p:nvPr/>
        </p:nvSpPr>
        <p:spPr>
          <a:xfrm>
            <a:off x="4610196" y="2707390"/>
            <a:ext cx="1409662" cy="605098"/>
          </a:xfrm>
          <a:prstGeom prst="roundRect">
            <a:avLst>
              <a:gd name="adj" fmla="val 7596"/>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UI" panose="020B0604030504040204" pitchFamily="34" charset="-128"/>
                <a:ea typeface="Meiryo UI" panose="020B0604030504040204" pitchFamily="34" charset="-128"/>
              </a:rPr>
              <a:t>購買データ</a:t>
            </a:r>
          </a:p>
        </p:txBody>
      </p:sp>
      <p:sp>
        <p:nvSpPr>
          <p:cNvPr id="45" name="角丸四角形 44">
            <a:extLst>
              <a:ext uri="{FF2B5EF4-FFF2-40B4-BE49-F238E27FC236}">
                <a16:creationId xmlns:a16="http://schemas.microsoft.com/office/drawing/2014/main" id="{5DC31206-E100-B44F-9487-E24837B57972}"/>
              </a:ext>
            </a:extLst>
          </p:cNvPr>
          <p:cNvSpPr/>
          <p:nvPr/>
        </p:nvSpPr>
        <p:spPr>
          <a:xfrm>
            <a:off x="4610196" y="3411460"/>
            <a:ext cx="1409662" cy="605098"/>
          </a:xfrm>
          <a:prstGeom prst="roundRect">
            <a:avLst>
              <a:gd name="adj" fmla="val 7596"/>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tx1"/>
                </a:solidFill>
                <a:latin typeface="Meiryo UI" panose="020B0604030504040204" pitchFamily="34" charset="-128"/>
                <a:ea typeface="Meiryo UI" panose="020B0604030504040204" pitchFamily="34" charset="-128"/>
              </a:rPr>
              <a:t>サイト</a:t>
            </a:r>
            <a:endParaRPr lang="en-US" altLang="ja-JP" sz="1400" dirty="0">
              <a:solidFill>
                <a:schemeClr val="tx1"/>
              </a:solidFill>
              <a:latin typeface="Meiryo UI" panose="020B0604030504040204" pitchFamily="34" charset="-128"/>
              <a:ea typeface="Meiryo UI" panose="020B0604030504040204" pitchFamily="34" charset="-128"/>
            </a:endParaRPr>
          </a:p>
          <a:p>
            <a:pPr algn="ctr"/>
            <a:r>
              <a:rPr kumimoji="1" lang="ja-JP" altLang="en-US" sz="1400" dirty="0">
                <a:solidFill>
                  <a:schemeClr val="tx1"/>
                </a:solidFill>
                <a:latin typeface="Meiryo UI" panose="020B0604030504040204" pitchFamily="34" charset="-128"/>
                <a:ea typeface="Meiryo UI" panose="020B0604030504040204" pitchFamily="34" charset="-128"/>
              </a:rPr>
              <a:t>管理機能</a:t>
            </a:r>
          </a:p>
        </p:txBody>
      </p:sp>
      <p:sp>
        <p:nvSpPr>
          <p:cNvPr id="35" name="左右矢印 34">
            <a:extLst>
              <a:ext uri="{FF2B5EF4-FFF2-40B4-BE49-F238E27FC236}">
                <a16:creationId xmlns:a16="http://schemas.microsoft.com/office/drawing/2014/main" id="{1B897ED4-E41C-8141-9470-3B6A81BB7257}"/>
              </a:ext>
            </a:extLst>
          </p:cNvPr>
          <p:cNvSpPr/>
          <p:nvPr/>
        </p:nvSpPr>
        <p:spPr>
          <a:xfrm rot="2066408">
            <a:off x="5688345" y="3317341"/>
            <a:ext cx="1260750" cy="318909"/>
          </a:xfrm>
          <a:prstGeom prst="leftRightArrow">
            <a:avLst>
              <a:gd name="adj1" fmla="val 29857"/>
              <a:gd name="adj2" fmla="val 7014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52" name="下矢印 51">
            <a:extLst>
              <a:ext uri="{FF2B5EF4-FFF2-40B4-BE49-F238E27FC236}">
                <a16:creationId xmlns:a16="http://schemas.microsoft.com/office/drawing/2014/main" id="{6711D9F1-14D9-C347-A6E8-1598833026AD}"/>
              </a:ext>
            </a:extLst>
          </p:cNvPr>
          <p:cNvSpPr/>
          <p:nvPr/>
        </p:nvSpPr>
        <p:spPr>
          <a:xfrm rot="16200000">
            <a:off x="6453831" y="1756595"/>
            <a:ext cx="318814" cy="888521"/>
          </a:xfrm>
          <a:prstGeom prst="downArrow">
            <a:avLst>
              <a:gd name="adj1" fmla="val 42730"/>
              <a:gd name="adj2" fmla="val 6391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53" name="左右矢印 52">
            <a:extLst>
              <a:ext uri="{FF2B5EF4-FFF2-40B4-BE49-F238E27FC236}">
                <a16:creationId xmlns:a16="http://schemas.microsoft.com/office/drawing/2014/main" id="{BDBE35A4-F098-384F-8D8D-F448771D2F0A}"/>
              </a:ext>
            </a:extLst>
          </p:cNvPr>
          <p:cNvSpPr/>
          <p:nvPr/>
        </p:nvSpPr>
        <p:spPr>
          <a:xfrm rot="5400000">
            <a:off x="5072463" y="2365952"/>
            <a:ext cx="709666" cy="277925"/>
          </a:xfrm>
          <a:prstGeom prst="leftRightArrow">
            <a:avLst>
              <a:gd name="adj1" fmla="val 29857"/>
              <a:gd name="adj2" fmla="val 7014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cxnSp>
        <p:nvCxnSpPr>
          <p:cNvPr id="49" name="直線コネクタ 48"/>
          <p:cNvCxnSpPr/>
          <p:nvPr/>
        </p:nvCxnSpPr>
        <p:spPr>
          <a:xfrm flipV="1">
            <a:off x="1590203" y="2868892"/>
            <a:ext cx="254895" cy="1"/>
          </a:xfrm>
          <a:prstGeom prst="line">
            <a:avLst/>
          </a:prstGeom>
        </p:spPr>
        <p:style>
          <a:lnRef idx="2">
            <a:schemeClr val="dk1"/>
          </a:lnRef>
          <a:fillRef idx="0">
            <a:schemeClr val="dk1"/>
          </a:fillRef>
          <a:effectRef idx="1">
            <a:schemeClr val="dk1"/>
          </a:effectRef>
          <a:fontRef idx="minor">
            <a:schemeClr val="tx1"/>
          </a:fontRef>
        </p:style>
      </p:cxnSp>
      <p:sp>
        <p:nvSpPr>
          <p:cNvPr id="62" name="角丸四角形 61">
            <a:extLst>
              <a:ext uri="{FF2B5EF4-FFF2-40B4-BE49-F238E27FC236}">
                <a16:creationId xmlns:a16="http://schemas.microsoft.com/office/drawing/2014/main" id="{C9B920AF-AB3E-F143-8E08-3E78C69D7E0D}"/>
              </a:ext>
            </a:extLst>
          </p:cNvPr>
          <p:cNvSpPr/>
          <p:nvPr/>
        </p:nvSpPr>
        <p:spPr>
          <a:xfrm>
            <a:off x="5622800" y="4167537"/>
            <a:ext cx="699223" cy="161330"/>
          </a:xfrm>
          <a:prstGeom prst="roundRect">
            <a:avLst>
              <a:gd name="adj" fmla="val 8028"/>
            </a:avLst>
          </a:prstGeom>
          <a:noFill/>
          <a:ln w="12700">
            <a:no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spAutoFit/>
          </a:bodyPr>
          <a:lstStyle/>
          <a:p>
            <a:pPr algn="ctr"/>
            <a:r>
              <a:rPr lang="en-US" altLang="ja-JP" sz="1000" b="1" dirty="0">
                <a:solidFill>
                  <a:schemeClr val="bg2"/>
                </a:solidFill>
                <a:latin typeface="Meiryo UI" panose="020B0604030504040204" pitchFamily="34" charset="-128"/>
                <a:ea typeface="Meiryo UI" panose="020B0604030504040204" pitchFamily="34" charset="-128"/>
              </a:rPr>
              <a:t>AWS</a:t>
            </a:r>
            <a:endParaRPr kumimoji="1" lang="en-US" altLang="ja-JP" sz="1000" b="1" dirty="0">
              <a:solidFill>
                <a:schemeClr val="bg2"/>
              </a:solidFill>
              <a:latin typeface="Meiryo UI" panose="020B0604030504040204" pitchFamily="34" charset="-128"/>
              <a:ea typeface="Meiryo UI" panose="020B0604030504040204" pitchFamily="34" charset="-128"/>
            </a:endParaRPr>
          </a:p>
        </p:txBody>
      </p:sp>
      <p:cxnSp>
        <p:nvCxnSpPr>
          <p:cNvPr id="63" name="直線コネクタ 62"/>
          <p:cNvCxnSpPr/>
          <p:nvPr/>
        </p:nvCxnSpPr>
        <p:spPr>
          <a:xfrm>
            <a:off x="2523893" y="2869245"/>
            <a:ext cx="255328" cy="1"/>
          </a:xfrm>
          <a:prstGeom prst="line">
            <a:avLst/>
          </a:prstGeom>
        </p:spPr>
        <p:style>
          <a:lnRef idx="2">
            <a:schemeClr val="dk1"/>
          </a:lnRef>
          <a:fillRef idx="0">
            <a:schemeClr val="dk1"/>
          </a:fillRef>
          <a:effectRef idx="1">
            <a:schemeClr val="dk1"/>
          </a:effectRef>
          <a:fontRef idx="minor">
            <a:schemeClr val="tx1"/>
          </a:fontRef>
        </p:style>
      </p:cxnSp>
      <p:pic>
        <p:nvPicPr>
          <p:cNvPr id="65" name="グラフィックス 82">
            <a:extLst>
              <a:ext uri="{FF2B5EF4-FFF2-40B4-BE49-F238E27FC236}">
                <a16:creationId xmlns:a16="http://schemas.microsoft.com/office/drawing/2014/main" id="{4CC0FCD8-5002-BF4F-8F20-1311569D0A8D}"/>
              </a:ext>
            </a:extLst>
          </p:cNvPr>
          <p:cNvPicPr>
            <a:picLocks noChangeAspect="1"/>
          </p:cNvPicPr>
          <p:nvPr/>
        </p:nvPicPr>
        <p:blipFill>
          <a:blip/>
          <a:stretch>
            <a:fillRect/>
          </a:stretch>
        </p:blipFill>
        <p:spPr>
          <a:xfrm>
            <a:off x="7929889" y="2927508"/>
            <a:ext cx="475690" cy="475690"/>
          </a:xfrm>
          <a:prstGeom prst="rect">
            <a:avLst/>
          </a:prstGeom>
        </p:spPr>
      </p:pic>
      <p:sp>
        <p:nvSpPr>
          <p:cNvPr id="66" name="テキスト ボックス 65">
            <a:extLst>
              <a:ext uri="{FF2B5EF4-FFF2-40B4-BE49-F238E27FC236}">
                <a16:creationId xmlns:a16="http://schemas.microsoft.com/office/drawing/2014/main" id="{C50EACC2-BE73-1544-84FD-F4B03687DEE1}"/>
              </a:ext>
            </a:extLst>
          </p:cNvPr>
          <p:cNvSpPr txBox="1"/>
          <p:nvPr/>
        </p:nvSpPr>
        <p:spPr>
          <a:xfrm>
            <a:off x="8128764" y="2702212"/>
            <a:ext cx="1227503" cy="244965"/>
          </a:xfrm>
          <a:prstGeom prst="rect">
            <a:avLst/>
          </a:prstGeom>
          <a:noFill/>
        </p:spPr>
        <p:txBody>
          <a:bodyPr wrap="square" rtlCol="0">
            <a:noAutofit/>
          </a:bodyPr>
          <a:lstStyle/>
          <a:p>
            <a:pPr algn="ctr"/>
            <a:r>
              <a:rPr lang="ja-JP" altLang="en-US" sz="1000" dirty="0">
                <a:latin typeface="Meiryo UI" panose="020B0604030504040204" pitchFamily="34" charset="-128"/>
                <a:ea typeface="Meiryo UI" panose="020B0604030504040204" pitchFamily="34" charset="-128"/>
              </a:rPr>
              <a:t>購入　</a:t>
            </a:r>
            <a:r>
              <a:rPr lang="en-US" altLang="ja-JP" sz="1000" dirty="0">
                <a:latin typeface="Meiryo UI" panose="020B0604030504040204" pitchFamily="34" charset="-128"/>
                <a:ea typeface="Meiryo UI" panose="020B0604030504040204" pitchFamily="34" charset="-128"/>
              </a:rPr>
              <a:t>(</a:t>
            </a:r>
            <a:r>
              <a:rPr lang="ja-JP" altLang="en-US" sz="1000" dirty="0">
                <a:latin typeface="Meiryo UI" panose="020B0604030504040204" pitchFamily="34" charset="-128"/>
                <a:ea typeface="Meiryo UI" panose="020B0604030504040204" pitchFamily="34" charset="-128"/>
              </a:rPr>
              <a:t>決済アプリ</a:t>
            </a:r>
            <a:r>
              <a:rPr lang="en-US" altLang="ja-JP" sz="1000" dirty="0">
                <a:latin typeface="Meiryo UI" panose="020B0604030504040204" pitchFamily="34" charset="-128"/>
                <a:ea typeface="Meiryo UI" panose="020B0604030504040204" pitchFamily="34" charset="-128"/>
              </a:rPr>
              <a:t>)</a:t>
            </a:r>
            <a:endParaRPr kumimoji="1" lang="ja-JP" altLang="en-US" sz="1000" dirty="0">
              <a:latin typeface="Meiryo UI" panose="020B0604030504040204" pitchFamily="34" charset="-128"/>
              <a:ea typeface="Meiryo UI" panose="020B0604030504040204" pitchFamily="34" charset="-128"/>
            </a:endParaRPr>
          </a:p>
        </p:txBody>
      </p:sp>
      <p:sp>
        <p:nvSpPr>
          <p:cNvPr id="67" name="下矢印 66">
            <a:extLst>
              <a:ext uri="{FF2B5EF4-FFF2-40B4-BE49-F238E27FC236}">
                <a16:creationId xmlns:a16="http://schemas.microsoft.com/office/drawing/2014/main" id="{6711D9F1-14D9-C347-A6E8-1598833026AD}"/>
              </a:ext>
            </a:extLst>
          </p:cNvPr>
          <p:cNvSpPr/>
          <p:nvPr/>
        </p:nvSpPr>
        <p:spPr>
          <a:xfrm>
            <a:off x="7634988" y="2704325"/>
            <a:ext cx="331197" cy="956766"/>
          </a:xfrm>
          <a:prstGeom prst="downArrow">
            <a:avLst>
              <a:gd name="adj1" fmla="val 42730"/>
              <a:gd name="adj2" fmla="val 6391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36" name="角丸四角形 35"/>
          <p:cNvSpPr/>
          <p:nvPr/>
        </p:nvSpPr>
        <p:spPr>
          <a:xfrm>
            <a:off x="-6463736" y="1016055"/>
            <a:ext cx="6344564" cy="3233838"/>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lang="ja-JP" altLang="en-US" sz="2000" b="1" dirty="0">
                <a:solidFill>
                  <a:schemeClr val="tx1"/>
                </a:solidFill>
                <a:latin typeface="+mn-ea"/>
              </a:rPr>
              <a:t>開発事例　</a:t>
            </a:r>
            <a:r>
              <a:rPr kumimoji="1" lang="en-US" altLang="ja-JP" sz="1600" b="1" dirty="0">
                <a:solidFill>
                  <a:schemeClr val="tx1"/>
                </a:solidFill>
                <a:latin typeface="+mn-ea"/>
              </a:rPr>
              <a:t>(P29-40)</a:t>
            </a:r>
          </a:p>
          <a:p>
            <a:endParaRPr lang="en-US" altLang="ja-JP" sz="1600" b="1" dirty="0">
              <a:solidFill>
                <a:schemeClr val="tx1"/>
              </a:solidFill>
              <a:latin typeface="+mn-ea"/>
            </a:endParaRPr>
          </a:p>
          <a:p>
            <a:r>
              <a:rPr lang="en-US" altLang="ja-JP" sz="1600" b="1" dirty="0">
                <a:solidFill>
                  <a:schemeClr val="tx1"/>
                </a:solidFill>
                <a:latin typeface="+mn-ea"/>
              </a:rPr>
              <a:t>1.</a:t>
            </a:r>
            <a:r>
              <a:rPr lang="ja-JP" altLang="en-US" sz="1600" b="1" dirty="0">
                <a:solidFill>
                  <a:schemeClr val="tx1"/>
                </a:solidFill>
                <a:latin typeface="+mn-ea"/>
              </a:rPr>
              <a:t>整理</a:t>
            </a:r>
            <a:endParaRPr lang="en-US" altLang="ja-JP" sz="1600" b="1" dirty="0">
              <a:solidFill>
                <a:schemeClr val="tx1"/>
              </a:solidFill>
              <a:latin typeface="+mn-ea"/>
            </a:endParaRPr>
          </a:p>
          <a:p>
            <a:r>
              <a:rPr kumimoji="1" lang="ja-JP" altLang="en-US" sz="1600" dirty="0">
                <a:solidFill>
                  <a:schemeClr val="tx1"/>
                </a:solidFill>
                <a:latin typeface="+mn-ea"/>
              </a:rPr>
              <a:t>　　古い開発案件を削除</a:t>
            </a:r>
            <a:endParaRPr kumimoji="1"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P34-37</a:t>
            </a:r>
            <a:r>
              <a:rPr lang="ja-JP" altLang="en-US" sz="1600" dirty="0" err="1">
                <a:solidFill>
                  <a:schemeClr val="tx1"/>
                </a:solidFill>
                <a:latin typeface="+mn-ea"/>
              </a:rPr>
              <a:t>、</a:t>
            </a:r>
            <a:r>
              <a:rPr lang="en-US" altLang="ja-JP" sz="1600" dirty="0">
                <a:solidFill>
                  <a:schemeClr val="tx1"/>
                </a:solidFill>
                <a:latin typeface="+mn-ea"/>
              </a:rPr>
              <a:t>39</a:t>
            </a:r>
            <a:r>
              <a:rPr lang="ja-JP" altLang="en-US" sz="1600" dirty="0" err="1">
                <a:solidFill>
                  <a:schemeClr val="tx1"/>
                </a:solidFill>
                <a:latin typeface="+mn-ea"/>
              </a:rPr>
              <a:t>、</a:t>
            </a:r>
            <a:r>
              <a:rPr lang="en-US" altLang="ja-JP" sz="1600" dirty="0">
                <a:solidFill>
                  <a:schemeClr val="tx1"/>
                </a:solidFill>
                <a:latin typeface="+mn-ea"/>
              </a:rPr>
              <a:t>40</a:t>
            </a:r>
          </a:p>
          <a:p>
            <a:endParaRPr lang="en-US" altLang="ja-JP" sz="1600" dirty="0">
              <a:solidFill>
                <a:schemeClr val="tx1"/>
              </a:solidFill>
              <a:latin typeface="+mn-ea"/>
            </a:endParaRPr>
          </a:p>
          <a:p>
            <a:r>
              <a:rPr lang="en-US" altLang="ja-JP" sz="1600" b="1" dirty="0">
                <a:solidFill>
                  <a:schemeClr val="tx1"/>
                </a:solidFill>
                <a:latin typeface="+mn-ea"/>
              </a:rPr>
              <a:t>2.</a:t>
            </a:r>
            <a:r>
              <a:rPr lang="ja-JP" altLang="en-US" sz="1600" b="1" dirty="0">
                <a:solidFill>
                  <a:schemeClr val="tx1"/>
                </a:solidFill>
                <a:latin typeface="+mn-ea"/>
              </a:rPr>
              <a:t>新規追加</a:t>
            </a:r>
            <a:endParaRPr lang="en-US" altLang="ja-JP" sz="1600" b="1" dirty="0">
              <a:solidFill>
                <a:schemeClr val="tx1"/>
              </a:solidFill>
              <a:latin typeface="+mn-ea"/>
            </a:endParaRPr>
          </a:p>
          <a:p>
            <a:r>
              <a:rPr lang="ja-JP" altLang="en-US" sz="1600" dirty="0">
                <a:solidFill>
                  <a:schemeClr val="tx1"/>
                </a:solidFill>
                <a:latin typeface="+mn-ea"/>
              </a:rPr>
              <a:t>　　鉄道会社システム開発の開発事例を追加</a:t>
            </a:r>
            <a:endParaRPr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P38</a:t>
            </a:r>
            <a:r>
              <a:rPr lang="ja-JP" altLang="en-US" sz="1600" dirty="0">
                <a:solidFill>
                  <a:schemeClr val="tx1"/>
                </a:solidFill>
                <a:latin typeface="+mn-ea"/>
              </a:rPr>
              <a:t>の次ページに追加</a:t>
            </a:r>
            <a:endParaRPr lang="en-US" altLang="ja-JP" sz="1600" dirty="0">
              <a:solidFill>
                <a:schemeClr val="tx1"/>
              </a:solidFill>
              <a:latin typeface="+mn-ea"/>
            </a:endParaRPr>
          </a:p>
          <a:p>
            <a:r>
              <a:rPr lang="ja-JP" altLang="en-US" sz="1600" dirty="0">
                <a:solidFill>
                  <a:schemeClr val="tx1"/>
                </a:solidFill>
                <a:latin typeface="+mn-ea"/>
              </a:rPr>
              <a:t>　　　　→後程、イメージを連携します</a:t>
            </a:r>
            <a:endParaRPr lang="en-US" altLang="ja-JP" sz="1600" dirty="0">
              <a:solidFill>
                <a:schemeClr val="tx1"/>
              </a:solidFill>
              <a:latin typeface="+mn-ea"/>
            </a:endParaRPr>
          </a:p>
        </p:txBody>
      </p:sp>
      <p:sp>
        <p:nvSpPr>
          <p:cNvPr id="2" name="テキスト ボックス 1">
            <a:extLst>
              <a:ext uri="{FF2B5EF4-FFF2-40B4-BE49-F238E27FC236}">
                <a16:creationId xmlns:a16="http://schemas.microsoft.com/office/drawing/2014/main" id="{E7F14325-8EBF-503E-4EBA-1EA518486064}"/>
              </a:ext>
            </a:extLst>
          </p:cNvPr>
          <p:cNvSpPr txBox="1"/>
          <p:nvPr/>
        </p:nvSpPr>
        <p:spPr>
          <a:xfrm>
            <a:off x="8391043" y="-462705"/>
            <a:ext cx="2071921" cy="653128"/>
          </a:xfrm>
          <a:prstGeom prst="rect">
            <a:avLst/>
          </a:prstGeom>
          <a:noFill/>
        </p:spPr>
        <p:txBody>
          <a:bodyPr wrap="square" rtlCol="0">
            <a:spAutoFit/>
          </a:bodyPr>
          <a:lstStyle/>
          <a:p>
            <a:r>
              <a:rPr lang="ja-JP" altLang="en-US" dirty="0">
                <a:highlight>
                  <a:srgbClr val="FFFF00"/>
                </a:highlight>
              </a:rPr>
              <a:t>上 </a:t>
            </a:r>
            <a:r>
              <a:rPr lang="en-US" altLang="ja-JP" dirty="0">
                <a:highlight>
                  <a:srgbClr val="FFFF00"/>
                </a:highlight>
              </a:rPr>
              <a:t>2/3</a:t>
            </a:r>
          </a:p>
          <a:p>
            <a:r>
              <a:rPr kumimoji="1" lang="ja-JP" altLang="en-US" dirty="0">
                <a:highlight>
                  <a:srgbClr val="FFFF00"/>
                </a:highlight>
              </a:rPr>
              <a:t>イラスト＆レイアウト</a:t>
            </a:r>
          </a:p>
        </p:txBody>
      </p:sp>
    </p:spTree>
    <p:extLst>
      <p:ext uri="{BB962C8B-B14F-4D97-AF65-F5344CB8AC3E}">
        <p14:creationId xmlns:p14="http://schemas.microsoft.com/office/powerpoint/2010/main" val="47904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b="1" dirty="0">
                <a:latin typeface="Meiryo UI" panose="020B0604030504040204" pitchFamily="50" charset="-128"/>
                <a:ea typeface="Meiryo UI" panose="020B0604030504040204" pitchFamily="50" charset="-128"/>
              </a:rPr>
              <a:t>弊社のご</a:t>
            </a:r>
            <a:r>
              <a:rPr kumimoji="1" lang="ja-JP" altLang="en-US" sz="2400" b="1" dirty="0">
                <a:latin typeface="Meiryo UI" panose="020B0604030504040204" pitchFamily="50" charset="-128"/>
                <a:ea typeface="Meiryo UI" panose="020B0604030504040204" pitchFamily="50" charset="-128"/>
              </a:rPr>
              <a:t>紹介</a:t>
            </a:r>
          </a:p>
        </p:txBody>
      </p:sp>
    </p:spTree>
    <p:extLst>
      <p:ext uri="{BB962C8B-B14F-4D97-AF65-F5344CB8AC3E}">
        <p14:creationId xmlns:p14="http://schemas.microsoft.com/office/powerpoint/2010/main" val="1531397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角丸四角形 75">
            <a:extLst>
              <a:ext uri="{FF2B5EF4-FFF2-40B4-BE49-F238E27FC236}">
                <a16:creationId xmlns:a16="http://schemas.microsoft.com/office/drawing/2014/main" id="{C81BB77B-D9FB-4D41-AD7B-2D0733C075FB}"/>
              </a:ext>
            </a:extLst>
          </p:cNvPr>
          <p:cNvSpPr/>
          <p:nvPr/>
        </p:nvSpPr>
        <p:spPr>
          <a:xfrm>
            <a:off x="1960741" y="1290997"/>
            <a:ext cx="1633869" cy="3204254"/>
          </a:xfrm>
          <a:prstGeom prst="roundRect">
            <a:avLst>
              <a:gd name="adj" fmla="val 1985"/>
            </a:avLst>
          </a:prstGeom>
          <a:solidFill>
            <a:schemeClr val="tx1">
              <a:alpha val="3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50" name="タイトル 1">
            <a:extLst>
              <a:ext uri="{FF2B5EF4-FFF2-40B4-BE49-F238E27FC236}">
                <a16:creationId xmlns:a16="http://schemas.microsoft.com/office/drawing/2014/main" id="{FD64A7BD-4E65-2D44-9DC8-8C928F44D334}"/>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dirty="0">
                <a:solidFill>
                  <a:schemeClr val="accent2">
                    <a:lumMod val="75000"/>
                  </a:schemeClr>
                </a:solidFill>
              </a:rPr>
              <a:t>動画配信系　映像サービス開発</a:t>
            </a:r>
          </a:p>
        </p:txBody>
      </p:sp>
      <p:sp>
        <p:nvSpPr>
          <p:cNvPr id="55" name="タイトル 1">
            <a:extLst>
              <a:ext uri="{FF2B5EF4-FFF2-40B4-BE49-F238E27FC236}">
                <a16:creationId xmlns:a16="http://schemas.microsoft.com/office/drawing/2014/main" id="{6EBFB1A2-DBBF-7C47-91C9-561649F83698}"/>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.2】</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56" name="正方形/長方形 55">
            <a:extLst>
              <a:ext uri="{FF2B5EF4-FFF2-40B4-BE49-F238E27FC236}">
                <a16:creationId xmlns:a16="http://schemas.microsoft.com/office/drawing/2014/main" id="{84F80CF9-0311-BE4A-8D66-E844C9D66FC7}"/>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テキスト ボックス 56">
            <a:extLst>
              <a:ext uri="{FF2B5EF4-FFF2-40B4-BE49-F238E27FC236}">
                <a16:creationId xmlns:a16="http://schemas.microsoft.com/office/drawing/2014/main" id="{F218864C-ED9F-EB4F-95A8-D6BC9D8D99BC}"/>
              </a:ext>
            </a:extLst>
          </p:cNvPr>
          <p:cNvSpPr txBox="1"/>
          <p:nvPr/>
        </p:nvSpPr>
        <p:spPr>
          <a:xfrm>
            <a:off x="363148" y="911868"/>
            <a:ext cx="10337277" cy="32008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lnSpc>
                <a:spcPct val="130000"/>
              </a:lnSpc>
            </a:pPr>
            <a:r>
              <a:rPr lang="en-US" altLang="ja-JP" sz="1600" b="1" dirty="0">
                <a:solidFill>
                  <a:schemeClr val="tx1"/>
                </a:solidFill>
                <a:latin typeface="Meiryo UI" panose="020B0604030504040204" pitchFamily="34" charset="-128"/>
                <a:ea typeface="Meiryo UI" panose="020B0604030504040204" pitchFamily="34" charset="-128"/>
              </a:rPr>
              <a:t>NTT</a:t>
            </a:r>
            <a:r>
              <a:rPr lang="ja-JP" altLang="en-US" sz="1600" b="1" dirty="0">
                <a:solidFill>
                  <a:schemeClr val="tx1"/>
                </a:solidFill>
                <a:latin typeface="Meiryo UI" panose="020B0604030504040204" pitchFamily="34" charset="-128"/>
                <a:ea typeface="Meiryo UI" panose="020B0604030504040204" pitchFamily="34" charset="-128"/>
              </a:rPr>
              <a:t>データ社のビジネスパートナーとして、携帯キャリア会社様向け映像配信サービスを開発。</a:t>
            </a:r>
            <a:endParaRPr lang="en-US" altLang="ja-JP" sz="1600" b="1" dirty="0">
              <a:solidFill>
                <a:schemeClr val="tx1"/>
              </a:solidFill>
              <a:latin typeface="Meiryo UI" panose="020B0604030504040204" pitchFamily="34" charset="-128"/>
              <a:ea typeface="Meiryo UI" panose="020B0604030504040204" pitchFamily="34" charset="-128"/>
            </a:endParaRPr>
          </a:p>
        </p:txBody>
      </p:sp>
      <p:sp>
        <p:nvSpPr>
          <p:cNvPr id="105" name="テキスト ボックス 104">
            <a:extLst>
              <a:ext uri="{FF2B5EF4-FFF2-40B4-BE49-F238E27FC236}">
                <a16:creationId xmlns:a16="http://schemas.microsoft.com/office/drawing/2014/main" id="{0F7ECB89-D751-7543-8A21-40B8383B689D}"/>
              </a:ext>
            </a:extLst>
          </p:cNvPr>
          <p:cNvSpPr txBox="1"/>
          <p:nvPr/>
        </p:nvSpPr>
        <p:spPr>
          <a:xfrm>
            <a:off x="627359" y="4764106"/>
            <a:ext cx="4579590" cy="1553412"/>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106" name="コンテンツ プレースホルダ 103">
            <a:extLst>
              <a:ext uri="{FF2B5EF4-FFF2-40B4-BE49-F238E27FC236}">
                <a16:creationId xmlns:a16="http://schemas.microsoft.com/office/drawing/2014/main" id="{28E4F286-45D9-414D-92A4-D24C2FC737A0}"/>
              </a:ext>
            </a:extLst>
          </p:cNvPr>
          <p:cNvSpPr txBox="1">
            <a:spLocks/>
          </p:cNvSpPr>
          <p:nvPr/>
        </p:nvSpPr>
        <p:spPr bwMode="auto">
          <a:xfrm>
            <a:off x="831544" y="4905839"/>
            <a:ext cx="4289663" cy="14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■動画配信系映像サービスアプリ開発</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400" kern="0" dirty="0">
                <a:latin typeface="Meiryo UI" panose="020B0604030504040204" pitchFamily="34" charset="-128"/>
                <a:ea typeface="Meiryo UI" panose="020B0604030504040204" pitchFamily="34" charset="-128"/>
                <a:cs typeface="Meiryo UI" pitchFamily="50" charset="-128"/>
              </a:rPr>
              <a:t>・大規模</a:t>
            </a:r>
            <a:r>
              <a:rPr lang="en-US" altLang="ja-JP" sz="1400" kern="0" dirty="0">
                <a:latin typeface="Meiryo UI" panose="020B0604030504040204" pitchFamily="34" charset="-128"/>
                <a:ea typeface="Meiryo UI" panose="020B0604030504040204" pitchFamily="34" charset="-128"/>
                <a:cs typeface="Meiryo UI" pitchFamily="50" charset="-128"/>
              </a:rPr>
              <a:t>Agile</a:t>
            </a:r>
            <a:r>
              <a:rPr lang="ja-JP" altLang="en-US" sz="1400" kern="0" dirty="0">
                <a:latin typeface="Meiryo UI" panose="020B0604030504040204" pitchFamily="34" charset="-128"/>
                <a:ea typeface="Meiryo UI" panose="020B0604030504040204" pitchFamily="34" charset="-128"/>
                <a:cs typeface="Meiryo UI" pitchFamily="50" charset="-128"/>
              </a:rPr>
              <a:t>開発</a:t>
            </a:r>
            <a:endParaRPr lang="en-US" altLang="ja-JP" sz="14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400" kern="0" dirty="0">
                <a:latin typeface="Meiryo UI" panose="020B0604030504040204" pitchFamily="34" charset="-128"/>
                <a:ea typeface="Meiryo UI" panose="020B0604030504040204" pitchFamily="34" charset="-128"/>
                <a:cs typeface="Meiryo UI" pitchFamily="50" charset="-128"/>
              </a:rPr>
              <a:t>・端末アプリ開発～サーバ開発を担当</a:t>
            </a:r>
            <a:endParaRPr lang="en-US" altLang="ja-JP" sz="14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400" kern="0" dirty="0">
                <a:latin typeface="Meiryo UI" panose="020B0604030504040204" pitchFamily="34" charset="-128"/>
                <a:ea typeface="Meiryo UI" panose="020B0604030504040204" pitchFamily="34" charset="-128"/>
                <a:cs typeface="Meiryo UI" pitchFamily="50" charset="-128"/>
              </a:rPr>
              <a:t>・エンドユーザの映像配信担当部門様との直接取引もあり、</a:t>
            </a:r>
            <a:endParaRPr lang="en-US" altLang="ja-JP" sz="14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400" kern="0" dirty="0">
                <a:latin typeface="Meiryo UI" panose="020B0604030504040204" pitchFamily="34" charset="-128"/>
                <a:ea typeface="Meiryo UI" panose="020B0604030504040204" pitchFamily="34" charset="-128"/>
                <a:cs typeface="Meiryo UI" pitchFamily="50" charset="-128"/>
              </a:rPr>
              <a:t>　開発開始前のビジネス検討工程も参画</a:t>
            </a:r>
            <a:endParaRPr lang="en-US" altLang="ja-JP" sz="1400" kern="0" dirty="0">
              <a:latin typeface="Meiryo UI" panose="020B0604030504040204" pitchFamily="34" charset="-128"/>
              <a:ea typeface="Meiryo UI" panose="020B0604030504040204" pitchFamily="34" charset="-128"/>
              <a:cs typeface="Meiryo UI" pitchFamily="50" charset="-128"/>
            </a:endParaRPr>
          </a:p>
        </p:txBody>
      </p:sp>
      <p:sp>
        <p:nvSpPr>
          <p:cNvPr id="107" name="テキスト ボックス 106">
            <a:extLst>
              <a:ext uri="{FF2B5EF4-FFF2-40B4-BE49-F238E27FC236}">
                <a16:creationId xmlns:a16="http://schemas.microsoft.com/office/drawing/2014/main" id="{DD468741-3836-FA4A-B11F-03B8875F0F56}"/>
              </a:ext>
            </a:extLst>
          </p:cNvPr>
          <p:cNvSpPr txBox="1"/>
          <p:nvPr/>
        </p:nvSpPr>
        <p:spPr>
          <a:xfrm>
            <a:off x="5390115" y="4764106"/>
            <a:ext cx="4108519" cy="1553412"/>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111" name="コンテンツ プレースホルダ 103">
            <a:extLst>
              <a:ext uri="{FF2B5EF4-FFF2-40B4-BE49-F238E27FC236}">
                <a16:creationId xmlns:a16="http://schemas.microsoft.com/office/drawing/2014/main" id="{8D5FA58B-19E5-A241-8630-54B98EDAD0DA}"/>
              </a:ext>
            </a:extLst>
          </p:cNvPr>
          <p:cNvSpPr txBox="1">
            <a:spLocks/>
          </p:cNvSpPr>
          <p:nvPr/>
        </p:nvSpPr>
        <p:spPr bwMode="auto">
          <a:xfrm>
            <a:off x="5577813" y="4904915"/>
            <a:ext cx="3860745" cy="127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dirty="0">
                <a:solidFill>
                  <a:schemeClr val="tx2"/>
                </a:solidFill>
                <a:latin typeface="Meiryo UI" panose="020B0604030504040204" pitchFamily="50" charset="-128"/>
                <a:ea typeface="Meiryo UI" panose="020B0604030504040204" pitchFamily="50" charset="-128"/>
              </a:rPr>
              <a:t>工程</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dirty="0">
                <a:latin typeface="Meiryo UI" panose="020B0604030504040204" pitchFamily="34" charset="-128"/>
                <a:ea typeface="Meiryo UI" panose="020B0604030504040204" pitchFamily="34" charset="-128"/>
                <a:cs typeface="Meiryo UI" pitchFamily="50" charset="-128"/>
              </a:rPr>
              <a:t>・要件定義～機能設計～詳細設計～製造～試験</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endParaRPr lang="en-US" altLang="ja-JP" sz="1200" kern="0" dirty="0">
              <a:latin typeface="Meiryo UI" panose="020B0604030504040204" pitchFamily="34" charset="-128"/>
              <a:ea typeface="Meiryo UI" panose="020B0604030504040204" pitchFamily="34" charset="-128"/>
              <a:cs typeface="Meiryo UI" pitchFamily="50" charset="-128"/>
            </a:endParaRPr>
          </a:p>
          <a:p>
            <a:pPr lvl="0" defTabSz="914400" eaLnBrk="0" fontAlgn="base" hangingPunct="0">
              <a:spcBef>
                <a:spcPct val="20000"/>
              </a:spcBef>
              <a:spcAft>
                <a:spcPct val="0"/>
              </a:spcAft>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dirty="0">
                <a:ln>
                  <a:noFill/>
                </a:ln>
                <a:solidFill>
                  <a:schemeClr val="tx2"/>
                </a:solidFill>
                <a:effectLst/>
                <a:uLnTx/>
                <a:uFillTx/>
                <a:latin typeface="Meiryo UI" panose="020B0604030504040204" pitchFamily="34" charset="-128"/>
                <a:ea typeface="Meiryo UI" panose="020B0604030504040204" pitchFamily="34" charset="-128"/>
                <a:cs typeface="Meiryo UI" pitchFamily="50" charset="-128"/>
              </a:rPr>
              <a:t>技術要素</a:t>
            </a:r>
          </a:p>
          <a:p>
            <a:pPr>
              <a:spcBef>
                <a:spcPct val="20000"/>
              </a:spcBef>
              <a:buClr>
                <a:srgbClr val="0070C0"/>
              </a:buClr>
              <a:buSzPct val="100000"/>
              <a:defRPr/>
            </a:pPr>
            <a:r>
              <a:rPr lang="ja-JP" altLang="en-US" sz="1200" kern="0" dirty="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Flutter</a:t>
            </a:r>
            <a:r>
              <a:rPr lang="ja-JP" altLang="en-US" sz="1200" kern="0" dirty="0">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 Java/</a:t>
            </a:r>
            <a:r>
              <a:rPr lang="en-US" altLang="ja-JP" sz="1200" kern="0" dirty="0" err="1">
                <a:latin typeface="Meiryo UI" panose="020B0604030504040204" pitchFamily="34" charset="-128"/>
                <a:ea typeface="Meiryo UI" panose="020B0604030504040204" pitchFamily="34" charset="-128"/>
                <a:cs typeface="Meiryo UI" pitchFamily="50" charset="-128"/>
              </a:rPr>
              <a:t>SpringBoot</a:t>
            </a:r>
            <a:r>
              <a:rPr lang="ja-JP" altLang="en-US" sz="1200" kern="0" dirty="0">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AWS</a:t>
            </a:r>
          </a:p>
        </p:txBody>
      </p:sp>
      <p:sp>
        <p:nvSpPr>
          <p:cNvPr id="40" name="角丸四角形 39">
            <a:extLst>
              <a:ext uri="{FF2B5EF4-FFF2-40B4-BE49-F238E27FC236}">
                <a16:creationId xmlns:a16="http://schemas.microsoft.com/office/drawing/2014/main" id="{C81BB77B-D9FB-4D41-AD7B-2D0733C075FB}"/>
              </a:ext>
            </a:extLst>
          </p:cNvPr>
          <p:cNvSpPr/>
          <p:nvPr/>
        </p:nvSpPr>
        <p:spPr>
          <a:xfrm>
            <a:off x="3805038" y="1290996"/>
            <a:ext cx="3965612" cy="3204255"/>
          </a:xfrm>
          <a:prstGeom prst="roundRect">
            <a:avLst>
              <a:gd name="adj" fmla="val 1985"/>
            </a:avLst>
          </a:prstGeom>
          <a:solidFill>
            <a:schemeClr val="tx1">
              <a:alpha val="3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cxnSp>
        <p:nvCxnSpPr>
          <p:cNvPr id="42" name="カギ線コネクタ 41">
            <a:extLst>
              <a:ext uri="{FF2B5EF4-FFF2-40B4-BE49-F238E27FC236}">
                <a16:creationId xmlns:a16="http://schemas.microsoft.com/office/drawing/2014/main" id="{3AAE6CED-B74A-A048-9054-85E74F34D2A7}"/>
              </a:ext>
            </a:extLst>
          </p:cNvPr>
          <p:cNvCxnSpPr>
            <a:cxnSpLocks/>
            <a:stCxn id="5" idx="3"/>
            <a:endCxn id="47" idx="1"/>
          </p:cNvCxnSpPr>
          <p:nvPr/>
        </p:nvCxnSpPr>
        <p:spPr>
          <a:xfrm>
            <a:off x="1284529" y="1791775"/>
            <a:ext cx="887619" cy="1653390"/>
          </a:xfrm>
          <a:prstGeom prst="bentConnector3">
            <a:avLst>
              <a:gd name="adj1" fmla="val 56439"/>
            </a:avLst>
          </a:prstGeom>
          <a:ln>
            <a:solidFill>
              <a:schemeClr val="tx1"/>
            </a:solidFill>
          </a:ln>
          <a:effectLst/>
        </p:spPr>
        <p:style>
          <a:lnRef idx="2">
            <a:schemeClr val="accent2"/>
          </a:lnRef>
          <a:fillRef idx="0">
            <a:schemeClr val="accent2"/>
          </a:fillRef>
          <a:effectRef idx="1">
            <a:schemeClr val="accent2"/>
          </a:effectRef>
          <a:fontRef idx="minor">
            <a:schemeClr val="tx1"/>
          </a:fontRef>
        </p:style>
      </p:cxnSp>
      <p:cxnSp>
        <p:nvCxnSpPr>
          <p:cNvPr id="43" name="カギ線コネクタ 42">
            <a:extLst>
              <a:ext uri="{FF2B5EF4-FFF2-40B4-BE49-F238E27FC236}">
                <a16:creationId xmlns:a16="http://schemas.microsoft.com/office/drawing/2014/main" id="{641BDFD8-9355-E24A-8388-A7B0E2024612}"/>
              </a:ext>
            </a:extLst>
          </p:cNvPr>
          <p:cNvCxnSpPr>
            <a:cxnSpLocks/>
            <a:stCxn id="67" idx="3"/>
            <a:endCxn id="46" idx="1"/>
          </p:cNvCxnSpPr>
          <p:nvPr/>
        </p:nvCxnSpPr>
        <p:spPr>
          <a:xfrm flipV="1">
            <a:off x="1207499" y="2406984"/>
            <a:ext cx="965706" cy="1327943"/>
          </a:xfrm>
          <a:prstGeom prst="bentConnector3">
            <a:avLst>
              <a:gd name="adj1" fmla="val 59863"/>
            </a:avLst>
          </a:prstGeom>
          <a:ln>
            <a:solidFill>
              <a:schemeClr val="tx1"/>
            </a:solidFill>
          </a:ln>
          <a:effectLst/>
        </p:spPr>
        <p:style>
          <a:lnRef idx="2">
            <a:schemeClr val="accent2"/>
          </a:lnRef>
          <a:fillRef idx="0">
            <a:schemeClr val="accent2"/>
          </a:fillRef>
          <a:effectRef idx="1">
            <a:schemeClr val="accent2"/>
          </a:effectRef>
          <a:fontRef idx="minor">
            <a:schemeClr val="tx1"/>
          </a:fontRef>
        </p:style>
      </p:cxnSp>
      <p:sp>
        <p:nvSpPr>
          <p:cNvPr id="45" name="角丸四角形 44">
            <a:extLst>
              <a:ext uri="{FF2B5EF4-FFF2-40B4-BE49-F238E27FC236}">
                <a16:creationId xmlns:a16="http://schemas.microsoft.com/office/drawing/2014/main" id="{61157AB2-0BA7-8949-BE0A-985C22E0713B}"/>
              </a:ext>
            </a:extLst>
          </p:cNvPr>
          <p:cNvSpPr/>
          <p:nvPr/>
        </p:nvSpPr>
        <p:spPr>
          <a:xfrm>
            <a:off x="4064274" y="1744352"/>
            <a:ext cx="1056933" cy="508788"/>
          </a:xfrm>
          <a:prstGeom prst="roundRect">
            <a:avLst>
              <a:gd name="adj" fmla="val 586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認証</a:t>
            </a:r>
            <a:r>
              <a:rPr kumimoji="1" lang="ja-JP" altLang="en-US" sz="1400" dirty="0">
                <a:solidFill>
                  <a:schemeClr val="bg1"/>
                </a:solidFill>
                <a:latin typeface="Meiryo UI" panose="020B0604030504040204" pitchFamily="34" charset="-128"/>
                <a:ea typeface="Meiryo UI" panose="020B0604030504040204" pitchFamily="34" charset="-128"/>
              </a:rPr>
              <a:t>機能</a:t>
            </a:r>
          </a:p>
        </p:txBody>
      </p:sp>
      <p:sp>
        <p:nvSpPr>
          <p:cNvPr id="46" name="角丸四角形 45">
            <a:extLst>
              <a:ext uri="{FF2B5EF4-FFF2-40B4-BE49-F238E27FC236}">
                <a16:creationId xmlns:a16="http://schemas.microsoft.com/office/drawing/2014/main" id="{C9B920AF-AB3E-F143-8E08-3E78C69D7E0D}"/>
              </a:ext>
            </a:extLst>
          </p:cNvPr>
          <p:cNvSpPr/>
          <p:nvPr/>
        </p:nvSpPr>
        <p:spPr>
          <a:xfrm>
            <a:off x="2173205" y="2136984"/>
            <a:ext cx="1238151" cy="540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端末アプリ</a:t>
            </a:r>
            <a:endParaRPr kumimoji="1" lang="en-US" altLang="ja-JP" sz="1400" dirty="0">
              <a:solidFill>
                <a:schemeClr val="bg1"/>
              </a:solidFill>
              <a:latin typeface="Meiryo UI" panose="020B0604030504040204" pitchFamily="34" charset="-128"/>
              <a:ea typeface="Meiryo UI" panose="020B0604030504040204" pitchFamily="34" charset="-128"/>
            </a:endParaRPr>
          </a:p>
        </p:txBody>
      </p:sp>
      <p:sp>
        <p:nvSpPr>
          <p:cNvPr id="47" name="角丸四角形 46">
            <a:extLst>
              <a:ext uri="{FF2B5EF4-FFF2-40B4-BE49-F238E27FC236}">
                <a16:creationId xmlns:a16="http://schemas.microsoft.com/office/drawing/2014/main" id="{231CC5AD-38C4-5A47-8C77-6D422AC840D4}"/>
              </a:ext>
            </a:extLst>
          </p:cNvPr>
          <p:cNvSpPr/>
          <p:nvPr/>
        </p:nvSpPr>
        <p:spPr>
          <a:xfrm>
            <a:off x="2172148" y="3175165"/>
            <a:ext cx="1208025" cy="540000"/>
          </a:xfrm>
          <a:prstGeom prst="roundRect">
            <a:avLst>
              <a:gd name="adj" fmla="val 8028"/>
            </a:avLst>
          </a:prstGeom>
          <a:ln w="12700">
            <a:noFill/>
          </a:ln>
        </p:spPr>
        <p:style>
          <a:lnRef idx="2">
            <a:schemeClr val="dk1"/>
          </a:lnRef>
          <a:fillRef idx="1">
            <a:schemeClr val="lt1"/>
          </a:fillRef>
          <a:effectRef idx="0">
            <a:schemeClr val="dk1"/>
          </a:effectRef>
          <a:fontRef idx="minor">
            <a:schemeClr val="dk1"/>
          </a:fontRef>
        </p:style>
        <p:txBody>
          <a:bodyPr tIns="72000" rtlCol="0" anchor="ctr"/>
          <a:lstStyle/>
          <a:p>
            <a:pPr algn="ctr"/>
            <a:r>
              <a:rPr kumimoji="1" lang="en-US" altLang="ja-JP" sz="1400" dirty="0">
                <a:solidFill>
                  <a:schemeClr val="tx1"/>
                </a:solidFill>
                <a:latin typeface="Meiryo UI" panose="020B0604030504040204" pitchFamily="34" charset="-128"/>
                <a:ea typeface="Meiryo UI" panose="020B0604030504040204" pitchFamily="34" charset="-128"/>
              </a:rPr>
              <a:t>Web</a:t>
            </a:r>
            <a:r>
              <a:rPr kumimoji="1" lang="ja-JP" altLang="en-US" sz="1400" dirty="0">
                <a:solidFill>
                  <a:schemeClr val="tx1"/>
                </a:solidFill>
                <a:latin typeface="Meiryo UI" panose="020B0604030504040204" pitchFamily="34" charset="-128"/>
                <a:ea typeface="Meiryo UI" panose="020B0604030504040204" pitchFamily="34" charset="-128"/>
              </a:rPr>
              <a:t>画面</a:t>
            </a:r>
          </a:p>
        </p:txBody>
      </p:sp>
      <p:sp>
        <p:nvSpPr>
          <p:cNvPr id="49" name="角丸四角形 48">
            <a:extLst>
              <a:ext uri="{FF2B5EF4-FFF2-40B4-BE49-F238E27FC236}">
                <a16:creationId xmlns:a16="http://schemas.microsoft.com/office/drawing/2014/main" id="{F9315E28-0534-1747-9933-0192FF3EA92B}"/>
              </a:ext>
            </a:extLst>
          </p:cNvPr>
          <p:cNvSpPr/>
          <p:nvPr/>
        </p:nvSpPr>
        <p:spPr>
          <a:xfrm>
            <a:off x="5478625" y="1708019"/>
            <a:ext cx="1735022" cy="1170720"/>
          </a:xfrm>
          <a:prstGeom prst="roundRect">
            <a:avLst/>
          </a:prstGeom>
          <a:solidFill>
            <a:schemeClr val="accent5"/>
          </a:solidFill>
          <a:ln w="12700">
            <a:noFill/>
          </a:ln>
        </p:spPr>
        <p:style>
          <a:lnRef idx="2">
            <a:schemeClr val="dk1"/>
          </a:lnRef>
          <a:fillRef idx="1">
            <a:schemeClr val="lt1"/>
          </a:fillRef>
          <a:effectRef idx="0">
            <a:schemeClr val="dk1"/>
          </a:effectRef>
          <a:fontRef idx="minor">
            <a:schemeClr val="dk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外部連携</a:t>
            </a:r>
            <a:endParaRPr kumimoji="1" lang="en-US" altLang="ja-JP" sz="1400" dirty="0">
              <a:solidFill>
                <a:schemeClr val="bg1"/>
              </a:solidFill>
              <a:latin typeface="Meiryo UI" panose="020B0604030504040204" pitchFamily="34" charset="-128"/>
              <a:ea typeface="Meiryo UI" panose="020B0604030504040204" pitchFamily="34" charset="-128"/>
            </a:endParaRPr>
          </a:p>
        </p:txBody>
      </p:sp>
      <p:sp>
        <p:nvSpPr>
          <p:cNvPr id="53" name="角丸四角形 52">
            <a:extLst>
              <a:ext uri="{FF2B5EF4-FFF2-40B4-BE49-F238E27FC236}">
                <a16:creationId xmlns:a16="http://schemas.microsoft.com/office/drawing/2014/main" id="{B92DA84E-FD58-E549-B34B-496D1489908D}"/>
              </a:ext>
            </a:extLst>
          </p:cNvPr>
          <p:cNvSpPr/>
          <p:nvPr/>
        </p:nvSpPr>
        <p:spPr>
          <a:xfrm>
            <a:off x="5478625" y="3793172"/>
            <a:ext cx="1735022" cy="500756"/>
          </a:xfrm>
          <a:prstGeom prst="roundRect">
            <a:avLst>
              <a:gd name="adj" fmla="val 12171"/>
            </a:avLst>
          </a:prstGeom>
          <a:solidFill>
            <a:schemeClr val="accent5"/>
          </a:solidFill>
          <a:ln w="12700">
            <a:noFill/>
          </a:ln>
        </p:spPr>
        <p:style>
          <a:lnRef idx="2">
            <a:schemeClr val="dk1"/>
          </a:lnRef>
          <a:fillRef idx="1">
            <a:schemeClr val="lt1"/>
          </a:fillRef>
          <a:effectRef idx="0">
            <a:schemeClr val="dk1"/>
          </a:effectRef>
          <a:fontRef idx="minor">
            <a:schemeClr val="dk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システム運用連携</a:t>
            </a:r>
            <a:endParaRPr kumimoji="1" lang="en-US" altLang="ja-JP" sz="1400" dirty="0">
              <a:solidFill>
                <a:schemeClr val="bg1"/>
              </a:solidFill>
              <a:latin typeface="Meiryo UI" panose="020B0604030504040204" pitchFamily="34" charset="-128"/>
              <a:ea typeface="Meiryo UI" panose="020B0604030504040204" pitchFamily="34" charset="-128"/>
            </a:endParaRPr>
          </a:p>
        </p:txBody>
      </p:sp>
      <p:cxnSp>
        <p:nvCxnSpPr>
          <p:cNvPr id="54" name="直線コネクタ 53">
            <a:extLst>
              <a:ext uri="{FF2B5EF4-FFF2-40B4-BE49-F238E27FC236}">
                <a16:creationId xmlns:a16="http://schemas.microsoft.com/office/drawing/2014/main" id="{FC322219-2C2C-CE48-ACF0-381C18D48623}"/>
              </a:ext>
            </a:extLst>
          </p:cNvPr>
          <p:cNvCxnSpPr>
            <a:cxnSpLocks/>
          </p:cNvCxnSpPr>
          <p:nvPr/>
        </p:nvCxnSpPr>
        <p:spPr>
          <a:xfrm>
            <a:off x="1258594" y="2748470"/>
            <a:ext cx="504892" cy="0"/>
          </a:xfrm>
          <a:prstGeom prst="line">
            <a:avLst/>
          </a:prstGeom>
          <a:ln>
            <a:solidFill>
              <a:schemeClr val="tx1"/>
            </a:solidFill>
          </a:ln>
          <a:effectLst/>
        </p:spPr>
        <p:style>
          <a:lnRef idx="2">
            <a:schemeClr val="accent2"/>
          </a:lnRef>
          <a:fillRef idx="0">
            <a:schemeClr val="accent2"/>
          </a:fillRef>
          <a:effectRef idx="1">
            <a:schemeClr val="accent2"/>
          </a:effectRef>
          <a:fontRef idx="minor">
            <a:schemeClr val="tx1"/>
          </a:fontRef>
        </p:style>
      </p:cxnSp>
      <p:sp>
        <p:nvSpPr>
          <p:cNvPr id="58" name="テキスト ボックス 57">
            <a:extLst>
              <a:ext uri="{FF2B5EF4-FFF2-40B4-BE49-F238E27FC236}">
                <a16:creationId xmlns:a16="http://schemas.microsoft.com/office/drawing/2014/main" id="{D3FB5A2F-DE0D-304B-807E-CEB6DFA97350}"/>
              </a:ext>
            </a:extLst>
          </p:cNvPr>
          <p:cNvSpPr txBox="1"/>
          <p:nvPr/>
        </p:nvSpPr>
        <p:spPr>
          <a:xfrm>
            <a:off x="288503" y="3127711"/>
            <a:ext cx="1246301" cy="244965"/>
          </a:xfrm>
          <a:prstGeom prst="rect">
            <a:avLst/>
          </a:prstGeom>
          <a:noFill/>
        </p:spPr>
        <p:txBody>
          <a:bodyPr wrap="square" rtlCol="0">
            <a:noAutofit/>
          </a:bodyPr>
          <a:lstStyle/>
          <a:p>
            <a:pPr algn="ctr"/>
            <a:r>
              <a:rPr kumimoji="1" lang="en-US" altLang="ja-JP" sz="1000" dirty="0">
                <a:latin typeface="Meiryo UI" panose="020B0604030504040204" pitchFamily="34" charset="-128"/>
                <a:ea typeface="Meiryo UI" panose="020B0604030504040204" pitchFamily="34" charset="-128"/>
              </a:rPr>
              <a:t>PC</a:t>
            </a:r>
            <a:endParaRPr kumimoji="1" lang="ja-JP" altLang="en-US" sz="1000" dirty="0">
              <a:latin typeface="Meiryo UI" panose="020B0604030504040204" pitchFamily="34" charset="-128"/>
              <a:ea typeface="Meiryo UI" panose="020B0604030504040204" pitchFamily="34" charset="-128"/>
            </a:endParaRPr>
          </a:p>
        </p:txBody>
      </p:sp>
      <p:sp>
        <p:nvSpPr>
          <p:cNvPr id="60" name="テキスト ボックス 59">
            <a:extLst>
              <a:ext uri="{FF2B5EF4-FFF2-40B4-BE49-F238E27FC236}">
                <a16:creationId xmlns:a16="http://schemas.microsoft.com/office/drawing/2014/main" id="{1424001F-6267-264C-B62A-69CD25EA623C}"/>
              </a:ext>
            </a:extLst>
          </p:cNvPr>
          <p:cNvSpPr txBox="1"/>
          <p:nvPr/>
        </p:nvSpPr>
        <p:spPr>
          <a:xfrm>
            <a:off x="8332761" y="4421334"/>
            <a:ext cx="1344040"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システム運用者</a:t>
            </a:r>
          </a:p>
        </p:txBody>
      </p:sp>
      <p:sp>
        <p:nvSpPr>
          <p:cNvPr id="61" name="テキスト ボックス 60">
            <a:extLst>
              <a:ext uri="{FF2B5EF4-FFF2-40B4-BE49-F238E27FC236}">
                <a16:creationId xmlns:a16="http://schemas.microsoft.com/office/drawing/2014/main" id="{12222E0E-DA27-3144-BD7A-AD95E7423315}"/>
              </a:ext>
            </a:extLst>
          </p:cNvPr>
          <p:cNvSpPr txBox="1"/>
          <p:nvPr/>
        </p:nvSpPr>
        <p:spPr>
          <a:xfrm>
            <a:off x="8140175" y="1946242"/>
            <a:ext cx="1780892" cy="417281"/>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外部映像システム、</a:t>
            </a:r>
            <a:endParaRPr lang="en-US" altLang="ja-JP" sz="1000" dirty="0">
              <a:latin typeface="Meiryo UI" panose="020B0604030504040204" pitchFamily="34" charset="-128"/>
              <a:ea typeface="Meiryo UI" panose="020B0604030504040204" pitchFamily="34" charset="-128"/>
            </a:endParaRPr>
          </a:p>
          <a:p>
            <a:pPr algn="ctr"/>
            <a:r>
              <a:rPr kumimoji="1" lang="ja-JP" altLang="en-US" sz="1000" dirty="0">
                <a:latin typeface="Meiryo UI" panose="020B0604030504040204" pitchFamily="34" charset="-128"/>
                <a:ea typeface="Meiryo UI" panose="020B0604030504040204" pitchFamily="34" charset="-128"/>
              </a:rPr>
              <a:t>コンテンツプロバイダ</a:t>
            </a:r>
          </a:p>
        </p:txBody>
      </p:sp>
      <p:sp>
        <p:nvSpPr>
          <p:cNvPr id="62" name="テキスト ボックス 61">
            <a:extLst>
              <a:ext uri="{FF2B5EF4-FFF2-40B4-BE49-F238E27FC236}">
                <a16:creationId xmlns:a16="http://schemas.microsoft.com/office/drawing/2014/main" id="{2D357498-28F1-3344-A112-6904CA070C05}"/>
              </a:ext>
            </a:extLst>
          </p:cNvPr>
          <p:cNvSpPr txBox="1"/>
          <p:nvPr/>
        </p:nvSpPr>
        <p:spPr>
          <a:xfrm>
            <a:off x="4467074" y="1308970"/>
            <a:ext cx="2506333" cy="338554"/>
          </a:xfrm>
          <a:prstGeom prst="rect">
            <a:avLst/>
          </a:prstGeom>
          <a:noFill/>
        </p:spPr>
        <p:txBody>
          <a:bodyPr wrap="square" rtlCol="0">
            <a:spAutoFit/>
          </a:bodyPr>
          <a:lstStyle/>
          <a:p>
            <a:pPr algn="ctr"/>
            <a:r>
              <a:rPr lang="ja-JP" altLang="en-US" sz="1600" b="1" dirty="0">
                <a:solidFill>
                  <a:schemeClr val="bg1"/>
                </a:solidFill>
                <a:latin typeface="Meiryo UI" panose="020B0604030504040204" pitchFamily="34" charset="-128"/>
                <a:ea typeface="Meiryo UI" panose="020B0604030504040204" pitchFamily="34" charset="-128"/>
              </a:rPr>
              <a:t>業務</a:t>
            </a:r>
            <a:r>
              <a:rPr lang="en-US" altLang="ja-JP" sz="1600" b="1" dirty="0">
                <a:solidFill>
                  <a:schemeClr val="bg1"/>
                </a:solidFill>
                <a:latin typeface="Meiryo UI" panose="020B0604030504040204" pitchFamily="34" charset="-128"/>
                <a:ea typeface="Meiryo UI" panose="020B0604030504040204" pitchFamily="34" charset="-128"/>
              </a:rPr>
              <a:t>AP</a:t>
            </a:r>
            <a:r>
              <a:rPr lang="ja-JP" altLang="en-US" sz="1600" b="1" dirty="0">
                <a:solidFill>
                  <a:schemeClr val="bg1"/>
                </a:solidFill>
                <a:latin typeface="Meiryo UI" panose="020B0604030504040204" pitchFamily="34" charset="-128"/>
                <a:ea typeface="Meiryo UI" panose="020B0604030504040204" pitchFamily="34" charset="-128"/>
              </a:rPr>
              <a:t>サーバ</a:t>
            </a:r>
          </a:p>
        </p:txBody>
      </p:sp>
      <p:sp>
        <p:nvSpPr>
          <p:cNvPr id="63" name="テキスト ボックス 62">
            <a:extLst>
              <a:ext uri="{FF2B5EF4-FFF2-40B4-BE49-F238E27FC236}">
                <a16:creationId xmlns:a16="http://schemas.microsoft.com/office/drawing/2014/main" id="{2DCE4EA5-7CC7-6A46-8773-3A3C72F973CD}"/>
              </a:ext>
            </a:extLst>
          </p:cNvPr>
          <p:cNvSpPr txBox="1"/>
          <p:nvPr/>
        </p:nvSpPr>
        <p:spPr>
          <a:xfrm>
            <a:off x="381967" y="2055598"/>
            <a:ext cx="1024197" cy="244965"/>
          </a:xfrm>
          <a:prstGeom prst="rect">
            <a:avLst/>
          </a:prstGeom>
          <a:noFill/>
        </p:spPr>
        <p:txBody>
          <a:bodyPr wrap="square" rtlCol="0">
            <a:noAutofit/>
          </a:bodyPr>
          <a:lstStyle/>
          <a:p>
            <a:pPr algn="ctr"/>
            <a:r>
              <a:rPr lang="en-US" altLang="ja-JP" sz="1000" dirty="0">
                <a:latin typeface="Meiryo UI" panose="020B0604030504040204" pitchFamily="34" charset="-128"/>
                <a:ea typeface="Meiryo UI" panose="020B0604030504040204" pitchFamily="34" charset="-128"/>
              </a:rPr>
              <a:t>Android TV</a:t>
            </a:r>
            <a:endParaRPr kumimoji="1" lang="ja-JP" altLang="en-US" sz="1000" dirty="0">
              <a:latin typeface="Meiryo UI" panose="020B0604030504040204" pitchFamily="34" charset="-128"/>
              <a:ea typeface="Meiryo UI" panose="020B0604030504040204" pitchFamily="34" charset="-128"/>
            </a:endParaRPr>
          </a:p>
        </p:txBody>
      </p:sp>
      <p:sp>
        <p:nvSpPr>
          <p:cNvPr id="64" name="テキスト ボックス 63">
            <a:extLst>
              <a:ext uri="{FF2B5EF4-FFF2-40B4-BE49-F238E27FC236}">
                <a16:creationId xmlns:a16="http://schemas.microsoft.com/office/drawing/2014/main" id="{5A94CF3F-9A29-FF4A-B88A-DD6B81916D26}"/>
              </a:ext>
            </a:extLst>
          </p:cNvPr>
          <p:cNvSpPr txBox="1"/>
          <p:nvPr/>
        </p:nvSpPr>
        <p:spPr>
          <a:xfrm>
            <a:off x="156857" y="4062778"/>
            <a:ext cx="1509591" cy="244965"/>
          </a:xfrm>
          <a:prstGeom prst="rect">
            <a:avLst/>
          </a:prstGeom>
          <a:noFill/>
        </p:spPr>
        <p:txBody>
          <a:bodyPr wrap="square" rtlCol="0">
            <a:noAutofit/>
          </a:bodyPr>
          <a:lstStyle/>
          <a:p>
            <a:pPr algn="ctr"/>
            <a:r>
              <a:rPr lang="ja-JP" altLang="en-US" sz="1000" dirty="0">
                <a:latin typeface="Meiryo UI" panose="020B0604030504040204" pitchFamily="34" charset="-128"/>
                <a:ea typeface="Meiryo UI" panose="020B0604030504040204" pitchFamily="34" charset="-128"/>
              </a:rPr>
              <a:t>スマートデバイス</a:t>
            </a:r>
            <a:endParaRPr lang="en-US" altLang="ja-JP" sz="1000" dirty="0">
              <a:latin typeface="Meiryo UI" panose="020B0604030504040204" pitchFamily="34" charset="-128"/>
              <a:ea typeface="Meiryo UI" panose="020B0604030504040204" pitchFamily="34" charset="-128"/>
            </a:endParaRPr>
          </a:p>
        </p:txBody>
      </p:sp>
      <p:pic>
        <p:nvPicPr>
          <p:cNvPr id="67" name="グラフィックス 59">
            <a:extLst>
              <a:ext uri="{FF2B5EF4-FFF2-40B4-BE49-F238E27FC236}">
                <a16:creationId xmlns:a16="http://schemas.microsoft.com/office/drawing/2014/main" id="{94FA78E8-7A7F-D04D-9B6C-EFC7821200D4}"/>
              </a:ext>
            </a:extLst>
          </p:cNvPr>
          <p:cNvPicPr>
            <a:picLocks noChangeAspect="1"/>
          </p:cNvPicPr>
          <p:nvPr/>
        </p:nvPicPr>
        <p:blipFill>
          <a:blip/>
          <a:stretch>
            <a:fillRect/>
          </a:stretch>
        </p:blipFill>
        <p:spPr>
          <a:xfrm>
            <a:off x="615804" y="3439079"/>
            <a:ext cx="591695" cy="591695"/>
          </a:xfrm>
          <a:prstGeom prst="rect">
            <a:avLst/>
          </a:prstGeom>
        </p:spPr>
      </p:pic>
      <p:sp>
        <p:nvSpPr>
          <p:cNvPr id="68" name="左右矢印 67">
            <a:extLst>
              <a:ext uri="{FF2B5EF4-FFF2-40B4-BE49-F238E27FC236}">
                <a16:creationId xmlns:a16="http://schemas.microsoft.com/office/drawing/2014/main" id="{873767E9-6544-1243-9723-7D119E9DFFC1}"/>
              </a:ext>
            </a:extLst>
          </p:cNvPr>
          <p:cNvSpPr/>
          <p:nvPr/>
        </p:nvSpPr>
        <p:spPr>
          <a:xfrm>
            <a:off x="7259048" y="1720821"/>
            <a:ext cx="1132566"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69" name="グラフィックス 61">
            <a:extLst>
              <a:ext uri="{FF2B5EF4-FFF2-40B4-BE49-F238E27FC236}">
                <a16:creationId xmlns:a16="http://schemas.microsoft.com/office/drawing/2014/main" id="{FCCAD7B9-5533-D148-859F-5B3E366D1ED3}"/>
              </a:ext>
            </a:extLst>
          </p:cNvPr>
          <p:cNvPicPr>
            <a:picLocks noChangeAspect="1"/>
          </p:cNvPicPr>
          <p:nvPr/>
        </p:nvPicPr>
        <p:blipFill>
          <a:blip/>
          <a:stretch>
            <a:fillRect/>
          </a:stretch>
        </p:blipFill>
        <p:spPr>
          <a:xfrm>
            <a:off x="8331384" y="1231956"/>
            <a:ext cx="700261" cy="700261"/>
          </a:xfrm>
          <a:prstGeom prst="rect">
            <a:avLst/>
          </a:prstGeom>
        </p:spPr>
      </p:pic>
      <p:pic>
        <p:nvPicPr>
          <p:cNvPr id="70" name="グラフィックス 62">
            <a:extLst>
              <a:ext uri="{FF2B5EF4-FFF2-40B4-BE49-F238E27FC236}">
                <a16:creationId xmlns:a16="http://schemas.microsoft.com/office/drawing/2014/main" id="{040D102D-AA8F-F542-8182-278DA51EB194}"/>
              </a:ext>
            </a:extLst>
          </p:cNvPr>
          <p:cNvPicPr>
            <a:picLocks noChangeAspect="1"/>
          </p:cNvPicPr>
          <p:nvPr/>
        </p:nvPicPr>
        <p:blipFill>
          <a:blip r:embed="rId2"/>
          <a:stretch>
            <a:fillRect/>
          </a:stretch>
        </p:blipFill>
        <p:spPr>
          <a:xfrm>
            <a:off x="8375059" y="3653302"/>
            <a:ext cx="765428" cy="754943"/>
          </a:xfrm>
          <a:prstGeom prst="rect">
            <a:avLst/>
          </a:prstGeom>
        </p:spPr>
      </p:pic>
      <p:pic>
        <p:nvPicPr>
          <p:cNvPr id="71" name="グラフィックス 63">
            <a:extLst>
              <a:ext uri="{FF2B5EF4-FFF2-40B4-BE49-F238E27FC236}">
                <a16:creationId xmlns:a16="http://schemas.microsoft.com/office/drawing/2014/main" id="{6E375F7F-BA9C-CB4E-9A76-0F43C247B274}"/>
              </a:ext>
            </a:extLst>
          </p:cNvPr>
          <p:cNvPicPr>
            <a:picLocks noChangeAspect="1"/>
          </p:cNvPicPr>
          <p:nvPr/>
        </p:nvPicPr>
        <p:blipFill>
          <a:blip/>
          <a:stretch>
            <a:fillRect/>
          </a:stretch>
        </p:blipFill>
        <p:spPr>
          <a:xfrm>
            <a:off x="8911577" y="3743396"/>
            <a:ext cx="661505" cy="661505"/>
          </a:xfrm>
          <a:prstGeom prst="rect">
            <a:avLst/>
          </a:prstGeom>
        </p:spPr>
      </p:pic>
      <p:sp>
        <p:nvSpPr>
          <p:cNvPr id="72" name="左右矢印 71">
            <a:extLst>
              <a:ext uri="{FF2B5EF4-FFF2-40B4-BE49-F238E27FC236}">
                <a16:creationId xmlns:a16="http://schemas.microsoft.com/office/drawing/2014/main" id="{079A216A-8238-F746-8270-EF8C7BAC0D35}"/>
              </a:ext>
            </a:extLst>
          </p:cNvPr>
          <p:cNvSpPr/>
          <p:nvPr/>
        </p:nvSpPr>
        <p:spPr>
          <a:xfrm>
            <a:off x="7259048" y="3871357"/>
            <a:ext cx="1153793"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73" name="グラフィックス 65">
            <a:extLst>
              <a:ext uri="{FF2B5EF4-FFF2-40B4-BE49-F238E27FC236}">
                <a16:creationId xmlns:a16="http://schemas.microsoft.com/office/drawing/2014/main" id="{E6EECDD0-5386-ED49-A42F-D1CEED5F2804}"/>
              </a:ext>
            </a:extLst>
          </p:cNvPr>
          <p:cNvPicPr>
            <a:picLocks noChangeAspect="1"/>
          </p:cNvPicPr>
          <p:nvPr/>
        </p:nvPicPr>
        <p:blipFill>
          <a:blip/>
          <a:stretch>
            <a:fillRect/>
          </a:stretch>
        </p:blipFill>
        <p:spPr>
          <a:xfrm>
            <a:off x="9068240" y="1370754"/>
            <a:ext cx="563135" cy="563135"/>
          </a:xfrm>
          <a:prstGeom prst="rect">
            <a:avLst/>
          </a:prstGeom>
        </p:spPr>
      </p:pic>
      <p:pic>
        <p:nvPicPr>
          <p:cNvPr id="75" name="グラフィックス 52">
            <a:extLst>
              <a:ext uri="{FF2B5EF4-FFF2-40B4-BE49-F238E27FC236}">
                <a16:creationId xmlns:a16="http://schemas.microsoft.com/office/drawing/2014/main" id="{6ABFCD95-8D6F-1A4F-9B8C-C603849EE367}"/>
              </a:ext>
            </a:extLst>
          </p:cNvPr>
          <p:cNvPicPr>
            <a:picLocks noChangeAspect="1"/>
          </p:cNvPicPr>
          <p:nvPr/>
        </p:nvPicPr>
        <p:blipFill>
          <a:blip/>
          <a:stretch>
            <a:fillRect/>
          </a:stretch>
        </p:blipFill>
        <p:spPr>
          <a:xfrm>
            <a:off x="583852" y="2454817"/>
            <a:ext cx="661505" cy="661505"/>
          </a:xfrm>
          <a:prstGeom prst="rect">
            <a:avLst/>
          </a:prstGeom>
        </p:spPr>
      </p:pic>
      <p:pic>
        <p:nvPicPr>
          <p:cNvPr id="5" name="図 4"/>
          <p:cNvPicPr>
            <a:picLocks noChangeAspect="1"/>
          </p:cNvPicPr>
          <p:nvPr/>
        </p:nvPicPr>
        <p:blipFill>
          <a:blip r:embed="rId3">
            <a:extLst>
              <a:ext uri="{BEBA8EAE-BF5A-486C-A8C5-ECC9F3942E4B}">
                <a14:imgProps xmlns:a14="http://schemas.microsoft.com/office/drawing/2010/main">
                  <a14:imgLayer r:embed="rId4">
                    <a14:imgEffect>
                      <a14:backgroundRemoval t="10000" b="90000" l="2778" r="95278">
                        <a14:foregroundMark x1="38333" y1="40833" x2="46389" y2="41667"/>
                        <a14:foregroundMark x1="51111" y1="42222" x2="57500" y2="55000"/>
                      </a14:backgroundRemoval>
                    </a14:imgEffect>
                  </a14:imgLayer>
                </a14:imgProps>
              </a:ext>
              <a:ext uri="{28A0092B-C50C-407E-A947-70E740481C1C}">
                <a14:useLocalDpi xmlns:a14="http://schemas.microsoft.com/office/drawing/2010/main" val="0"/>
              </a:ext>
            </a:extLst>
          </a:blip>
          <a:stretch>
            <a:fillRect/>
          </a:stretch>
        </p:blipFill>
        <p:spPr>
          <a:xfrm>
            <a:off x="503604" y="1401312"/>
            <a:ext cx="780925" cy="780925"/>
          </a:xfrm>
          <a:prstGeom prst="rect">
            <a:avLst/>
          </a:prstGeom>
        </p:spPr>
      </p:pic>
      <p:sp>
        <p:nvSpPr>
          <p:cNvPr id="85" name="テキスト ボックス 84">
            <a:extLst>
              <a:ext uri="{FF2B5EF4-FFF2-40B4-BE49-F238E27FC236}">
                <a16:creationId xmlns:a16="http://schemas.microsoft.com/office/drawing/2014/main" id="{2D357498-28F1-3344-A112-6904CA070C05}"/>
              </a:ext>
            </a:extLst>
          </p:cNvPr>
          <p:cNvSpPr txBox="1"/>
          <p:nvPr/>
        </p:nvSpPr>
        <p:spPr>
          <a:xfrm>
            <a:off x="1522993" y="1339463"/>
            <a:ext cx="2506333" cy="338554"/>
          </a:xfrm>
          <a:prstGeom prst="rect">
            <a:avLst/>
          </a:prstGeom>
          <a:noFill/>
        </p:spPr>
        <p:txBody>
          <a:bodyPr wrap="square" rtlCol="0">
            <a:spAutoFit/>
          </a:bodyPr>
          <a:lstStyle/>
          <a:p>
            <a:pPr algn="ctr"/>
            <a:r>
              <a:rPr lang="ja-JP" altLang="en-US" sz="1600" b="1" dirty="0">
                <a:solidFill>
                  <a:schemeClr val="bg1"/>
                </a:solidFill>
                <a:latin typeface="Meiryo UI" panose="020B0604030504040204" pitchFamily="34" charset="-128"/>
                <a:ea typeface="Meiryo UI" panose="020B0604030504040204" pitchFamily="34" charset="-128"/>
              </a:rPr>
              <a:t>クライアント</a:t>
            </a:r>
          </a:p>
        </p:txBody>
      </p:sp>
      <p:pic>
        <p:nvPicPr>
          <p:cNvPr id="91" name="グラフィックス 61">
            <a:extLst>
              <a:ext uri="{FF2B5EF4-FFF2-40B4-BE49-F238E27FC236}">
                <a16:creationId xmlns:a16="http://schemas.microsoft.com/office/drawing/2014/main" id="{FCCAD7B9-5533-D148-859F-5B3E366D1ED3}"/>
              </a:ext>
            </a:extLst>
          </p:cNvPr>
          <p:cNvPicPr>
            <a:picLocks noChangeAspect="1"/>
          </p:cNvPicPr>
          <p:nvPr/>
        </p:nvPicPr>
        <p:blipFill>
          <a:blip/>
          <a:stretch>
            <a:fillRect/>
          </a:stretch>
        </p:blipFill>
        <p:spPr>
          <a:xfrm>
            <a:off x="8630066" y="2504332"/>
            <a:ext cx="700261" cy="700261"/>
          </a:xfrm>
          <a:prstGeom prst="rect">
            <a:avLst/>
          </a:prstGeom>
        </p:spPr>
      </p:pic>
      <p:sp>
        <p:nvSpPr>
          <p:cNvPr id="92" name="左右矢印 91">
            <a:extLst>
              <a:ext uri="{FF2B5EF4-FFF2-40B4-BE49-F238E27FC236}">
                <a16:creationId xmlns:a16="http://schemas.microsoft.com/office/drawing/2014/main" id="{873767E9-6544-1243-9723-7D119E9DFFC1}"/>
              </a:ext>
            </a:extLst>
          </p:cNvPr>
          <p:cNvSpPr/>
          <p:nvPr/>
        </p:nvSpPr>
        <p:spPr>
          <a:xfrm>
            <a:off x="7259055" y="2606312"/>
            <a:ext cx="1132566"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94" name="角丸四角形 93">
            <a:extLst>
              <a:ext uri="{FF2B5EF4-FFF2-40B4-BE49-F238E27FC236}">
                <a16:creationId xmlns:a16="http://schemas.microsoft.com/office/drawing/2014/main" id="{C9B920AF-AB3E-F143-8E08-3E78C69D7E0D}"/>
              </a:ext>
            </a:extLst>
          </p:cNvPr>
          <p:cNvSpPr/>
          <p:nvPr/>
        </p:nvSpPr>
        <p:spPr>
          <a:xfrm>
            <a:off x="7032298" y="4281792"/>
            <a:ext cx="699223" cy="161330"/>
          </a:xfrm>
          <a:prstGeom prst="roundRect">
            <a:avLst>
              <a:gd name="adj" fmla="val 8028"/>
            </a:avLst>
          </a:prstGeom>
          <a:noFill/>
          <a:ln w="12700">
            <a:no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spAutoFit/>
          </a:bodyPr>
          <a:lstStyle/>
          <a:p>
            <a:pPr algn="ctr"/>
            <a:r>
              <a:rPr lang="en-US" altLang="ja-JP" sz="1000" b="1" dirty="0">
                <a:solidFill>
                  <a:schemeClr val="bg2"/>
                </a:solidFill>
                <a:latin typeface="Meiryo UI" panose="020B0604030504040204" pitchFamily="34" charset="-128"/>
                <a:ea typeface="Meiryo UI" panose="020B0604030504040204" pitchFamily="34" charset="-128"/>
              </a:rPr>
              <a:t>AWS</a:t>
            </a:r>
            <a:endParaRPr kumimoji="1" lang="en-US" altLang="ja-JP" sz="1000" b="1" dirty="0">
              <a:solidFill>
                <a:schemeClr val="bg2"/>
              </a:solidFill>
              <a:latin typeface="Meiryo UI" panose="020B0604030504040204" pitchFamily="34" charset="-128"/>
              <a:ea typeface="Meiryo UI" panose="020B0604030504040204" pitchFamily="34" charset="-128"/>
            </a:endParaRPr>
          </a:p>
        </p:txBody>
      </p:sp>
      <p:sp>
        <p:nvSpPr>
          <p:cNvPr id="95" name="角丸四角形 94">
            <a:extLst>
              <a:ext uri="{FF2B5EF4-FFF2-40B4-BE49-F238E27FC236}">
                <a16:creationId xmlns:a16="http://schemas.microsoft.com/office/drawing/2014/main" id="{61157AB2-0BA7-8949-BE0A-985C22E0713B}"/>
              </a:ext>
            </a:extLst>
          </p:cNvPr>
          <p:cNvSpPr/>
          <p:nvPr/>
        </p:nvSpPr>
        <p:spPr>
          <a:xfrm>
            <a:off x="4064274" y="2435296"/>
            <a:ext cx="1056933" cy="503757"/>
          </a:xfrm>
          <a:prstGeom prst="roundRect">
            <a:avLst>
              <a:gd name="adj" fmla="val 586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陳列</a:t>
            </a:r>
            <a:r>
              <a:rPr lang="en-US" altLang="ja-JP" sz="1400" dirty="0">
                <a:solidFill>
                  <a:schemeClr val="bg1"/>
                </a:solidFill>
                <a:latin typeface="Meiryo UI" panose="020B0604030504040204" pitchFamily="34" charset="-128"/>
                <a:ea typeface="Meiryo UI" panose="020B0604030504040204" pitchFamily="34" charset="-128"/>
              </a:rPr>
              <a:t>/</a:t>
            </a:r>
            <a:r>
              <a:rPr lang="ja-JP" altLang="en-US" sz="1400" dirty="0">
                <a:solidFill>
                  <a:schemeClr val="bg1"/>
                </a:solidFill>
                <a:latin typeface="Meiryo UI" panose="020B0604030504040204" pitchFamily="34" charset="-128"/>
                <a:ea typeface="Meiryo UI" panose="020B0604030504040204" pitchFamily="34" charset="-128"/>
              </a:rPr>
              <a:t>視聴</a:t>
            </a:r>
            <a:r>
              <a:rPr kumimoji="1" lang="ja-JP" altLang="en-US" sz="1400" dirty="0">
                <a:solidFill>
                  <a:schemeClr val="bg1"/>
                </a:solidFill>
                <a:latin typeface="Meiryo UI" panose="020B0604030504040204" pitchFamily="34" charset="-128"/>
                <a:ea typeface="Meiryo UI" panose="020B0604030504040204" pitchFamily="34" charset="-128"/>
              </a:rPr>
              <a:t>機能</a:t>
            </a:r>
          </a:p>
        </p:txBody>
      </p:sp>
      <p:sp>
        <p:nvSpPr>
          <p:cNvPr id="96" name="角丸四角形 95">
            <a:extLst>
              <a:ext uri="{FF2B5EF4-FFF2-40B4-BE49-F238E27FC236}">
                <a16:creationId xmlns:a16="http://schemas.microsoft.com/office/drawing/2014/main" id="{61157AB2-0BA7-8949-BE0A-985C22E0713B}"/>
              </a:ext>
            </a:extLst>
          </p:cNvPr>
          <p:cNvSpPr/>
          <p:nvPr/>
        </p:nvSpPr>
        <p:spPr>
          <a:xfrm>
            <a:off x="4064274" y="3116322"/>
            <a:ext cx="1056933" cy="503757"/>
          </a:xfrm>
          <a:prstGeom prst="roundRect">
            <a:avLst>
              <a:gd name="adj" fmla="val 586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購入</a:t>
            </a:r>
            <a:r>
              <a:rPr lang="en-US" altLang="ja-JP" sz="1400" dirty="0">
                <a:solidFill>
                  <a:schemeClr val="bg1"/>
                </a:solidFill>
                <a:latin typeface="Meiryo UI" panose="020B0604030504040204" pitchFamily="34" charset="-128"/>
                <a:ea typeface="Meiryo UI" panose="020B0604030504040204" pitchFamily="34" charset="-128"/>
              </a:rPr>
              <a:t>/</a:t>
            </a:r>
            <a:r>
              <a:rPr lang="ja-JP" altLang="en-US" sz="1400" dirty="0">
                <a:solidFill>
                  <a:schemeClr val="bg1"/>
                </a:solidFill>
                <a:latin typeface="Meiryo UI" panose="020B0604030504040204" pitchFamily="34" charset="-128"/>
                <a:ea typeface="Meiryo UI" panose="020B0604030504040204" pitchFamily="34" charset="-128"/>
              </a:rPr>
              <a:t>課金</a:t>
            </a:r>
            <a:endParaRPr lang="en-US" altLang="ja-JP" sz="1400" dirty="0">
              <a:solidFill>
                <a:schemeClr val="bg1"/>
              </a:solidFill>
              <a:latin typeface="Meiryo UI" panose="020B0604030504040204" pitchFamily="34" charset="-128"/>
              <a:ea typeface="Meiryo UI" panose="020B0604030504040204" pitchFamily="34" charset="-128"/>
            </a:endParaRPr>
          </a:p>
          <a:p>
            <a:pPr algn="ctr"/>
            <a:r>
              <a:rPr kumimoji="1" lang="ja-JP" altLang="en-US" sz="1400" dirty="0">
                <a:solidFill>
                  <a:schemeClr val="bg1"/>
                </a:solidFill>
                <a:latin typeface="Meiryo UI" panose="020B0604030504040204" pitchFamily="34" charset="-128"/>
                <a:ea typeface="Meiryo UI" panose="020B0604030504040204" pitchFamily="34" charset="-128"/>
              </a:rPr>
              <a:t>機能</a:t>
            </a:r>
          </a:p>
        </p:txBody>
      </p:sp>
      <p:sp>
        <p:nvSpPr>
          <p:cNvPr id="97" name="角丸四角形 96">
            <a:extLst>
              <a:ext uri="{FF2B5EF4-FFF2-40B4-BE49-F238E27FC236}">
                <a16:creationId xmlns:a16="http://schemas.microsoft.com/office/drawing/2014/main" id="{61157AB2-0BA7-8949-BE0A-985C22E0713B}"/>
              </a:ext>
            </a:extLst>
          </p:cNvPr>
          <p:cNvSpPr/>
          <p:nvPr/>
        </p:nvSpPr>
        <p:spPr>
          <a:xfrm>
            <a:off x="5478625" y="3015904"/>
            <a:ext cx="1735022" cy="632134"/>
          </a:xfrm>
          <a:prstGeom prst="roundRect">
            <a:avLst>
              <a:gd name="adj" fmla="val 586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会員管理</a:t>
            </a:r>
            <a:endParaRPr lang="en-US" altLang="ja-JP" sz="1400" dirty="0">
              <a:solidFill>
                <a:schemeClr val="bg1"/>
              </a:solidFill>
              <a:latin typeface="Meiryo UI" panose="020B0604030504040204" pitchFamily="34" charset="-128"/>
              <a:ea typeface="Meiryo UI" panose="020B0604030504040204" pitchFamily="34" charset="-128"/>
            </a:endParaRPr>
          </a:p>
          <a:p>
            <a:pPr algn="ctr"/>
            <a:r>
              <a:rPr lang="ja-JP" altLang="en-US" sz="1400" dirty="0">
                <a:solidFill>
                  <a:schemeClr val="bg1"/>
                </a:solidFill>
                <a:latin typeface="Meiryo UI" panose="020B0604030504040204" pitchFamily="34" charset="-128"/>
                <a:ea typeface="Meiryo UI" panose="020B0604030504040204" pitchFamily="34" charset="-128"/>
              </a:rPr>
              <a:t>機能</a:t>
            </a:r>
            <a:endParaRPr lang="en-US" altLang="ja-JP" sz="1400" dirty="0">
              <a:solidFill>
                <a:schemeClr val="bg1"/>
              </a:solidFill>
              <a:latin typeface="Meiryo UI" panose="020B0604030504040204" pitchFamily="34" charset="-128"/>
              <a:ea typeface="Meiryo UI" panose="020B0604030504040204" pitchFamily="34" charset="-128"/>
            </a:endParaRPr>
          </a:p>
        </p:txBody>
      </p:sp>
      <p:sp>
        <p:nvSpPr>
          <p:cNvPr id="98" name="角丸四角形 97">
            <a:extLst>
              <a:ext uri="{FF2B5EF4-FFF2-40B4-BE49-F238E27FC236}">
                <a16:creationId xmlns:a16="http://schemas.microsoft.com/office/drawing/2014/main" id="{61157AB2-0BA7-8949-BE0A-985C22E0713B}"/>
              </a:ext>
            </a:extLst>
          </p:cNvPr>
          <p:cNvSpPr/>
          <p:nvPr/>
        </p:nvSpPr>
        <p:spPr>
          <a:xfrm>
            <a:off x="4064274" y="3801145"/>
            <a:ext cx="1056933" cy="503757"/>
          </a:xfrm>
          <a:prstGeom prst="roundRect">
            <a:avLst>
              <a:gd name="adj" fmla="val 586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マイページ</a:t>
            </a:r>
            <a:endParaRPr kumimoji="1" lang="ja-JP" altLang="en-US" sz="1400" dirty="0">
              <a:solidFill>
                <a:schemeClr val="bg1"/>
              </a:solidFill>
              <a:latin typeface="Meiryo UI" panose="020B0604030504040204" pitchFamily="34" charset="-128"/>
              <a:ea typeface="Meiryo UI" panose="020B0604030504040204" pitchFamily="34" charset="-128"/>
            </a:endParaRPr>
          </a:p>
        </p:txBody>
      </p:sp>
      <p:cxnSp>
        <p:nvCxnSpPr>
          <p:cNvPr id="100" name="直線コネクタ 99"/>
          <p:cNvCxnSpPr/>
          <p:nvPr/>
        </p:nvCxnSpPr>
        <p:spPr>
          <a:xfrm>
            <a:off x="3549710" y="2939053"/>
            <a:ext cx="255328" cy="1"/>
          </a:xfrm>
          <a:prstGeom prst="line">
            <a:avLst/>
          </a:prstGeom>
        </p:spPr>
        <p:style>
          <a:lnRef idx="2">
            <a:schemeClr val="dk1"/>
          </a:lnRef>
          <a:fillRef idx="0">
            <a:schemeClr val="dk1"/>
          </a:fillRef>
          <a:effectRef idx="1">
            <a:schemeClr val="dk1"/>
          </a:effectRef>
          <a:fontRef idx="minor">
            <a:schemeClr val="tx1"/>
          </a:fontRef>
        </p:style>
      </p:cxnSp>
      <p:sp>
        <p:nvSpPr>
          <p:cNvPr id="101" name="テキスト ボックス 100">
            <a:extLst>
              <a:ext uri="{FF2B5EF4-FFF2-40B4-BE49-F238E27FC236}">
                <a16:creationId xmlns:a16="http://schemas.microsoft.com/office/drawing/2014/main" id="{1424001F-6267-264C-B62A-69CD25EA623C}"/>
              </a:ext>
            </a:extLst>
          </p:cNvPr>
          <p:cNvSpPr txBox="1"/>
          <p:nvPr/>
        </p:nvSpPr>
        <p:spPr>
          <a:xfrm>
            <a:off x="8179372" y="3200418"/>
            <a:ext cx="1650815" cy="244965"/>
          </a:xfrm>
          <a:prstGeom prst="rect">
            <a:avLst/>
          </a:prstGeom>
          <a:noFill/>
        </p:spPr>
        <p:txBody>
          <a:bodyPr wrap="square" rtlCol="0">
            <a:noAutofit/>
          </a:bodyPr>
          <a:lstStyle/>
          <a:p>
            <a:pPr algn="ctr"/>
            <a:r>
              <a:rPr kumimoji="0" lang="ja-JP" altLang="en-US" sz="1000" kern="0" dirty="0">
                <a:latin typeface="Meiryo UI" panose="020B0604030504040204" pitchFamily="34" charset="-128"/>
                <a:ea typeface="Meiryo UI" panose="020B0604030504040204" pitchFamily="34" charset="-128"/>
              </a:rPr>
              <a:t>キャリア会社様共通基盤</a:t>
            </a:r>
            <a:endParaRPr lang="en-US" altLang="ja-JP" sz="1000" dirty="0">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5E2125FB-5862-30AC-637A-B1C465A90571}"/>
              </a:ext>
            </a:extLst>
          </p:cNvPr>
          <p:cNvSpPr txBox="1"/>
          <p:nvPr/>
        </p:nvSpPr>
        <p:spPr>
          <a:xfrm>
            <a:off x="8391043" y="-462705"/>
            <a:ext cx="2071921" cy="653128"/>
          </a:xfrm>
          <a:prstGeom prst="rect">
            <a:avLst/>
          </a:prstGeom>
          <a:noFill/>
        </p:spPr>
        <p:txBody>
          <a:bodyPr wrap="square" rtlCol="0">
            <a:spAutoFit/>
          </a:bodyPr>
          <a:lstStyle/>
          <a:p>
            <a:r>
              <a:rPr lang="ja-JP" altLang="en-US" dirty="0">
                <a:highlight>
                  <a:srgbClr val="FFFF00"/>
                </a:highlight>
              </a:rPr>
              <a:t>上 </a:t>
            </a:r>
            <a:r>
              <a:rPr lang="en-US" altLang="ja-JP" dirty="0">
                <a:highlight>
                  <a:srgbClr val="FFFF00"/>
                </a:highlight>
              </a:rPr>
              <a:t>2/3</a:t>
            </a:r>
          </a:p>
          <a:p>
            <a:r>
              <a:rPr kumimoji="1" lang="ja-JP" altLang="en-US" dirty="0">
                <a:highlight>
                  <a:srgbClr val="FFFF00"/>
                </a:highlight>
              </a:rPr>
              <a:t>イラスト＆レイアウト</a:t>
            </a:r>
          </a:p>
        </p:txBody>
      </p:sp>
    </p:spTree>
    <p:extLst>
      <p:ext uri="{BB962C8B-B14F-4D97-AF65-F5344CB8AC3E}">
        <p14:creationId xmlns:p14="http://schemas.microsoft.com/office/powerpoint/2010/main" val="1856505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flipH="1">
            <a:off x="5150664" y="4313503"/>
            <a:ext cx="140" cy="134025"/>
          </a:xfrm>
          <a:prstGeom prst="line">
            <a:avLst/>
          </a:prstGeom>
          <a:effectLst/>
        </p:spPr>
        <p:style>
          <a:lnRef idx="3">
            <a:schemeClr val="dk1"/>
          </a:lnRef>
          <a:fillRef idx="0">
            <a:schemeClr val="dk1"/>
          </a:fillRef>
          <a:effectRef idx="2">
            <a:schemeClr val="dk1"/>
          </a:effectRef>
          <a:fontRef idx="minor">
            <a:schemeClr val="tx1"/>
          </a:fontRef>
        </p:style>
      </p:cxnSp>
      <p:sp>
        <p:nvSpPr>
          <p:cNvPr id="110" name="角丸四角形 109">
            <a:extLst>
              <a:ext uri="{FF2B5EF4-FFF2-40B4-BE49-F238E27FC236}">
                <a16:creationId xmlns:a16="http://schemas.microsoft.com/office/drawing/2014/main" id="{C9B920AF-AB3E-F143-8E08-3E78C69D7E0D}"/>
              </a:ext>
            </a:extLst>
          </p:cNvPr>
          <p:cNvSpPr/>
          <p:nvPr/>
        </p:nvSpPr>
        <p:spPr>
          <a:xfrm>
            <a:off x="105231" y="3778919"/>
            <a:ext cx="1515200" cy="612890"/>
          </a:xfrm>
          <a:prstGeom prst="roundRect">
            <a:avLst>
              <a:gd name="adj" fmla="val 8028"/>
            </a:avLst>
          </a:prstGeom>
          <a:solidFill>
            <a:schemeClr val="bg1"/>
          </a:solidFill>
          <a:ln w="12700">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34" charset="-128"/>
                <a:ea typeface="Meiryo UI" panose="020B0604030504040204" pitchFamily="34" charset="-128"/>
              </a:rPr>
              <a:t>利用者</a:t>
            </a:r>
            <a:endParaRPr lang="en-US" altLang="ja-JP" sz="1200" dirty="0">
              <a:solidFill>
                <a:schemeClr val="tx1"/>
              </a:solidFill>
              <a:latin typeface="Meiryo UI" panose="020B0604030504040204" pitchFamily="34" charset="-128"/>
              <a:ea typeface="Meiryo UI" panose="020B0604030504040204" pitchFamily="34" charset="-128"/>
            </a:endParaRPr>
          </a:p>
          <a:p>
            <a:pPr algn="ctr"/>
            <a:r>
              <a:rPr kumimoji="1" lang="en-US" altLang="ja-JP" sz="1200" dirty="0">
                <a:solidFill>
                  <a:schemeClr val="tx1"/>
                </a:solidFill>
                <a:latin typeface="Meiryo UI" panose="020B0604030504040204" pitchFamily="34" charset="-128"/>
                <a:ea typeface="Meiryo UI" panose="020B0604030504040204" pitchFamily="34" charset="-128"/>
              </a:rPr>
              <a:t>(</a:t>
            </a:r>
            <a:r>
              <a:rPr kumimoji="1" lang="ja-JP" altLang="en-US" sz="1200" dirty="0">
                <a:solidFill>
                  <a:schemeClr val="tx1"/>
                </a:solidFill>
                <a:latin typeface="Meiryo UI" panose="020B0604030504040204" pitchFamily="34" charset="-128"/>
                <a:ea typeface="Meiryo UI" panose="020B0604030504040204" pitchFamily="34" charset="-128"/>
              </a:rPr>
              <a:t>スマホ、タブレット、</a:t>
            </a:r>
            <a:r>
              <a:rPr kumimoji="1" lang="en-US" altLang="ja-JP" sz="1200" dirty="0">
                <a:solidFill>
                  <a:schemeClr val="tx1"/>
                </a:solidFill>
                <a:latin typeface="Meiryo UI" panose="020B0604030504040204" pitchFamily="34" charset="-128"/>
                <a:ea typeface="Meiryo UI" panose="020B0604030504040204" pitchFamily="34" charset="-128"/>
              </a:rPr>
              <a:t>PC)</a:t>
            </a:r>
          </a:p>
        </p:txBody>
      </p:sp>
      <p:sp>
        <p:nvSpPr>
          <p:cNvPr id="100" name="角丸四角形 99"/>
          <p:cNvSpPr/>
          <p:nvPr/>
        </p:nvSpPr>
        <p:spPr>
          <a:xfrm>
            <a:off x="99196" y="1762251"/>
            <a:ext cx="1617299" cy="1566000"/>
          </a:xfrm>
          <a:prstGeom prst="roundRect">
            <a:avLst/>
          </a:prstGeom>
          <a:noFill/>
          <a:ln w="19050">
            <a:solidFill>
              <a:schemeClr val="bg1">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角丸四角形 52">
            <a:extLst>
              <a:ext uri="{FF2B5EF4-FFF2-40B4-BE49-F238E27FC236}">
                <a16:creationId xmlns:a16="http://schemas.microsoft.com/office/drawing/2014/main" id="{9A1AB3D4-A3DC-8345-9566-8482B730A63A}"/>
              </a:ext>
            </a:extLst>
          </p:cNvPr>
          <p:cNvSpPr/>
          <p:nvPr/>
        </p:nvSpPr>
        <p:spPr>
          <a:xfrm>
            <a:off x="1867909" y="1369155"/>
            <a:ext cx="6565789" cy="2952000"/>
          </a:xfrm>
          <a:prstGeom prst="roundRect">
            <a:avLst>
              <a:gd name="adj" fmla="val 1985"/>
            </a:avLst>
          </a:prstGeom>
          <a:solidFill>
            <a:schemeClr val="accent2">
              <a:lumMod val="20000"/>
              <a:lumOff val="80000"/>
              <a:alpha val="30000"/>
            </a:schemeClr>
          </a:solidFill>
          <a:ln w="28575">
            <a:solidFill>
              <a:schemeClr val="bg2"/>
            </a:solidFill>
          </a:ln>
        </p:spPr>
        <p:txBody>
          <a:bodyPr wrap="none" lIns="0" tIns="0" rIns="0" bIns="0" rtlCol="0" anchor="t"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400" b="1" i="0" u="none" strike="noStrike" kern="0" cap="none" spc="0" normalizeH="0" baseline="0" noProof="0" dirty="0">
              <a:ln>
                <a:noFill/>
              </a:ln>
              <a:effectLst/>
              <a:uLnTx/>
              <a:uFillTx/>
              <a:latin typeface="Meiryo UI" panose="020B0604030504040204" pitchFamily="34" charset="-128"/>
              <a:ea typeface="Meiryo UI" panose="020B0604030504040204" pitchFamily="34" charset="-128"/>
            </a:endParaRPr>
          </a:p>
        </p:txBody>
      </p:sp>
      <p:sp>
        <p:nvSpPr>
          <p:cNvPr id="50" name="タイトル 1">
            <a:extLst>
              <a:ext uri="{FF2B5EF4-FFF2-40B4-BE49-F238E27FC236}">
                <a16:creationId xmlns:a16="http://schemas.microsoft.com/office/drawing/2014/main" id="{FD64A7BD-4E65-2D44-9DC8-8C928F44D334}"/>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dirty="0">
                <a:solidFill>
                  <a:schemeClr val="accent2">
                    <a:lumMod val="75000"/>
                  </a:schemeClr>
                </a:solidFill>
              </a:rPr>
              <a:t>メタバースサービス開発</a:t>
            </a:r>
          </a:p>
        </p:txBody>
      </p:sp>
      <p:sp>
        <p:nvSpPr>
          <p:cNvPr id="55" name="タイトル 1">
            <a:extLst>
              <a:ext uri="{FF2B5EF4-FFF2-40B4-BE49-F238E27FC236}">
                <a16:creationId xmlns:a16="http://schemas.microsoft.com/office/drawing/2014/main" id="{6EBFB1A2-DBBF-7C47-91C9-561649F83698}"/>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.3】</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56" name="正方形/長方形 55">
            <a:extLst>
              <a:ext uri="{FF2B5EF4-FFF2-40B4-BE49-F238E27FC236}">
                <a16:creationId xmlns:a16="http://schemas.microsoft.com/office/drawing/2014/main" id="{84F80CF9-0311-BE4A-8D66-E844C9D66FC7}"/>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テキスト ボックス 56">
            <a:extLst>
              <a:ext uri="{FF2B5EF4-FFF2-40B4-BE49-F238E27FC236}">
                <a16:creationId xmlns:a16="http://schemas.microsoft.com/office/drawing/2014/main" id="{F218864C-ED9F-EB4F-95A8-D6BC9D8D99BC}"/>
              </a:ext>
            </a:extLst>
          </p:cNvPr>
          <p:cNvSpPr txBox="1"/>
          <p:nvPr/>
        </p:nvSpPr>
        <p:spPr>
          <a:xfrm>
            <a:off x="363148" y="892412"/>
            <a:ext cx="8761397" cy="32008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lnSpc>
                <a:spcPct val="130000"/>
              </a:lnSpc>
            </a:pPr>
            <a:r>
              <a:rPr lang="en-US" altLang="ja-JP" sz="1600" b="1" dirty="0">
                <a:solidFill>
                  <a:schemeClr val="tx1"/>
                </a:solidFill>
                <a:latin typeface="Meiryo UI" panose="020B0604030504040204" pitchFamily="34" charset="-128"/>
                <a:ea typeface="Meiryo UI" panose="020B0604030504040204" pitchFamily="34" charset="-128"/>
              </a:rPr>
              <a:t>NTT</a:t>
            </a:r>
            <a:r>
              <a:rPr lang="ja-JP" altLang="en-US" sz="1600" b="1" dirty="0">
                <a:solidFill>
                  <a:schemeClr val="tx1"/>
                </a:solidFill>
                <a:latin typeface="Meiryo UI" panose="020B0604030504040204" pitchFamily="34" charset="-128"/>
                <a:ea typeface="Meiryo UI" panose="020B0604030504040204" pitchFamily="34" charset="-128"/>
              </a:rPr>
              <a:t>データ社のビジネスパートナーとして、携帯キャリア会社様の提供するメタバースサービスを開発。</a:t>
            </a:r>
            <a:endParaRPr lang="en-US" altLang="ja-JP" sz="1600" b="1" dirty="0">
              <a:solidFill>
                <a:schemeClr val="tx1"/>
              </a:solidFill>
              <a:latin typeface="Meiryo UI" panose="020B0604030504040204" pitchFamily="34" charset="-128"/>
              <a:ea typeface="Meiryo UI" panose="020B0604030504040204" pitchFamily="34" charset="-128"/>
            </a:endParaRPr>
          </a:p>
        </p:txBody>
      </p:sp>
      <p:sp>
        <p:nvSpPr>
          <p:cNvPr id="105" name="テキスト ボックス 104">
            <a:extLst>
              <a:ext uri="{FF2B5EF4-FFF2-40B4-BE49-F238E27FC236}">
                <a16:creationId xmlns:a16="http://schemas.microsoft.com/office/drawing/2014/main" id="{0F7ECB89-D751-7543-8A21-40B8383B689D}"/>
              </a:ext>
            </a:extLst>
          </p:cNvPr>
          <p:cNvSpPr txBox="1"/>
          <p:nvPr/>
        </p:nvSpPr>
        <p:spPr>
          <a:xfrm>
            <a:off x="604083" y="5188224"/>
            <a:ext cx="5008151" cy="1191604"/>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square" tIns="0" bIns="0" rtlCol="0" anchor="ctr">
            <a:noAutofit/>
          </a:bodyPr>
          <a:lstStyle/>
          <a:p>
            <a:pPr marL="179388" indent="-179388"/>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 携帯キャリア会社様提供のメタバースサービスを開発</a:t>
            </a:r>
            <a:endPar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endParaRPr>
          </a:p>
          <a:p>
            <a:pPr marL="361950" indent="-90488">
              <a:buFont typeface="Arial" panose="020B0604020202020204" pitchFamily="34" charset="0"/>
              <a:buChar char="•"/>
            </a:pP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ウェブブラウザから利用できるメタバースサービスを</a:t>
            </a:r>
            <a:r>
              <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rPr>
              <a:t>AWS</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上に構築</a:t>
            </a:r>
            <a:endPar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endParaRPr>
          </a:p>
          <a:p>
            <a:pPr marL="361950" indent="-90488">
              <a:buFont typeface="Arial" panose="020B0604020202020204" pitchFamily="34" charset="0"/>
              <a:buChar char="•"/>
            </a:pP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スクラム開発</a:t>
            </a:r>
            <a:r>
              <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rPr>
              <a:t>3</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チーム</a:t>
            </a:r>
            <a:r>
              <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rPr>
              <a:t>(</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開発：</a:t>
            </a:r>
            <a:r>
              <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rPr>
              <a:t>2</a:t>
            </a:r>
            <a:r>
              <a:rPr lang="ja-JP" altLang="en-US" sz="1300" kern="0" dirty="0" err="1">
                <a:solidFill>
                  <a:schemeClr val="tx1"/>
                </a:solidFill>
                <a:latin typeface="Meiryo UI" panose="020B0604030504040204" pitchFamily="34" charset="-128"/>
                <a:ea typeface="Meiryo UI" panose="020B0604030504040204" pitchFamily="34" charset="-128"/>
                <a:cs typeface="Meiryo UI" pitchFamily="50" charset="-128"/>
              </a:rPr>
              <a:t>、</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インフラ：</a:t>
            </a:r>
            <a:r>
              <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rPr>
              <a:t>1)</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からなる開発体制</a:t>
            </a:r>
            <a:endPar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endParaRPr>
          </a:p>
          <a:p>
            <a:pPr marL="361950" indent="-90488">
              <a:buFont typeface="Arial" panose="020B0604020202020204" pitchFamily="34" charset="0"/>
              <a:buChar char="•"/>
            </a:pPr>
            <a:r>
              <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rPr>
              <a:t>2BS</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は新規事業推進室と共同でサーバ機能の開発を担当</a:t>
            </a:r>
            <a:endPar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endParaRPr>
          </a:p>
          <a:p>
            <a:pPr marL="269875" indent="92075"/>
            <a:r>
              <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rPr>
              <a:t>※3BS</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が</a:t>
            </a:r>
            <a:r>
              <a:rPr lang="en-US" altLang="ja-JP" sz="1300" kern="0" dirty="0">
                <a:solidFill>
                  <a:schemeClr val="tx1"/>
                </a:solidFill>
                <a:latin typeface="Meiryo UI" panose="020B0604030504040204" pitchFamily="34" charset="-128"/>
                <a:ea typeface="Meiryo UI" panose="020B0604030504040204" pitchFamily="34" charset="-128"/>
                <a:cs typeface="Meiryo UI" pitchFamily="50" charset="-128"/>
              </a:rPr>
              <a:t>AWS</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インフラ構築を担当</a:t>
            </a:r>
            <a:endParaRPr lang="en-US" altLang="ja-JP" sz="1300" dirty="0">
              <a:solidFill>
                <a:schemeClr val="tx1"/>
              </a:solidFill>
              <a:latin typeface="Meiryo UI" panose="020B0604030504040204" pitchFamily="34" charset="-128"/>
              <a:ea typeface="Meiryo UI" panose="020B0604030504040204" pitchFamily="34" charset="-128"/>
            </a:endParaRPr>
          </a:p>
        </p:txBody>
      </p:sp>
      <p:sp>
        <p:nvSpPr>
          <p:cNvPr id="107" name="テキスト ボックス 106">
            <a:extLst>
              <a:ext uri="{FF2B5EF4-FFF2-40B4-BE49-F238E27FC236}">
                <a16:creationId xmlns:a16="http://schemas.microsoft.com/office/drawing/2014/main" id="{DD468741-3836-FA4A-B11F-03B8875F0F56}"/>
              </a:ext>
            </a:extLst>
          </p:cNvPr>
          <p:cNvSpPr txBox="1"/>
          <p:nvPr/>
        </p:nvSpPr>
        <p:spPr>
          <a:xfrm>
            <a:off x="5717097" y="5188224"/>
            <a:ext cx="3761437" cy="1191600"/>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square" tIns="0" bIns="0" rtlCol="0" anchor="ctr">
            <a:noAutofit/>
          </a:bodyPr>
          <a:lstStyle/>
          <a:p>
            <a:pPr marL="1162050" indent="-1162050">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開発手法：</a:t>
            </a:r>
            <a:r>
              <a:rPr lang="ja-JP" altLang="en-US" sz="1300" kern="0" dirty="0">
                <a:solidFill>
                  <a:schemeClr val="tx1"/>
                </a:solidFill>
                <a:latin typeface="Meiryo UI" panose="020B0604030504040204" pitchFamily="34" charset="-128"/>
                <a:ea typeface="Meiryo UI" panose="020B0604030504040204" pitchFamily="34" charset="-128"/>
                <a:cs typeface="Meiryo UI" pitchFamily="50" charset="-128"/>
              </a:rPr>
              <a:t>アジャイル（</a:t>
            </a:r>
            <a:r>
              <a:rPr lang="ja-JP" altLang="en-US" sz="1300" kern="0" dirty="0">
                <a:solidFill>
                  <a:schemeClr val="tx1"/>
                </a:solidFill>
                <a:latin typeface="Meiryo UI" panose="020B0604030504040204" pitchFamily="50" charset="-128"/>
                <a:ea typeface="Meiryo UI" panose="020B0604030504040204" pitchFamily="50" charset="-128"/>
                <a:cs typeface="Meiryo UI" pitchFamily="50" charset="-128"/>
              </a:rPr>
              <a:t>スクラム開発）</a:t>
            </a:r>
            <a:endParaRPr lang="en-US" altLang="ja-JP" sz="1300" kern="0" dirty="0">
              <a:solidFill>
                <a:schemeClr val="tx1"/>
              </a:solidFill>
              <a:latin typeface="Meiryo UI" panose="020B0604030504040204" pitchFamily="50" charset="-128"/>
              <a:ea typeface="Meiryo UI" panose="020B0604030504040204" pitchFamily="50" charset="-128"/>
              <a:cs typeface="Meiryo UI" pitchFamily="50" charset="-128"/>
            </a:endParaRPr>
          </a:p>
          <a:p>
            <a:pPr marL="1162050" indent="-1162050">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技術要素：</a:t>
            </a:r>
            <a:r>
              <a:rPr lang="en-US" altLang="ja-JP" sz="1300" kern="0" dirty="0">
                <a:latin typeface="+mn-ea"/>
                <a:cs typeface="Meiryo UI" pitchFamily="50" charset="-128"/>
              </a:rPr>
              <a:t>Java</a:t>
            </a:r>
            <a:r>
              <a:rPr lang="ja-JP" altLang="en-US" sz="1300" kern="0" dirty="0" err="1">
                <a:latin typeface="+mn-ea"/>
                <a:cs typeface="Meiryo UI" pitchFamily="50" charset="-128"/>
              </a:rPr>
              <a:t>、</a:t>
            </a:r>
            <a:r>
              <a:rPr lang="en-US" altLang="ja-JP" sz="1300" kern="0" dirty="0">
                <a:latin typeface="+mn-ea"/>
                <a:cs typeface="Meiryo UI" pitchFamily="50" charset="-128"/>
              </a:rPr>
              <a:t>SpringBoot</a:t>
            </a:r>
            <a:r>
              <a:rPr lang="ja-JP" altLang="en-US" sz="1300" kern="0" dirty="0" err="1">
                <a:latin typeface="+mn-ea"/>
                <a:cs typeface="Meiryo UI" pitchFamily="50" charset="-128"/>
              </a:rPr>
              <a:t>、</a:t>
            </a:r>
            <a:r>
              <a:rPr lang="en-US" altLang="ja-JP" sz="1300" dirty="0">
                <a:solidFill>
                  <a:schemeClr val="tx1"/>
                </a:solidFill>
                <a:latin typeface="+mn-ea"/>
              </a:rPr>
              <a:t> Vue.js </a:t>
            </a:r>
            <a:r>
              <a:rPr lang="ja-JP" altLang="en-US" sz="1300" dirty="0" err="1">
                <a:solidFill>
                  <a:schemeClr val="tx1"/>
                </a:solidFill>
                <a:latin typeface="+mn-ea"/>
              </a:rPr>
              <a:t>、</a:t>
            </a:r>
            <a:endParaRPr lang="en-US" altLang="ja-JP" sz="1300" dirty="0">
              <a:solidFill>
                <a:schemeClr val="tx1"/>
              </a:solidFill>
              <a:latin typeface="+mn-ea"/>
            </a:endParaRPr>
          </a:p>
          <a:p>
            <a:pPr marL="1162050" lvl="0" indent="3175" defTabSz="914400" eaLnBrk="0" fontAlgn="base" hangingPunct="0">
              <a:spcBef>
                <a:spcPct val="20000"/>
              </a:spcBef>
              <a:spcAft>
                <a:spcPct val="0"/>
              </a:spcAft>
              <a:buClr>
                <a:srgbClr val="0070C0"/>
              </a:buClr>
              <a:buSzPct val="100000"/>
              <a:defRPr/>
            </a:pPr>
            <a:r>
              <a:rPr lang="en-US" altLang="ja-JP" sz="1300" kern="0" dirty="0">
                <a:latin typeface="Meiryo UI" panose="020B0604030504040204" pitchFamily="34" charset="-128"/>
                <a:ea typeface="Meiryo UI" panose="020B0604030504040204" pitchFamily="34" charset="-128"/>
                <a:cs typeface="Meiryo UI" pitchFamily="50" charset="-128"/>
              </a:rPr>
              <a:t>C#</a:t>
            </a:r>
            <a:r>
              <a:rPr lang="ja-JP" altLang="en-US" sz="1300" kern="0" dirty="0" err="1">
                <a:latin typeface="Meiryo UI" panose="020B0604030504040204" pitchFamily="34" charset="-128"/>
                <a:ea typeface="Meiryo UI" panose="020B0604030504040204" pitchFamily="34" charset="-128"/>
                <a:cs typeface="Meiryo UI" pitchFamily="50" charset="-128"/>
              </a:rPr>
              <a:t>、</a:t>
            </a:r>
            <a:r>
              <a:rPr lang="en-US" altLang="ja-JP" sz="1300" kern="0" dirty="0">
                <a:latin typeface="Meiryo UI" panose="020B0604030504040204" pitchFamily="34" charset="-128"/>
                <a:ea typeface="Meiryo UI" panose="020B0604030504040204" pitchFamily="34" charset="-128"/>
                <a:cs typeface="Meiryo UI" pitchFamily="50" charset="-128"/>
              </a:rPr>
              <a:t>Photon</a:t>
            </a:r>
            <a:r>
              <a:rPr lang="ja-JP" altLang="en-US" sz="1300" kern="0" dirty="0" err="1">
                <a:latin typeface="Meiryo UI" panose="020B0604030504040204" pitchFamily="34" charset="-128"/>
                <a:ea typeface="Meiryo UI" panose="020B0604030504040204" pitchFamily="34" charset="-128"/>
                <a:cs typeface="Meiryo UI" pitchFamily="50" charset="-128"/>
              </a:rPr>
              <a:t>、</a:t>
            </a:r>
            <a:r>
              <a:rPr lang="en-US" altLang="ja-JP" sz="1300" kern="0" dirty="0" err="1">
                <a:latin typeface="Meiryo UI" panose="020B0604030504040204" pitchFamily="34" charset="-128"/>
                <a:ea typeface="Meiryo UI" panose="020B0604030504040204" pitchFamily="34" charset="-128"/>
                <a:cs typeface="Meiryo UI" pitchFamily="50" charset="-128"/>
              </a:rPr>
              <a:t>RestAPI</a:t>
            </a:r>
            <a:r>
              <a:rPr lang="ja-JP" altLang="en-US" sz="1300" kern="0" dirty="0">
                <a:latin typeface="Meiryo UI" panose="020B0604030504040204" pitchFamily="34" charset="-128"/>
                <a:ea typeface="Meiryo UI" panose="020B0604030504040204" pitchFamily="34" charset="-128"/>
                <a:cs typeface="Meiryo UI" pitchFamily="50" charset="-128"/>
              </a:rPr>
              <a:t>、</a:t>
            </a:r>
            <a:r>
              <a:rPr lang="en-US" altLang="ja-JP" sz="1300" kern="0" dirty="0">
                <a:latin typeface="Meiryo UI" panose="020B0604030504040204" pitchFamily="34" charset="-128"/>
                <a:ea typeface="Meiryo UI" panose="020B0604030504040204" pitchFamily="34" charset="-128"/>
                <a:cs typeface="Meiryo UI" pitchFamily="50" charset="-128"/>
              </a:rPr>
              <a:t>AWS</a:t>
            </a:r>
          </a:p>
        </p:txBody>
      </p:sp>
      <p:sp>
        <p:nvSpPr>
          <p:cNvPr id="21" name="角丸四角形 20">
            <a:extLst>
              <a:ext uri="{FF2B5EF4-FFF2-40B4-BE49-F238E27FC236}">
                <a16:creationId xmlns:a16="http://schemas.microsoft.com/office/drawing/2014/main" id="{9A1AB3D4-A3DC-8345-9566-8482B730A63A}"/>
              </a:ext>
            </a:extLst>
          </p:cNvPr>
          <p:cNvSpPr/>
          <p:nvPr/>
        </p:nvSpPr>
        <p:spPr>
          <a:xfrm>
            <a:off x="1867464" y="4443382"/>
            <a:ext cx="6566400" cy="618397"/>
          </a:xfrm>
          <a:prstGeom prst="roundRect">
            <a:avLst>
              <a:gd name="adj" fmla="val 1985"/>
            </a:avLst>
          </a:prstGeom>
          <a:solidFill>
            <a:schemeClr val="accent4">
              <a:lumMod val="20000"/>
              <a:lumOff val="80000"/>
              <a:alpha val="10000"/>
            </a:schemeClr>
          </a:solidFill>
          <a:ln w="6350">
            <a:solidFill>
              <a:schemeClr val="accent4">
                <a:lumMod val="60000"/>
                <a:lumOff val="40000"/>
              </a:schemeClr>
            </a:solidFill>
          </a:ln>
        </p:spPr>
        <p:txBody>
          <a:bodyPr wrap="none" lIns="0" tIns="28800" rIns="0" bIns="0" rtlCol="0" anchor="t"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200" i="0" u="none" strike="noStrike" kern="0" cap="none" spc="0" normalizeH="0" baseline="0" noProof="0" dirty="0">
              <a:ln>
                <a:noFill/>
              </a:ln>
              <a:effectLst/>
              <a:uLnTx/>
              <a:uFillTx/>
              <a:latin typeface="Meiryo UI" panose="020B0604030504040204" pitchFamily="34" charset="-128"/>
              <a:ea typeface="Meiryo UI" panose="020B0604030504040204" pitchFamily="34" charset="-128"/>
            </a:endParaRPr>
          </a:p>
        </p:txBody>
      </p:sp>
      <p:sp>
        <p:nvSpPr>
          <p:cNvPr id="22" name="角丸四角形 21">
            <a:extLst>
              <a:ext uri="{FF2B5EF4-FFF2-40B4-BE49-F238E27FC236}">
                <a16:creationId xmlns:a16="http://schemas.microsoft.com/office/drawing/2014/main" id="{9A1AB3D4-A3DC-8345-9566-8482B730A63A}"/>
              </a:ext>
            </a:extLst>
          </p:cNvPr>
          <p:cNvSpPr/>
          <p:nvPr/>
        </p:nvSpPr>
        <p:spPr>
          <a:xfrm>
            <a:off x="5413493" y="1718124"/>
            <a:ext cx="1324244" cy="2451600"/>
          </a:xfrm>
          <a:prstGeom prst="roundRect">
            <a:avLst>
              <a:gd name="adj" fmla="val 1985"/>
            </a:avLst>
          </a:prstGeom>
          <a:solidFill>
            <a:schemeClr val="tx1">
              <a:alpha val="20000"/>
            </a:schemeClr>
          </a:solidFill>
          <a:ln>
            <a:noFill/>
          </a:ln>
        </p:spPr>
        <p:txBody>
          <a:bodyPr wrap="none" lIns="0" tIns="28800" rIns="0" bIns="0" rtlCol="0" anchor="t"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effectLst/>
                <a:uLnTx/>
                <a:uFillTx/>
                <a:latin typeface="Meiryo UI" panose="020B0604030504040204" pitchFamily="34" charset="-128"/>
                <a:ea typeface="Meiryo UI" panose="020B0604030504040204" pitchFamily="34" charset="-128"/>
              </a:rPr>
              <a:t>◆サービス機能</a:t>
            </a:r>
          </a:p>
        </p:txBody>
      </p:sp>
      <p:sp>
        <p:nvSpPr>
          <p:cNvPr id="23" name="角丸四角形 22">
            <a:extLst>
              <a:ext uri="{FF2B5EF4-FFF2-40B4-BE49-F238E27FC236}">
                <a16:creationId xmlns:a16="http://schemas.microsoft.com/office/drawing/2014/main" id="{C9B920AF-AB3E-F143-8E08-3E78C69D7E0D}"/>
              </a:ext>
            </a:extLst>
          </p:cNvPr>
          <p:cNvSpPr/>
          <p:nvPr/>
        </p:nvSpPr>
        <p:spPr>
          <a:xfrm>
            <a:off x="5558114" y="2000344"/>
            <a:ext cx="1030070"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kumimoji="1" lang="ja-JP" altLang="en-US" sz="1200" dirty="0">
                <a:solidFill>
                  <a:schemeClr val="tx1"/>
                </a:solidFill>
                <a:latin typeface="Meiryo UI" panose="020B0604030504040204" pitchFamily="34" charset="-128"/>
                <a:ea typeface="Meiryo UI" panose="020B0604030504040204" pitchFamily="34" charset="-128"/>
              </a:rPr>
              <a:t>音楽ライブ</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24" name="角丸四角形 23">
            <a:extLst>
              <a:ext uri="{FF2B5EF4-FFF2-40B4-BE49-F238E27FC236}">
                <a16:creationId xmlns:a16="http://schemas.microsoft.com/office/drawing/2014/main" id="{C9B920AF-AB3E-F143-8E08-3E78C69D7E0D}"/>
              </a:ext>
            </a:extLst>
          </p:cNvPr>
          <p:cNvSpPr/>
          <p:nvPr/>
        </p:nvSpPr>
        <p:spPr>
          <a:xfrm>
            <a:off x="5562629" y="2427173"/>
            <a:ext cx="1030070"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lang="ja-JP" altLang="en-US" sz="1200" dirty="0">
                <a:solidFill>
                  <a:schemeClr val="tx1"/>
                </a:solidFill>
                <a:latin typeface="Meiryo UI" panose="020B0604030504040204" pitchFamily="34" charset="-128"/>
                <a:ea typeface="Meiryo UI" panose="020B0604030504040204" pitchFamily="34" charset="-128"/>
              </a:rPr>
              <a:t>観光</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25" name="角丸四角形 24">
            <a:extLst>
              <a:ext uri="{FF2B5EF4-FFF2-40B4-BE49-F238E27FC236}">
                <a16:creationId xmlns:a16="http://schemas.microsoft.com/office/drawing/2014/main" id="{C9B920AF-AB3E-F143-8E08-3E78C69D7E0D}"/>
              </a:ext>
            </a:extLst>
          </p:cNvPr>
          <p:cNvSpPr/>
          <p:nvPr/>
        </p:nvSpPr>
        <p:spPr>
          <a:xfrm>
            <a:off x="5562629" y="2858104"/>
            <a:ext cx="1030070"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kumimoji="1" lang="ja-JP" altLang="en-US" sz="1200" dirty="0">
                <a:solidFill>
                  <a:schemeClr val="tx1"/>
                </a:solidFill>
                <a:latin typeface="Meiryo UI" panose="020B0604030504040204" pitchFamily="34" charset="-128"/>
                <a:ea typeface="Meiryo UI" panose="020B0604030504040204" pitchFamily="34" charset="-128"/>
              </a:rPr>
              <a:t>読書</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26" name="角丸四角形 25">
            <a:extLst>
              <a:ext uri="{FF2B5EF4-FFF2-40B4-BE49-F238E27FC236}">
                <a16:creationId xmlns:a16="http://schemas.microsoft.com/office/drawing/2014/main" id="{C9B920AF-AB3E-F143-8E08-3E78C69D7E0D}"/>
              </a:ext>
            </a:extLst>
          </p:cNvPr>
          <p:cNvSpPr/>
          <p:nvPr/>
        </p:nvSpPr>
        <p:spPr>
          <a:xfrm>
            <a:off x="5562629" y="3284933"/>
            <a:ext cx="1030070"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kumimoji="1" lang="ja-JP" altLang="en-US" sz="1200" dirty="0">
                <a:solidFill>
                  <a:schemeClr val="tx1"/>
                </a:solidFill>
                <a:latin typeface="Meiryo UI" panose="020B0604030504040204" pitchFamily="34" charset="-128"/>
                <a:ea typeface="Meiryo UI" panose="020B0604030504040204" pitchFamily="34" charset="-128"/>
              </a:rPr>
              <a:t>コマース</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27" name="角丸四角形 26">
            <a:extLst>
              <a:ext uri="{FF2B5EF4-FFF2-40B4-BE49-F238E27FC236}">
                <a16:creationId xmlns:a16="http://schemas.microsoft.com/office/drawing/2014/main" id="{C9B920AF-AB3E-F143-8E08-3E78C69D7E0D}"/>
              </a:ext>
            </a:extLst>
          </p:cNvPr>
          <p:cNvSpPr/>
          <p:nvPr/>
        </p:nvSpPr>
        <p:spPr>
          <a:xfrm>
            <a:off x="5553845" y="3715563"/>
            <a:ext cx="1030070"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lang="ja-JP" altLang="en-US" sz="1200" dirty="0">
                <a:solidFill>
                  <a:schemeClr val="tx1"/>
                </a:solidFill>
                <a:latin typeface="Meiryo UI" panose="020B0604030504040204" pitchFamily="34" charset="-128"/>
                <a:ea typeface="Meiryo UI" panose="020B0604030504040204" pitchFamily="34" charset="-128"/>
              </a:rPr>
              <a:t>エンタメ</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28" name="角丸四角形 27">
            <a:extLst>
              <a:ext uri="{FF2B5EF4-FFF2-40B4-BE49-F238E27FC236}">
                <a16:creationId xmlns:a16="http://schemas.microsoft.com/office/drawing/2014/main" id="{9A1AB3D4-A3DC-8345-9566-8482B730A63A}"/>
              </a:ext>
            </a:extLst>
          </p:cNvPr>
          <p:cNvSpPr/>
          <p:nvPr/>
        </p:nvSpPr>
        <p:spPr>
          <a:xfrm>
            <a:off x="6849300" y="1719006"/>
            <a:ext cx="1385529" cy="1908000"/>
          </a:xfrm>
          <a:prstGeom prst="roundRect">
            <a:avLst>
              <a:gd name="adj" fmla="val 1985"/>
            </a:avLst>
          </a:prstGeom>
          <a:solidFill>
            <a:schemeClr val="tx1">
              <a:alpha val="20000"/>
            </a:schemeClr>
          </a:solidFill>
          <a:ln>
            <a:noFill/>
          </a:ln>
        </p:spPr>
        <p:txBody>
          <a:bodyPr wrap="none" lIns="0" tIns="28800" rIns="0" bIns="0" rtlCol="0" anchor="t"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effectLst/>
                <a:uLnTx/>
                <a:uFillTx/>
                <a:latin typeface="Meiryo UI" panose="020B0604030504040204" pitchFamily="34" charset="-128"/>
                <a:ea typeface="Meiryo UI" panose="020B0604030504040204" pitchFamily="34" charset="-128"/>
              </a:rPr>
              <a:t>◆運営向けサイト</a:t>
            </a:r>
          </a:p>
        </p:txBody>
      </p:sp>
      <p:sp>
        <p:nvSpPr>
          <p:cNvPr id="29" name="角丸四角形 28">
            <a:extLst>
              <a:ext uri="{FF2B5EF4-FFF2-40B4-BE49-F238E27FC236}">
                <a16:creationId xmlns:a16="http://schemas.microsoft.com/office/drawing/2014/main" id="{C9B920AF-AB3E-F143-8E08-3E78C69D7E0D}"/>
              </a:ext>
            </a:extLst>
          </p:cNvPr>
          <p:cNvSpPr/>
          <p:nvPr/>
        </p:nvSpPr>
        <p:spPr>
          <a:xfrm>
            <a:off x="2146959" y="4513271"/>
            <a:ext cx="864000" cy="288000"/>
          </a:xfrm>
          <a:prstGeom prst="roundRect">
            <a:avLst>
              <a:gd name="adj" fmla="val 8028"/>
            </a:avLst>
          </a:prstGeom>
          <a:solidFill>
            <a:schemeClr val="bg1"/>
          </a:solidFill>
          <a:ln w="1270">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100" dirty="0">
                <a:solidFill>
                  <a:schemeClr val="tx1"/>
                </a:solidFill>
                <a:latin typeface="Meiryo UI" panose="020B0604030504040204" pitchFamily="34" charset="-128"/>
                <a:ea typeface="Meiryo UI" panose="020B0604030504040204" pitchFamily="34" charset="-128"/>
              </a:rPr>
              <a:t>認証基盤</a:t>
            </a:r>
            <a:endParaRPr kumimoji="1" lang="en-US" altLang="ja-JP" sz="1100" dirty="0">
              <a:solidFill>
                <a:schemeClr val="tx1"/>
              </a:solidFill>
              <a:latin typeface="Meiryo UI" panose="020B0604030504040204" pitchFamily="34" charset="-128"/>
              <a:ea typeface="Meiryo UI" panose="020B0604030504040204" pitchFamily="34" charset="-128"/>
            </a:endParaRPr>
          </a:p>
        </p:txBody>
      </p:sp>
      <p:sp>
        <p:nvSpPr>
          <p:cNvPr id="30" name="角丸四角形 29">
            <a:extLst>
              <a:ext uri="{FF2B5EF4-FFF2-40B4-BE49-F238E27FC236}">
                <a16:creationId xmlns:a16="http://schemas.microsoft.com/office/drawing/2014/main" id="{C9B920AF-AB3E-F143-8E08-3E78C69D7E0D}"/>
              </a:ext>
            </a:extLst>
          </p:cNvPr>
          <p:cNvSpPr/>
          <p:nvPr/>
        </p:nvSpPr>
        <p:spPr>
          <a:xfrm>
            <a:off x="3175559" y="4513271"/>
            <a:ext cx="864000" cy="288000"/>
          </a:xfrm>
          <a:prstGeom prst="roundRect">
            <a:avLst>
              <a:gd name="adj" fmla="val 8028"/>
            </a:avLst>
          </a:prstGeom>
          <a:solidFill>
            <a:schemeClr val="bg1"/>
          </a:solidFill>
          <a:ln w="1270">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100" dirty="0">
                <a:solidFill>
                  <a:schemeClr val="tx1"/>
                </a:solidFill>
                <a:latin typeface="Meiryo UI" panose="020B0604030504040204" pitchFamily="34" charset="-128"/>
                <a:ea typeface="Meiryo UI" panose="020B0604030504040204" pitchFamily="34" charset="-128"/>
              </a:rPr>
              <a:t>課金</a:t>
            </a:r>
            <a:endParaRPr kumimoji="1" lang="en-US" altLang="ja-JP" sz="1100" dirty="0">
              <a:solidFill>
                <a:schemeClr val="tx1"/>
              </a:solidFill>
              <a:latin typeface="Meiryo UI" panose="020B0604030504040204" pitchFamily="34" charset="-128"/>
              <a:ea typeface="Meiryo UI" panose="020B0604030504040204" pitchFamily="34" charset="-128"/>
            </a:endParaRPr>
          </a:p>
        </p:txBody>
      </p:sp>
      <p:sp>
        <p:nvSpPr>
          <p:cNvPr id="31" name="角丸四角形 30">
            <a:extLst>
              <a:ext uri="{FF2B5EF4-FFF2-40B4-BE49-F238E27FC236}">
                <a16:creationId xmlns:a16="http://schemas.microsoft.com/office/drawing/2014/main" id="{C9B920AF-AB3E-F143-8E08-3E78C69D7E0D}"/>
              </a:ext>
            </a:extLst>
          </p:cNvPr>
          <p:cNvSpPr/>
          <p:nvPr/>
        </p:nvSpPr>
        <p:spPr>
          <a:xfrm>
            <a:off x="4202761" y="4509373"/>
            <a:ext cx="864000" cy="288000"/>
          </a:xfrm>
          <a:prstGeom prst="roundRect">
            <a:avLst>
              <a:gd name="adj" fmla="val 8028"/>
            </a:avLst>
          </a:prstGeom>
          <a:solidFill>
            <a:schemeClr val="bg1"/>
          </a:solidFill>
          <a:ln w="1270">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en-US" altLang="ja-JP" sz="1100" dirty="0">
                <a:solidFill>
                  <a:schemeClr val="tx1"/>
                </a:solidFill>
                <a:latin typeface="Meiryo UI" panose="020B0604030504040204" pitchFamily="34" charset="-128"/>
                <a:ea typeface="Meiryo UI" panose="020B0604030504040204" pitchFamily="34" charset="-128"/>
              </a:rPr>
              <a:t>SNS</a:t>
            </a:r>
            <a:r>
              <a:rPr kumimoji="1" lang="ja-JP" altLang="en-US" sz="1100" dirty="0">
                <a:solidFill>
                  <a:schemeClr val="tx1"/>
                </a:solidFill>
                <a:latin typeface="Meiryo UI" panose="020B0604030504040204" pitchFamily="34" charset="-128"/>
                <a:ea typeface="Meiryo UI" panose="020B0604030504040204" pitchFamily="34" charset="-128"/>
              </a:rPr>
              <a:t>連携</a:t>
            </a:r>
            <a:endParaRPr kumimoji="1" lang="en-US" altLang="ja-JP" sz="1100" dirty="0">
              <a:solidFill>
                <a:schemeClr val="tx1"/>
              </a:solidFill>
              <a:latin typeface="Meiryo UI" panose="020B0604030504040204" pitchFamily="34" charset="-128"/>
              <a:ea typeface="Meiryo UI" panose="020B0604030504040204" pitchFamily="34" charset="-128"/>
            </a:endParaRPr>
          </a:p>
        </p:txBody>
      </p:sp>
      <p:sp>
        <p:nvSpPr>
          <p:cNvPr id="32" name="角丸四角形 31">
            <a:extLst>
              <a:ext uri="{FF2B5EF4-FFF2-40B4-BE49-F238E27FC236}">
                <a16:creationId xmlns:a16="http://schemas.microsoft.com/office/drawing/2014/main" id="{C9B920AF-AB3E-F143-8E08-3E78C69D7E0D}"/>
              </a:ext>
            </a:extLst>
          </p:cNvPr>
          <p:cNvSpPr/>
          <p:nvPr/>
        </p:nvSpPr>
        <p:spPr>
          <a:xfrm>
            <a:off x="5231361" y="4511780"/>
            <a:ext cx="864000" cy="288000"/>
          </a:xfrm>
          <a:prstGeom prst="roundRect">
            <a:avLst>
              <a:gd name="adj" fmla="val 8028"/>
            </a:avLst>
          </a:prstGeom>
          <a:solidFill>
            <a:schemeClr val="bg1"/>
          </a:solidFill>
          <a:ln w="1270">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100" dirty="0">
                <a:solidFill>
                  <a:schemeClr val="tx1"/>
                </a:solidFill>
                <a:latin typeface="Meiryo UI" panose="020B0604030504040204" pitchFamily="34" charset="-128"/>
                <a:ea typeface="Meiryo UI" panose="020B0604030504040204" pitchFamily="34" charset="-128"/>
              </a:rPr>
              <a:t>ｺﾝﾃﾝﾂ配信</a:t>
            </a:r>
            <a:endParaRPr kumimoji="1" lang="en-US" altLang="ja-JP" sz="1100" dirty="0">
              <a:solidFill>
                <a:schemeClr val="tx1"/>
              </a:solidFill>
              <a:latin typeface="Meiryo UI" panose="020B0604030504040204" pitchFamily="34" charset="-128"/>
              <a:ea typeface="Meiryo UI" panose="020B0604030504040204" pitchFamily="34" charset="-128"/>
            </a:endParaRPr>
          </a:p>
        </p:txBody>
      </p:sp>
      <p:sp>
        <p:nvSpPr>
          <p:cNvPr id="39" name="角丸四角形 38">
            <a:extLst>
              <a:ext uri="{FF2B5EF4-FFF2-40B4-BE49-F238E27FC236}">
                <a16:creationId xmlns:a16="http://schemas.microsoft.com/office/drawing/2014/main" id="{9A1AB3D4-A3DC-8345-9566-8482B730A63A}"/>
              </a:ext>
            </a:extLst>
          </p:cNvPr>
          <p:cNvSpPr/>
          <p:nvPr/>
        </p:nvSpPr>
        <p:spPr>
          <a:xfrm>
            <a:off x="3359031" y="1719006"/>
            <a:ext cx="1956012" cy="2450994"/>
          </a:xfrm>
          <a:prstGeom prst="roundRect">
            <a:avLst>
              <a:gd name="adj" fmla="val 1985"/>
            </a:avLst>
          </a:prstGeom>
          <a:solidFill>
            <a:schemeClr val="tx1">
              <a:alpha val="20000"/>
            </a:schemeClr>
          </a:solidFill>
          <a:ln>
            <a:noFill/>
          </a:ln>
        </p:spPr>
        <p:txBody>
          <a:bodyPr wrap="none" lIns="0" tIns="28800" rIns="0" bIns="0" rtlCol="0" anchor="t"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effectLst/>
                <a:uLnTx/>
                <a:uFillTx/>
                <a:latin typeface="Meiryo UI" panose="020B0604030504040204" pitchFamily="34" charset="-128"/>
                <a:ea typeface="Meiryo UI" panose="020B0604030504040204" pitchFamily="34" charset="-128"/>
              </a:rPr>
              <a:t>◆</a:t>
            </a:r>
            <a:r>
              <a:rPr kumimoji="0" lang="ja-JP" altLang="en-US" sz="1200" b="1" kern="0" dirty="0">
                <a:latin typeface="Meiryo UI" panose="020B0604030504040204" pitchFamily="34" charset="-128"/>
                <a:ea typeface="Meiryo UI" panose="020B0604030504040204" pitchFamily="34" charset="-128"/>
              </a:rPr>
              <a:t>サービス</a:t>
            </a:r>
            <a:r>
              <a:rPr kumimoji="0" lang="ja-JP" altLang="en-US" sz="1200" b="1" i="0" u="none" strike="noStrike" kern="0" cap="none" spc="0" normalizeH="0" baseline="0" noProof="0" dirty="0">
                <a:ln>
                  <a:noFill/>
                </a:ln>
                <a:effectLst/>
                <a:uLnTx/>
                <a:uFillTx/>
                <a:latin typeface="Meiryo UI" panose="020B0604030504040204" pitchFamily="34" charset="-128"/>
                <a:ea typeface="Meiryo UI" panose="020B0604030504040204" pitchFamily="34" charset="-128"/>
              </a:rPr>
              <a:t>基盤機能</a:t>
            </a:r>
          </a:p>
        </p:txBody>
      </p:sp>
      <p:sp>
        <p:nvSpPr>
          <p:cNvPr id="40" name="角丸四角形 39">
            <a:extLst>
              <a:ext uri="{FF2B5EF4-FFF2-40B4-BE49-F238E27FC236}">
                <a16:creationId xmlns:a16="http://schemas.microsoft.com/office/drawing/2014/main" id="{C9B920AF-AB3E-F143-8E08-3E78C69D7E0D}"/>
              </a:ext>
            </a:extLst>
          </p:cNvPr>
          <p:cNvSpPr/>
          <p:nvPr/>
        </p:nvSpPr>
        <p:spPr>
          <a:xfrm>
            <a:off x="3449273" y="1998006"/>
            <a:ext cx="842907" cy="432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200" dirty="0">
                <a:solidFill>
                  <a:schemeClr val="bg1"/>
                </a:solidFill>
                <a:latin typeface="Meiryo UI" panose="020B0604030504040204" pitchFamily="34" charset="-128"/>
                <a:ea typeface="Meiryo UI" panose="020B0604030504040204" pitchFamily="34" charset="-128"/>
              </a:rPr>
              <a:t>アバター</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41" name="角丸四角形 40">
            <a:extLst>
              <a:ext uri="{FF2B5EF4-FFF2-40B4-BE49-F238E27FC236}">
                <a16:creationId xmlns:a16="http://schemas.microsoft.com/office/drawing/2014/main" id="{C9B920AF-AB3E-F143-8E08-3E78C69D7E0D}"/>
              </a:ext>
            </a:extLst>
          </p:cNvPr>
          <p:cNvSpPr/>
          <p:nvPr/>
        </p:nvSpPr>
        <p:spPr>
          <a:xfrm>
            <a:off x="3449275" y="2554068"/>
            <a:ext cx="842907" cy="432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bg1"/>
                </a:solidFill>
                <a:latin typeface="Meiryo UI" panose="020B0604030504040204" pitchFamily="34" charset="-128"/>
                <a:ea typeface="Meiryo UI" panose="020B0604030504040204" pitchFamily="34" charset="-128"/>
              </a:rPr>
              <a:t>ルーム</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42" name="角丸四角形 41">
            <a:extLst>
              <a:ext uri="{FF2B5EF4-FFF2-40B4-BE49-F238E27FC236}">
                <a16:creationId xmlns:a16="http://schemas.microsoft.com/office/drawing/2014/main" id="{C9B920AF-AB3E-F143-8E08-3E78C69D7E0D}"/>
              </a:ext>
            </a:extLst>
          </p:cNvPr>
          <p:cNvSpPr/>
          <p:nvPr/>
        </p:nvSpPr>
        <p:spPr>
          <a:xfrm>
            <a:off x="3449274" y="3110574"/>
            <a:ext cx="842907" cy="432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bg1"/>
                </a:solidFill>
                <a:latin typeface="Meiryo UI" panose="020B0604030504040204" pitchFamily="34" charset="-128"/>
                <a:ea typeface="Meiryo UI" panose="020B0604030504040204" pitchFamily="34" charset="-128"/>
              </a:rPr>
              <a:t>パーツ</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43" name="角丸四角形 42">
            <a:extLst>
              <a:ext uri="{FF2B5EF4-FFF2-40B4-BE49-F238E27FC236}">
                <a16:creationId xmlns:a16="http://schemas.microsoft.com/office/drawing/2014/main" id="{C9B920AF-AB3E-F143-8E08-3E78C69D7E0D}"/>
              </a:ext>
            </a:extLst>
          </p:cNvPr>
          <p:cNvSpPr/>
          <p:nvPr/>
        </p:nvSpPr>
        <p:spPr>
          <a:xfrm>
            <a:off x="4402125" y="2567604"/>
            <a:ext cx="842907" cy="432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200" dirty="0">
                <a:solidFill>
                  <a:schemeClr val="bg1"/>
                </a:solidFill>
                <a:latin typeface="Meiryo UI" panose="020B0604030504040204" pitchFamily="34" charset="-128"/>
                <a:ea typeface="Meiryo UI" panose="020B0604030504040204" pitchFamily="34" charset="-128"/>
              </a:rPr>
              <a:t>ｹﾞｰﾄｳｪｲ</a:t>
            </a:r>
            <a:endParaRPr lang="en-US" altLang="ja-JP" sz="1200" dirty="0">
              <a:solidFill>
                <a:schemeClr val="bg1"/>
              </a:solidFill>
              <a:latin typeface="Meiryo UI" panose="020B0604030504040204" pitchFamily="34" charset="-128"/>
              <a:ea typeface="Meiryo UI" panose="020B0604030504040204" pitchFamily="34" charset="-128"/>
            </a:endParaRPr>
          </a:p>
          <a:p>
            <a:pPr algn="ctr"/>
            <a:r>
              <a:rPr lang="ja-JP" altLang="en-US" sz="1200" dirty="0">
                <a:solidFill>
                  <a:schemeClr val="bg1"/>
                </a:solidFill>
                <a:latin typeface="Meiryo UI" panose="020B0604030504040204" pitchFamily="34" charset="-128"/>
                <a:ea typeface="Meiryo UI" panose="020B0604030504040204" pitchFamily="34" charset="-128"/>
              </a:rPr>
              <a:t>空間</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44" name="角丸四角形 43">
            <a:extLst>
              <a:ext uri="{FF2B5EF4-FFF2-40B4-BE49-F238E27FC236}">
                <a16:creationId xmlns:a16="http://schemas.microsoft.com/office/drawing/2014/main" id="{C9B920AF-AB3E-F143-8E08-3E78C69D7E0D}"/>
              </a:ext>
            </a:extLst>
          </p:cNvPr>
          <p:cNvSpPr/>
          <p:nvPr/>
        </p:nvSpPr>
        <p:spPr>
          <a:xfrm>
            <a:off x="4396002" y="3110574"/>
            <a:ext cx="842907" cy="432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200" dirty="0">
                <a:solidFill>
                  <a:schemeClr val="bg1"/>
                </a:solidFill>
                <a:latin typeface="Meiryo UI" panose="020B0604030504040204" pitchFamily="34" charset="-128"/>
                <a:ea typeface="Meiryo UI" panose="020B0604030504040204" pitchFamily="34" charset="-128"/>
              </a:rPr>
              <a:t>決済</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45" name="角丸四角形 44">
            <a:extLst>
              <a:ext uri="{FF2B5EF4-FFF2-40B4-BE49-F238E27FC236}">
                <a16:creationId xmlns:a16="http://schemas.microsoft.com/office/drawing/2014/main" id="{C9B920AF-AB3E-F143-8E08-3E78C69D7E0D}"/>
              </a:ext>
            </a:extLst>
          </p:cNvPr>
          <p:cNvSpPr/>
          <p:nvPr/>
        </p:nvSpPr>
        <p:spPr>
          <a:xfrm>
            <a:off x="4392857" y="3652310"/>
            <a:ext cx="842907" cy="432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200" dirty="0">
                <a:solidFill>
                  <a:schemeClr val="bg1"/>
                </a:solidFill>
                <a:latin typeface="Meiryo UI" panose="020B0604030504040204" pitchFamily="34" charset="-128"/>
                <a:ea typeface="Meiryo UI" panose="020B0604030504040204" pitchFamily="34" charset="-128"/>
              </a:rPr>
              <a:t>フレンド</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46" name="角丸四角形 45">
            <a:extLst>
              <a:ext uri="{FF2B5EF4-FFF2-40B4-BE49-F238E27FC236}">
                <a16:creationId xmlns:a16="http://schemas.microsoft.com/office/drawing/2014/main" id="{9A1AB3D4-A3DC-8345-9566-8482B730A63A}"/>
              </a:ext>
            </a:extLst>
          </p:cNvPr>
          <p:cNvSpPr/>
          <p:nvPr/>
        </p:nvSpPr>
        <p:spPr>
          <a:xfrm>
            <a:off x="6858560" y="3662388"/>
            <a:ext cx="1385529" cy="500594"/>
          </a:xfrm>
          <a:prstGeom prst="roundRect">
            <a:avLst>
              <a:gd name="adj" fmla="val 1985"/>
            </a:avLst>
          </a:prstGeom>
          <a:solidFill>
            <a:schemeClr val="tx1">
              <a:alpha val="20000"/>
            </a:schemeClr>
          </a:solidFill>
          <a:ln>
            <a:noFill/>
          </a:ln>
        </p:spPr>
        <p:txBody>
          <a:bodyPr wrap="none" lIns="0" tIns="0" rIns="0" bIns="0" rtlCol="0" anchor="ctr"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effectLst/>
                <a:uLnTx/>
                <a:uFillTx/>
                <a:latin typeface="Meiryo UI" panose="020B0604030504040204" pitchFamily="34" charset="-128"/>
                <a:ea typeface="Meiryo UI" panose="020B0604030504040204" pitchFamily="34" charset="-128"/>
              </a:rPr>
              <a:t>◆ｼｽﾃﾑ運用監視</a:t>
            </a:r>
          </a:p>
        </p:txBody>
      </p:sp>
      <p:sp>
        <p:nvSpPr>
          <p:cNvPr id="47" name="角丸四角形 46">
            <a:extLst>
              <a:ext uri="{FF2B5EF4-FFF2-40B4-BE49-F238E27FC236}">
                <a16:creationId xmlns:a16="http://schemas.microsoft.com/office/drawing/2014/main" id="{C9B920AF-AB3E-F143-8E08-3E78C69D7E0D}"/>
              </a:ext>
            </a:extLst>
          </p:cNvPr>
          <p:cNvSpPr/>
          <p:nvPr/>
        </p:nvSpPr>
        <p:spPr>
          <a:xfrm>
            <a:off x="7027029" y="1997236"/>
            <a:ext cx="1030070" cy="367377"/>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kumimoji="1" lang="ja-JP" altLang="en-US" sz="1200" dirty="0">
                <a:solidFill>
                  <a:schemeClr val="bg1"/>
                </a:solidFill>
                <a:latin typeface="Meiryo UI" panose="020B0604030504040204" pitchFamily="34" charset="-128"/>
                <a:ea typeface="Meiryo UI" panose="020B0604030504040204" pitchFamily="34" charset="-128"/>
              </a:rPr>
              <a:t>認証</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49" name="角丸四角形 48">
            <a:extLst>
              <a:ext uri="{FF2B5EF4-FFF2-40B4-BE49-F238E27FC236}">
                <a16:creationId xmlns:a16="http://schemas.microsoft.com/office/drawing/2014/main" id="{C9B920AF-AB3E-F143-8E08-3E78C69D7E0D}"/>
              </a:ext>
            </a:extLst>
          </p:cNvPr>
          <p:cNvSpPr/>
          <p:nvPr/>
        </p:nvSpPr>
        <p:spPr>
          <a:xfrm>
            <a:off x="7029792" y="2402153"/>
            <a:ext cx="1030070" cy="367377"/>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kumimoji="1" lang="ja-JP" altLang="en-US" sz="1200" dirty="0">
                <a:solidFill>
                  <a:schemeClr val="bg1"/>
                </a:solidFill>
                <a:latin typeface="Meiryo UI" panose="020B0604030504040204" pitchFamily="34" charset="-128"/>
                <a:ea typeface="Meiryo UI" panose="020B0604030504040204" pitchFamily="34" charset="-128"/>
              </a:rPr>
              <a:t>ユーザ管理</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52" name="角丸四角形 51">
            <a:extLst>
              <a:ext uri="{FF2B5EF4-FFF2-40B4-BE49-F238E27FC236}">
                <a16:creationId xmlns:a16="http://schemas.microsoft.com/office/drawing/2014/main" id="{C9B920AF-AB3E-F143-8E08-3E78C69D7E0D}"/>
              </a:ext>
            </a:extLst>
          </p:cNvPr>
          <p:cNvSpPr/>
          <p:nvPr/>
        </p:nvSpPr>
        <p:spPr>
          <a:xfrm>
            <a:off x="7027029" y="2808121"/>
            <a:ext cx="1030070" cy="367377"/>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kumimoji="1" lang="ja-JP" altLang="en-US" sz="1200" dirty="0">
                <a:solidFill>
                  <a:schemeClr val="bg1"/>
                </a:solidFill>
                <a:latin typeface="Meiryo UI" panose="020B0604030504040204" pitchFamily="34" charset="-128"/>
                <a:ea typeface="Meiryo UI" panose="020B0604030504040204" pitchFamily="34" charset="-128"/>
              </a:rPr>
              <a:t>ｺﾝﾃﾝﾂ管理</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54" name="角丸四角形 53">
            <a:extLst>
              <a:ext uri="{FF2B5EF4-FFF2-40B4-BE49-F238E27FC236}">
                <a16:creationId xmlns:a16="http://schemas.microsoft.com/office/drawing/2014/main" id="{C9B920AF-AB3E-F143-8E08-3E78C69D7E0D}"/>
              </a:ext>
            </a:extLst>
          </p:cNvPr>
          <p:cNvSpPr/>
          <p:nvPr/>
        </p:nvSpPr>
        <p:spPr>
          <a:xfrm>
            <a:off x="6258563" y="4511780"/>
            <a:ext cx="864000" cy="288000"/>
          </a:xfrm>
          <a:prstGeom prst="roundRect">
            <a:avLst>
              <a:gd name="adj" fmla="val 8028"/>
            </a:avLst>
          </a:prstGeom>
          <a:solidFill>
            <a:schemeClr val="bg1"/>
          </a:solidFill>
          <a:ln w="1270">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100" dirty="0">
                <a:solidFill>
                  <a:schemeClr val="tx1"/>
                </a:solidFill>
                <a:latin typeface="Meiryo UI" panose="020B0604030504040204" pitchFamily="34" charset="-128"/>
                <a:ea typeface="Meiryo UI" panose="020B0604030504040204" pitchFamily="34" charset="-128"/>
              </a:rPr>
              <a:t>外部</a:t>
            </a:r>
            <a:r>
              <a:rPr lang="en-US" altLang="ja-JP" sz="1100" dirty="0">
                <a:solidFill>
                  <a:schemeClr val="tx1"/>
                </a:solidFill>
                <a:latin typeface="Meiryo UI" panose="020B0604030504040204" pitchFamily="34" charset="-128"/>
                <a:ea typeface="Meiryo UI" panose="020B0604030504040204" pitchFamily="34" charset="-128"/>
              </a:rPr>
              <a:t>ID</a:t>
            </a:r>
            <a:r>
              <a:rPr lang="ja-JP" altLang="en-US" sz="1100" dirty="0">
                <a:solidFill>
                  <a:schemeClr val="tx1"/>
                </a:solidFill>
                <a:latin typeface="Meiryo UI" panose="020B0604030504040204" pitchFamily="34" charset="-128"/>
                <a:ea typeface="Meiryo UI" panose="020B0604030504040204" pitchFamily="34" charset="-128"/>
              </a:rPr>
              <a:t>連携</a:t>
            </a:r>
            <a:endParaRPr kumimoji="1" lang="en-US" altLang="ja-JP" sz="1100" dirty="0">
              <a:solidFill>
                <a:schemeClr val="tx1"/>
              </a:solidFill>
              <a:latin typeface="Meiryo UI" panose="020B0604030504040204" pitchFamily="34" charset="-128"/>
              <a:ea typeface="Meiryo UI" panose="020B0604030504040204" pitchFamily="34" charset="-128"/>
            </a:endParaRPr>
          </a:p>
        </p:txBody>
      </p:sp>
      <p:sp>
        <p:nvSpPr>
          <p:cNvPr id="58" name="角丸四角形 57">
            <a:extLst>
              <a:ext uri="{FF2B5EF4-FFF2-40B4-BE49-F238E27FC236}">
                <a16:creationId xmlns:a16="http://schemas.microsoft.com/office/drawing/2014/main" id="{C9B920AF-AB3E-F143-8E08-3E78C69D7E0D}"/>
              </a:ext>
            </a:extLst>
          </p:cNvPr>
          <p:cNvSpPr/>
          <p:nvPr/>
        </p:nvSpPr>
        <p:spPr>
          <a:xfrm>
            <a:off x="7285765" y="4513271"/>
            <a:ext cx="864000" cy="288000"/>
          </a:xfrm>
          <a:prstGeom prst="roundRect">
            <a:avLst>
              <a:gd name="adj" fmla="val 8028"/>
            </a:avLst>
          </a:prstGeom>
          <a:solidFill>
            <a:schemeClr val="bg1"/>
          </a:solidFill>
          <a:ln w="1270">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100" dirty="0">
                <a:solidFill>
                  <a:schemeClr val="tx1"/>
                </a:solidFill>
                <a:latin typeface="Meiryo UI" panose="020B0604030504040204" pitchFamily="34" charset="-128"/>
                <a:ea typeface="Meiryo UI" panose="020B0604030504040204" pitchFamily="34" charset="-128"/>
              </a:rPr>
              <a:t>ログ解析</a:t>
            </a:r>
            <a:endParaRPr kumimoji="1" lang="en-US" altLang="ja-JP" sz="1100" dirty="0">
              <a:solidFill>
                <a:schemeClr val="tx1"/>
              </a:solidFill>
              <a:latin typeface="Meiryo UI" panose="020B0604030504040204" pitchFamily="34" charset="-128"/>
              <a:ea typeface="Meiryo UI" panose="020B0604030504040204" pitchFamily="34" charset="-128"/>
            </a:endParaRPr>
          </a:p>
        </p:txBody>
      </p:sp>
      <p:sp>
        <p:nvSpPr>
          <p:cNvPr id="59" name="角丸四角形 58">
            <a:extLst>
              <a:ext uri="{FF2B5EF4-FFF2-40B4-BE49-F238E27FC236}">
                <a16:creationId xmlns:a16="http://schemas.microsoft.com/office/drawing/2014/main" id="{C9B920AF-AB3E-F143-8E08-3E78C69D7E0D}"/>
              </a:ext>
            </a:extLst>
          </p:cNvPr>
          <p:cNvSpPr/>
          <p:nvPr/>
        </p:nvSpPr>
        <p:spPr>
          <a:xfrm>
            <a:off x="3948568" y="1258163"/>
            <a:ext cx="2395549" cy="324000"/>
          </a:xfrm>
          <a:prstGeom prst="roundRect">
            <a:avLst>
              <a:gd name="adj" fmla="val 8028"/>
            </a:avLst>
          </a:prstGeom>
          <a:solidFill>
            <a:schemeClr val="accent2">
              <a:lumMod val="20000"/>
              <a:lumOff val="80000"/>
            </a:schemeClr>
          </a:solidFill>
          <a:ln w="28575">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400" b="1" dirty="0">
                <a:solidFill>
                  <a:schemeClr val="tx1"/>
                </a:solidFill>
                <a:latin typeface="Meiryo UI" panose="020B0604030504040204" pitchFamily="34" charset="-128"/>
                <a:ea typeface="Meiryo UI" panose="020B0604030504040204" pitchFamily="34" charset="-128"/>
              </a:rPr>
              <a:t>メタバースサービス基盤</a:t>
            </a:r>
            <a:endParaRPr kumimoji="1" lang="en-US" altLang="ja-JP" sz="1400" b="1" dirty="0">
              <a:solidFill>
                <a:schemeClr val="tx1"/>
              </a:solidFill>
              <a:latin typeface="Meiryo UI" panose="020B0604030504040204" pitchFamily="34" charset="-128"/>
              <a:ea typeface="Meiryo UI" panose="020B0604030504040204" pitchFamily="34" charset="-128"/>
            </a:endParaRPr>
          </a:p>
        </p:txBody>
      </p:sp>
      <p:cxnSp>
        <p:nvCxnSpPr>
          <p:cNvPr id="8" name="直線コネクタ 7"/>
          <p:cNvCxnSpPr>
            <a:stCxn id="28" idx="1"/>
          </p:cNvCxnSpPr>
          <p:nvPr/>
        </p:nvCxnSpPr>
        <p:spPr>
          <a:xfrm flipH="1">
            <a:off x="6737737" y="2663236"/>
            <a:ext cx="111563" cy="0"/>
          </a:xfrm>
          <a:prstGeom prst="line">
            <a:avLst/>
          </a:prstGeom>
          <a:effectLst/>
        </p:spPr>
        <p:style>
          <a:lnRef idx="3">
            <a:schemeClr val="dk1"/>
          </a:lnRef>
          <a:fillRef idx="0">
            <a:schemeClr val="dk1"/>
          </a:fillRef>
          <a:effectRef idx="2">
            <a:schemeClr val="dk1"/>
          </a:effectRef>
          <a:fontRef idx="minor">
            <a:schemeClr val="tx1"/>
          </a:fontRef>
        </p:style>
      </p:cxnSp>
      <p:cxnSp>
        <p:nvCxnSpPr>
          <p:cNvPr id="12" name="直線コネクタ 11"/>
          <p:cNvCxnSpPr>
            <a:stCxn id="22" idx="1"/>
            <a:endCxn id="39" idx="3"/>
          </p:cNvCxnSpPr>
          <p:nvPr/>
        </p:nvCxnSpPr>
        <p:spPr>
          <a:xfrm flipH="1">
            <a:off x="5315043" y="2943924"/>
            <a:ext cx="98450" cy="579"/>
          </a:xfrm>
          <a:prstGeom prst="line">
            <a:avLst/>
          </a:prstGeom>
          <a:effectLst/>
        </p:spPr>
        <p:style>
          <a:lnRef idx="3">
            <a:schemeClr val="dk1"/>
          </a:lnRef>
          <a:fillRef idx="0">
            <a:schemeClr val="dk1"/>
          </a:fillRef>
          <a:effectRef idx="2">
            <a:schemeClr val="dk1"/>
          </a:effectRef>
          <a:fontRef idx="minor">
            <a:schemeClr val="tx1"/>
          </a:fontRef>
        </p:style>
      </p:cxnSp>
      <p:cxnSp>
        <p:nvCxnSpPr>
          <p:cNvPr id="14" name="直線コネクタ 13"/>
          <p:cNvCxnSpPr>
            <a:stCxn id="39" idx="1"/>
            <a:endCxn id="33" idx="3"/>
          </p:cNvCxnSpPr>
          <p:nvPr/>
        </p:nvCxnSpPr>
        <p:spPr>
          <a:xfrm flipH="1" flipV="1">
            <a:off x="3249888" y="2943621"/>
            <a:ext cx="109143" cy="882"/>
          </a:xfrm>
          <a:prstGeom prst="line">
            <a:avLst/>
          </a:prstGeom>
          <a:effectLst/>
        </p:spPr>
        <p:style>
          <a:lnRef idx="3">
            <a:schemeClr val="dk1"/>
          </a:lnRef>
          <a:fillRef idx="0">
            <a:schemeClr val="dk1"/>
          </a:fillRef>
          <a:effectRef idx="2">
            <a:schemeClr val="dk1"/>
          </a:effectRef>
          <a:fontRef idx="minor">
            <a:schemeClr val="tx1"/>
          </a:fontRef>
        </p:style>
      </p:cxnSp>
      <p:sp>
        <p:nvSpPr>
          <p:cNvPr id="66" name="角丸四角形 65">
            <a:extLst>
              <a:ext uri="{FF2B5EF4-FFF2-40B4-BE49-F238E27FC236}">
                <a16:creationId xmlns:a16="http://schemas.microsoft.com/office/drawing/2014/main" id="{C9B920AF-AB3E-F143-8E08-3E78C69D7E0D}"/>
              </a:ext>
            </a:extLst>
          </p:cNvPr>
          <p:cNvSpPr/>
          <p:nvPr/>
        </p:nvSpPr>
        <p:spPr>
          <a:xfrm>
            <a:off x="3449272" y="3664368"/>
            <a:ext cx="842907" cy="432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bg1"/>
                </a:solidFill>
                <a:latin typeface="Meiryo UI" panose="020B0604030504040204" pitchFamily="34" charset="-128"/>
                <a:ea typeface="Meiryo UI" panose="020B0604030504040204" pitchFamily="34" charset="-128"/>
              </a:rPr>
              <a:t>オブジェクト</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67" name="角丸四角形 66">
            <a:extLst>
              <a:ext uri="{FF2B5EF4-FFF2-40B4-BE49-F238E27FC236}">
                <a16:creationId xmlns:a16="http://schemas.microsoft.com/office/drawing/2014/main" id="{C9B920AF-AB3E-F143-8E08-3E78C69D7E0D}"/>
              </a:ext>
            </a:extLst>
          </p:cNvPr>
          <p:cNvSpPr/>
          <p:nvPr/>
        </p:nvSpPr>
        <p:spPr>
          <a:xfrm>
            <a:off x="4396002" y="1998006"/>
            <a:ext cx="842907" cy="432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bg1"/>
                </a:solidFill>
                <a:latin typeface="Meiryo UI" panose="020B0604030504040204" pitchFamily="34" charset="-128"/>
                <a:ea typeface="Meiryo UI" panose="020B0604030504040204" pitchFamily="34" charset="-128"/>
              </a:rPr>
              <a:t>ｺﾝﾃﾝﾂ空間</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pic>
        <p:nvPicPr>
          <p:cNvPr id="69" name="グラフィックス 73">
            <a:extLst>
              <a:ext uri="{FF2B5EF4-FFF2-40B4-BE49-F238E27FC236}">
                <a16:creationId xmlns:a16="http://schemas.microsoft.com/office/drawing/2014/main" id="{29679B1F-D4B7-4E43-A179-0893F6AA12A8}"/>
              </a:ext>
            </a:extLst>
          </p:cNvPr>
          <p:cNvPicPr>
            <a:picLocks noChangeAspect="1"/>
          </p:cNvPicPr>
          <p:nvPr/>
        </p:nvPicPr>
        <p:blipFill>
          <a:blip r:embed="rId2"/>
          <a:stretch>
            <a:fillRect/>
          </a:stretch>
        </p:blipFill>
        <p:spPr>
          <a:xfrm>
            <a:off x="9253076" y="1815951"/>
            <a:ext cx="489584" cy="702839"/>
          </a:xfrm>
          <a:prstGeom prst="rect">
            <a:avLst/>
          </a:prstGeom>
        </p:spPr>
      </p:pic>
      <p:pic>
        <p:nvPicPr>
          <p:cNvPr id="70" name="グラフィックス 78">
            <a:extLst>
              <a:ext uri="{FF2B5EF4-FFF2-40B4-BE49-F238E27FC236}">
                <a16:creationId xmlns:a16="http://schemas.microsoft.com/office/drawing/2014/main" id="{CF6F6A5E-4CC3-8F47-8E71-54DEB1F3A7F8}"/>
              </a:ext>
            </a:extLst>
          </p:cNvPr>
          <p:cNvPicPr>
            <a:picLocks noChangeAspect="1"/>
          </p:cNvPicPr>
          <p:nvPr/>
        </p:nvPicPr>
        <p:blipFill>
          <a:blip/>
          <a:stretch>
            <a:fillRect/>
          </a:stretch>
        </p:blipFill>
        <p:spPr>
          <a:xfrm>
            <a:off x="8740941" y="1958303"/>
            <a:ext cx="552323" cy="552323"/>
          </a:xfrm>
          <a:prstGeom prst="rect">
            <a:avLst/>
          </a:prstGeom>
        </p:spPr>
      </p:pic>
      <p:sp>
        <p:nvSpPr>
          <p:cNvPr id="71" name="角丸四角形 70">
            <a:extLst>
              <a:ext uri="{FF2B5EF4-FFF2-40B4-BE49-F238E27FC236}">
                <a16:creationId xmlns:a16="http://schemas.microsoft.com/office/drawing/2014/main" id="{C9B920AF-AB3E-F143-8E08-3E78C69D7E0D}"/>
              </a:ext>
            </a:extLst>
          </p:cNvPr>
          <p:cNvSpPr/>
          <p:nvPr/>
        </p:nvSpPr>
        <p:spPr>
          <a:xfrm>
            <a:off x="8842916" y="2540448"/>
            <a:ext cx="864000" cy="324000"/>
          </a:xfrm>
          <a:prstGeom prst="roundRect">
            <a:avLst>
              <a:gd name="adj" fmla="val 8028"/>
            </a:avLst>
          </a:prstGeom>
          <a:solidFill>
            <a:schemeClr val="bg1"/>
          </a:solidFill>
          <a:ln w="12700">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34" charset="-128"/>
                <a:ea typeface="Meiryo UI" panose="020B0604030504040204" pitchFamily="34" charset="-128"/>
              </a:rPr>
              <a:t>・事業会社</a:t>
            </a:r>
            <a:endParaRPr kumimoji="1" lang="en-US" altLang="ja-JP" sz="1200" dirty="0">
              <a:solidFill>
                <a:schemeClr val="tx1"/>
              </a:solidFill>
              <a:latin typeface="Meiryo UI" panose="020B0604030504040204" pitchFamily="34" charset="-128"/>
              <a:ea typeface="Meiryo UI" panose="020B0604030504040204" pitchFamily="34" charset="-128"/>
            </a:endParaRPr>
          </a:p>
          <a:p>
            <a:pPr algn="ctr"/>
            <a:r>
              <a:rPr lang="ja-JP" altLang="en-US" sz="1200" dirty="0">
                <a:solidFill>
                  <a:schemeClr val="tx1"/>
                </a:solidFill>
                <a:latin typeface="Meiryo UI" panose="020B0604030504040204" pitchFamily="34" charset="-128"/>
                <a:ea typeface="Meiryo UI" panose="020B0604030504040204" pitchFamily="34" charset="-128"/>
              </a:rPr>
              <a:t>・公告会社</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pic>
        <p:nvPicPr>
          <p:cNvPr id="72" name="グラフィックス 51">
            <a:extLst>
              <a:ext uri="{FF2B5EF4-FFF2-40B4-BE49-F238E27FC236}">
                <a16:creationId xmlns:a16="http://schemas.microsoft.com/office/drawing/2014/main" id="{846F23C9-54F0-BF4D-BDF6-EC4E9F3BB637}"/>
              </a:ext>
            </a:extLst>
          </p:cNvPr>
          <p:cNvPicPr>
            <a:picLocks noChangeAspect="1"/>
          </p:cNvPicPr>
          <p:nvPr/>
        </p:nvPicPr>
        <p:blipFill>
          <a:blip r:embed="rId3"/>
          <a:stretch>
            <a:fillRect/>
          </a:stretch>
        </p:blipFill>
        <p:spPr>
          <a:xfrm>
            <a:off x="9122290" y="3140032"/>
            <a:ext cx="651068" cy="642150"/>
          </a:xfrm>
          <a:prstGeom prst="rect">
            <a:avLst/>
          </a:prstGeom>
        </p:spPr>
      </p:pic>
      <p:pic>
        <p:nvPicPr>
          <p:cNvPr id="73" name="グラフィックス 52">
            <a:extLst>
              <a:ext uri="{FF2B5EF4-FFF2-40B4-BE49-F238E27FC236}">
                <a16:creationId xmlns:a16="http://schemas.microsoft.com/office/drawing/2014/main" id="{6ABFCD95-8D6F-1A4F-9B8C-C603849EE367}"/>
              </a:ext>
            </a:extLst>
          </p:cNvPr>
          <p:cNvPicPr>
            <a:picLocks noChangeAspect="1"/>
          </p:cNvPicPr>
          <p:nvPr/>
        </p:nvPicPr>
        <p:blipFill>
          <a:blip/>
          <a:stretch>
            <a:fillRect/>
          </a:stretch>
        </p:blipFill>
        <p:spPr>
          <a:xfrm>
            <a:off x="8690078" y="3230126"/>
            <a:ext cx="562672" cy="562672"/>
          </a:xfrm>
          <a:prstGeom prst="rect">
            <a:avLst/>
          </a:prstGeom>
        </p:spPr>
      </p:pic>
      <p:sp>
        <p:nvSpPr>
          <p:cNvPr id="74" name="角丸四角形 73">
            <a:extLst>
              <a:ext uri="{FF2B5EF4-FFF2-40B4-BE49-F238E27FC236}">
                <a16:creationId xmlns:a16="http://schemas.microsoft.com/office/drawing/2014/main" id="{C9B920AF-AB3E-F143-8E08-3E78C69D7E0D}"/>
              </a:ext>
            </a:extLst>
          </p:cNvPr>
          <p:cNvSpPr/>
          <p:nvPr/>
        </p:nvSpPr>
        <p:spPr>
          <a:xfrm>
            <a:off x="8824904" y="3772464"/>
            <a:ext cx="864000" cy="324000"/>
          </a:xfrm>
          <a:prstGeom prst="roundRect">
            <a:avLst>
              <a:gd name="adj" fmla="val 8028"/>
            </a:avLst>
          </a:prstGeom>
          <a:solidFill>
            <a:schemeClr val="bg1"/>
          </a:solidFill>
          <a:ln w="12700">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34" charset="-128"/>
                <a:ea typeface="Meiryo UI" panose="020B0604030504040204" pitchFamily="34" charset="-128"/>
              </a:rPr>
              <a:t>携帯キャリア会社様運営</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cxnSp>
        <p:nvCxnSpPr>
          <p:cNvPr id="80" name="カギ線コネクタ 79"/>
          <p:cNvCxnSpPr>
            <a:stCxn id="73" idx="1"/>
            <a:endCxn id="46" idx="3"/>
          </p:cNvCxnSpPr>
          <p:nvPr/>
        </p:nvCxnSpPr>
        <p:spPr>
          <a:xfrm rot="10800000" flipV="1">
            <a:off x="8244090" y="3511461"/>
            <a:ext cx="445989" cy="401223"/>
          </a:xfrm>
          <a:prstGeom prst="bentConnector3">
            <a:avLst>
              <a:gd name="adj1" fmla="val 25168"/>
            </a:avLst>
          </a:prstGeom>
          <a:ln w="31750"/>
        </p:spPr>
        <p:style>
          <a:lnRef idx="1">
            <a:schemeClr val="dk1"/>
          </a:lnRef>
          <a:fillRef idx="0">
            <a:schemeClr val="dk1"/>
          </a:fillRef>
          <a:effectRef idx="0">
            <a:schemeClr val="dk1"/>
          </a:effectRef>
          <a:fontRef idx="minor">
            <a:schemeClr val="tx1"/>
          </a:fontRef>
        </p:style>
      </p:cxnSp>
      <p:cxnSp>
        <p:nvCxnSpPr>
          <p:cNvPr id="93" name="カギ線コネクタ 92"/>
          <p:cNvCxnSpPr/>
          <p:nvPr/>
        </p:nvCxnSpPr>
        <p:spPr>
          <a:xfrm rot="10800000">
            <a:off x="8230362" y="2791461"/>
            <a:ext cx="460800" cy="720000"/>
          </a:xfrm>
          <a:prstGeom prst="bentConnector3">
            <a:avLst>
              <a:gd name="adj1" fmla="val 24463"/>
            </a:avLst>
          </a:prstGeom>
          <a:ln w="31750"/>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flipH="1">
            <a:off x="8234829" y="2149005"/>
            <a:ext cx="506112" cy="1333"/>
          </a:xfrm>
          <a:prstGeom prst="line">
            <a:avLst/>
          </a:prstGeom>
          <a:ln w="31750"/>
        </p:spPr>
        <p:style>
          <a:lnRef idx="1">
            <a:schemeClr val="dk1"/>
          </a:lnRef>
          <a:fillRef idx="0">
            <a:schemeClr val="dk1"/>
          </a:fillRef>
          <a:effectRef idx="0">
            <a:schemeClr val="dk1"/>
          </a:effectRef>
          <a:fontRef idx="minor">
            <a:schemeClr val="tx1"/>
          </a:fontRef>
        </p:style>
      </p:cxnSp>
      <p:pic>
        <p:nvPicPr>
          <p:cNvPr id="98" name="図 97"/>
          <p:cNvPicPr>
            <a:picLocks noChangeAspect="1"/>
          </p:cNvPicPr>
          <p:nvPr/>
        </p:nvPicPr>
        <p:blipFill>
          <a:blip r:embed="rId4"/>
          <a:stretch>
            <a:fillRect/>
          </a:stretch>
        </p:blipFill>
        <p:spPr>
          <a:xfrm>
            <a:off x="175330" y="1976846"/>
            <a:ext cx="667775" cy="496551"/>
          </a:xfrm>
          <a:prstGeom prst="rect">
            <a:avLst/>
          </a:prstGeom>
        </p:spPr>
      </p:pic>
      <p:pic>
        <p:nvPicPr>
          <p:cNvPr id="99" name="図 98"/>
          <p:cNvPicPr>
            <a:picLocks noChangeAspect="1"/>
          </p:cNvPicPr>
          <p:nvPr/>
        </p:nvPicPr>
        <p:blipFill>
          <a:blip r:embed="rId5"/>
          <a:stretch>
            <a:fillRect/>
          </a:stretch>
        </p:blipFill>
        <p:spPr>
          <a:xfrm>
            <a:off x="914545" y="1852562"/>
            <a:ext cx="736279" cy="648365"/>
          </a:xfrm>
          <a:prstGeom prst="rect">
            <a:avLst/>
          </a:prstGeom>
        </p:spPr>
      </p:pic>
      <p:cxnSp>
        <p:nvCxnSpPr>
          <p:cNvPr id="112" name="直線コネクタ 111"/>
          <p:cNvCxnSpPr/>
          <p:nvPr/>
        </p:nvCxnSpPr>
        <p:spPr>
          <a:xfrm flipH="1">
            <a:off x="1712764" y="2546444"/>
            <a:ext cx="396000" cy="0"/>
          </a:xfrm>
          <a:prstGeom prst="line">
            <a:avLst/>
          </a:prstGeom>
          <a:ln w="31750"/>
        </p:spPr>
        <p:style>
          <a:lnRef idx="1">
            <a:schemeClr val="dk1"/>
          </a:lnRef>
          <a:fillRef idx="0">
            <a:schemeClr val="dk1"/>
          </a:fillRef>
          <a:effectRef idx="0">
            <a:schemeClr val="dk1"/>
          </a:effectRef>
          <a:fontRef idx="minor">
            <a:schemeClr val="tx1"/>
          </a:fontRef>
        </p:style>
      </p:cxnSp>
      <p:sp>
        <p:nvSpPr>
          <p:cNvPr id="114" name="角丸四角形 113">
            <a:extLst>
              <a:ext uri="{FF2B5EF4-FFF2-40B4-BE49-F238E27FC236}">
                <a16:creationId xmlns:a16="http://schemas.microsoft.com/office/drawing/2014/main" id="{C9B920AF-AB3E-F143-8E08-3E78C69D7E0D}"/>
              </a:ext>
            </a:extLst>
          </p:cNvPr>
          <p:cNvSpPr/>
          <p:nvPr/>
        </p:nvSpPr>
        <p:spPr>
          <a:xfrm>
            <a:off x="7027029" y="3207979"/>
            <a:ext cx="1030070" cy="367377"/>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72000" rIns="0" rtlCol="0" anchor="ctr"/>
          <a:lstStyle/>
          <a:p>
            <a:pPr algn="ctr"/>
            <a:r>
              <a:rPr lang="ja-JP" altLang="en-US" sz="1200" dirty="0">
                <a:solidFill>
                  <a:schemeClr val="bg1"/>
                </a:solidFill>
                <a:latin typeface="Meiryo UI" panose="020B0604030504040204" pitchFamily="34" charset="-128"/>
                <a:ea typeface="Meiryo UI" panose="020B0604030504040204" pitchFamily="34" charset="-128"/>
              </a:rPr>
              <a:t>問合せ</a:t>
            </a:r>
            <a:r>
              <a:rPr kumimoji="1" lang="ja-JP" altLang="en-US" sz="1200" dirty="0">
                <a:solidFill>
                  <a:schemeClr val="bg1"/>
                </a:solidFill>
                <a:latin typeface="Meiryo UI" panose="020B0604030504040204" pitchFamily="34" charset="-128"/>
                <a:ea typeface="Meiryo UI" panose="020B0604030504040204" pitchFamily="34" charset="-128"/>
              </a:rPr>
              <a:t>管理</a:t>
            </a:r>
            <a:endParaRPr kumimoji="1" lang="en-US" altLang="ja-JP" sz="1200" dirty="0">
              <a:solidFill>
                <a:schemeClr val="bg1"/>
              </a:solidFill>
              <a:latin typeface="Meiryo UI" panose="020B0604030504040204" pitchFamily="34" charset="-128"/>
              <a:ea typeface="Meiryo UI" panose="020B0604030504040204" pitchFamily="34" charset="-128"/>
            </a:endParaRPr>
          </a:p>
        </p:txBody>
      </p:sp>
      <p:sp>
        <p:nvSpPr>
          <p:cNvPr id="33" name="角丸四角形 32">
            <a:extLst>
              <a:ext uri="{FF2B5EF4-FFF2-40B4-BE49-F238E27FC236}">
                <a16:creationId xmlns:a16="http://schemas.microsoft.com/office/drawing/2014/main" id="{9A1AB3D4-A3DC-8345-9566-8482B730A63A}"/>
              </a:ext>
            </a:extLst>
          </p:cNvPr>
          <p:cNvSpPr/>
          <p:nvPr/>
        </p:nvSpPr>
        <p:spPr>
          <a:xfrm>
            <a:off x="2104155" y="1718124"/>
            <a:ext cx="1145733" cy="2450994"/>
          </a:xfrm>
          <a:prstGeom prst="roundRect">
            <a:avLst>
              <a:gd name="adj" fmla="val 1985"/>
            </a:avLst>
          </a:prstGeom>
          <a:solidFill>
            <a:schemeClr val="tx1">
              <a:alpha val="20000"/>
            </a:schemeClr>
          </a:solidFill>
          <a:ln>
            <a:noFill/>
          </a:ln>
        </p:spPr>
        <p:txBody>
          <a:bodyPr wrap="none" lIns="0" tIns="28800" rIns="0" bIns="0" rtlCol="0" anchor="t"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effectLst/>
                <a:uLnTx/>
                <a:uFillTx/>
                <a:latin typeface="Meiryo UI" panose="020B0604030504040204" pitchFamily="34" charset="-128"/>
                <a:ea typeface="Meiryo UI" panose="020B0604030504040204" pitchFamily="34" charset="-128"/>
              </a:rPr>
              <a:t>◆ﾌﾞﾗｳｻﾞｱﾌﾟﾘ</a:t>
            </a:r>
          </a:p>
        </p:txBody>
      </p:sp>
      <p:sp>
        <p:nvSpPr>
          <p:cNvPr id="34" name="角丸四角形 33">
            <a:extLst>
              <a:ext uri="{FF2B5EF4-FFF2-40B4-BE49-F238E27FC236}">
                <a16:creationId xmlns:a16="http://schemas.microsoft.com/office/drawing/2014/main" id="{C9B920AF-AB3E-F143-8E08-3E78C69D7E0D}"/>
              </a:ext>
            </a:extLst>
          </p:cNvPr>
          <p:cNvSpPr/>
          <p:nvPr/>
        </p:nvSpPr>
        <p:spPr>
          <a:xfrm>
            <a:off x="2255567" y="2000344"/>
            <a:ext cx="842907"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34" charset="-128"/>
                <a:ea typeface="Meiryo UI" panose="020B0604030504040204" pitchFamily="34" charset="-128"/>
              </a:rPr>
              <a:t>認証</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35" name="角丸四角形 34">
            <a:extLst>
              <a:ext uri="{FF2B5EF4-FFF2-40B4-BE49-F238E27FC236}">
                <a16:creationId xmlns:a16="http://schemas.microsoft.com/office/drawing/2014/main" id="{C9B920AF-AB3E-F143-8E08-3E78C69D7E0D}"/>
              </a:ext>
            </a:extLst>
          </p:cNvPr>
          <p:cNvSpPr/>
          <p:nvPr/>
        </p:nvSpPr>
        <p:spPr>
          <a:xfrm>
            <a:off x="2255567" y="2433992"/>
            <a:ext cx="842907"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34" charset="-128"/>
                <a:ea typeface="Meiryo UI" panose="020B0604030504040204" pitchFamily="34" charset="-128"/>
              </a:rPr>
              <a:t>ｱｶｳﾝﾄ管理</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36" name="角丸四角形 35">
            <a:extLst>
              <a:ext uri="{FF2B5EF4-FFF2-40B4-BE49-F238E27FC236}">
                <a16:creationId xmlns:a16="http://schemas.microsoft.com/office/drawing/2014/main" id="{C9B920AF-AB3E-F143-8E08-3E78C69D7E0D}"/>
              </a:ext>
            </a:extLst>
          </p:cNvPr>
          <p:cNvSpPr/>
          <p:nvPr/>
        </p:nvSpPr>
        <p:spPr>
          <a:xfrm>
            <a:off x="2255566" y="2867640"/>
            <a:ext cx="842907"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34" charset="-128"/>
                <a:ea typeface="Meiryo UI" panose="020B0604030504040204" pitchFamily="34" charset="-128"/>
              </a:rPr>
              <a:t>ｺﾝﾃﾝﾂ管理</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37" name="角丸四角形 36">
            <a:extLst>
              <a:ext uri="{FF2B5EF4-FFF2-40B4-BE49-F238E27FC236}">
                <a16:creationId xmlns:a16="http://schemas.microsoft.com/office/drawing/2014/main" id="{C9B920AF-AB3E-F143-8E08-3E78C69D7E0D}"/>
              </a:ext>
            </a:extLst>
          </p:cNvPr>
          <p:cNvSpPr/>
          <p:nvPr/>
        </p:nvSpPr>
        <p:spPr>
          <a:xfrm>
            <a:off x="2251132" y="3299557"/>
            <a:ext cx="842907"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34" charset="-128"/>
                <a:ea typeface="Meiryo UI" panose="020B0604030504040204" pitchFamily="34" charset="-128"/>
              </a:rPr>
              <a:t>ｺﾝﾃﾝﾂ再生</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38" name="角丸四角形 37">
            <a:extLst>
              <a:ext uri="{FF2B5EF4-FFF2-40B4-BE49-F238E27FC236}">
                <a16:creationId xmlns:a16="http://schemas.microsoft.com/office/drawing/2014/main" id="{C9B920AF-AB3E-F143-8E08-3E78C69D7E0D}"/>
              </a:ext>
            </a:extLst>
          </p:cNvPr>
          <p:cNvSpPr/>
          <p:nvPr/>
        </p:nvSpPr>
        <p:spPr>
          <a:xfrm>
            <a:off x="2251131" y="3731474"/>
            <a:ext cx="842907" cy="367377"/>
          </a:xfrm>
          <a:prstGeom prst="roundRect">
            <a:avLst>
              <a:gd name="adj" fmla="val 8028"/>
            </a:avLst>
          </a:prstGeom>
          <a:solidFill>
            <a:schemeClr val="bg1"/>
          </a:solidFill>
          <a:ln w="635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34" charset="-128"/>
                <a:ea typeface="Meiryo UI" panose="020B0604030504040204" pitchFamily="34" charset="-128"/>
              </a:rPr>
              <a:t>ｺﾐｭﾆｹｰｼｮﾝ</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85" name="角丸四角形 84">
            <a:extLst>
              <a:ext uri="{FF2B5EF4-FFF2-40B4-BE49-F238E27FC236}">
                <a16:creationId xmlns:a16="http://schemas.microsoft.com/office/drawing/2014/main" id="{C9B920AF-AB3E-F143-8E08-3E78C69D7E0D}"/>
              </a:ext>
            </a:extLst>
          </p:cNvPr>
          <p:cNvSpPr/>
          <p:nvPr/>
        </p:nvSpPr>
        <p:spPr>
          <a:xfrm>
            <a:off x="7710250" y="1470138"/>
            <a:ext cx="699223" cy="161330"/>
          </a:xfrm>
          <a:prstGeom prst="roundRect">
            <a:avLst>
              <a:gd name="adj" fmla="val 8028"/>
            </a:avLst>
          </a:prstGeom>
          <a:noFill/>
          <a:ln w="12700">
            <a:no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spAutoFit/>
          </a:bodyPr>
          <a:lstStyle/>
          <a:p>
            <a:pPr algn="ctr"/>
            <a:r>
              <a:rPr lang="en-US" altLang="ja-JP" sz="1000" b="1" dirty="0">
                <a:solidFill>
                  <a:schemeClr val="bg2"/>
                </a:solidFill>
                <a:latin typeface="Meiryo UI" panose="020B0604030504040204" pitchFamily="34" charset="-128"/>
                <a:ea typeface="Meiryo UI" panose="020B0604030504040204" pitchFamily="34" charset="-128"/>
              </a:rPr>
              <a:t>AWS</a:t>
            </a:r>
            <a:endParaRPr kumimoji="1" lang="en-US" altLang="ja-JP" sz="1000" b="1" dirty="0">
              <a:solidFill>
                <a:schemeClr val="bg2"/>
              </a:solidFill>
              <a:latin typeface="Meiryo UI" panose="020B0604030504040204" pitchFamily="34" charset="-128"/>
              <a:ea typeface="Meiryo UI" panose="020B0604030504040204" pitchFamily="34" charset="-128"/>
            </a:endParaRPr>
          </a:p>
        </p:txBody>
      </p:sp>
      <p:sp>
        <p:nvSpPr>
          <p:cNvPr id="86" name="角丸四角形 85">
            <a:extLst>
              <a:ext uri="{FF2B5EF4-FFF2-40B4-BE49-F238E27FC236}">
                <a16:creationId xmlns:a16="http://schemas.microsoft.com/office/drawing/2014/main" id="{C9B920AF-AB3E-F143-8E08-3E78C69D7E0D}"/>
              </a:ext>
            </a:extLst>
          </p:cNvPr>
          <p:cNvSpPr/>
          <p:nvPr/>
        </p:nvSpPr>
        <p:spPr>
          <a:xfrm>
            <a:off x="3401474" y="4866333"/>
            <a:ext cx="3498660" cy="252000"/>
          </a:xfrm>
          <a:prstGeom prst="roundRect">
            <a:avLst>
              <a:gd name="adj" fmla="val 8028"/>
            </a:avLst>
          </a:prstGeom>
          <a:solidFill>
            <a:srgbClr val="FCF3F1"/>
          </a:solidFill>
          <a:ln w="9525">
            <a:solidFill>
              <a:srgbClr val="E18873"/>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kumimoji="0" lang="ja-JP" altLang="en-US" sz="1100" kern="0" dirty="0">
                <a:solidFill>
                  <a:schemeClr val="tx1"/>
                </a:solidFill>
                <a:latin typeface="Meiryo UI" panose="020B0604030504040204" pitchFamily="34" charset="-128"/>
                <a:ea typeface="Meiryo UI" panose="020B0604030504040204" pitchFamily="34" charset="-128"/>
              </a:rPr>
              <a:t>携帯キャリア会社様共通基盤 </a:t>
            </a:r>
            <a:r>
              <a:rPr kumimoji="0" lang="en-US" altLang="ja-JP" sz="1100" kern="0" dirty="0">
                <a:solidFill>
                  <a:schemeClr val="tx1"/>
                </a:solidFill>
                <a:latin typeface="Meiryo UI" panose="020B0604030504040204" pitchFamily="34" charset="-128"/>
                <a:ea typeface="Meiryo UI" panose="020B0604030504040204" pitchFamily="34" charset="-128"/>
              </a:rPr>
              <a:t>/ </a:t>
            </a:r>
            <a:r>
              <a:rPr kumimoji="0" lang="ja-JP" altLang="en-US" sz="1100" kern="0" dirty="0">
                <a:solidFill>
                  <a:schemeClr val="tx1"/>
                </a:solidFill>
                <a:latin typeface="Meiryo UI" panose="020B0604030504040204" pitchFamily="34" charset="-128"/>
                <a:ea typeface="Meiryo UI" panose="020B0604030504040204" pitchFamily="34" charset="-128"/>
              </a:rPr>
              <a:t>外部実装機能</a:t>
            </a:r>
            <a:endParaRPr kumimoji="1" lang="en-US" altLang="ja-JP" sz="1100" dirty="0">
              <a:solidFill>
                <a:schemeClr val="tx1"/>
              </a:solidFill>
              <a:latin typeface="Meiryo UI" panose="020B0604030504040204" pitchFamily="34" charset="-128"/>
              <a:ea typeface="Meiryo UI" panose="020B0604030504040204" pitchFamily="34" charset="-128"/>
            </a:endParaRPr>
          </a:p>
        </p:txBody>
      </p:sp>
      <p:grpSp>
        <p:nvGrpSpPr>
          <p:cNvPr id="3" name="グループ化 2"/>
          <p:cNvGrpSpPr/>
          <p:nvPr/>
        </p:nvGrpSpPr>
        <p:grpSpPr>
          <a:xfrm>
            <a:off x="379012" y="2505326"/>
            <a:ext cx="984144" cy="984144"/>
            <a:chOff x="379012" y="2505326"/>
            <a:chExt cx="984144" cy="984144"/>
          </a:xfrm>
        </p:grpSpPr>
        <p:pic>
          <p:nvPicPr>
            <p:cNvPr id="15" name="図 14">
              <a:extLst>
                <a:ext uri="{FF2B5EF4-FFF2-40B4-BE49-F238E27FC236}">
                  <a16:creationId xmlns:a16="http://schemas.microsoft.com/office/drawing/2014/main" id="{6F19137B-5220-574E-8118-466F9A2411F3}"/>
                </a:ext>
              </a:extLst>
            </p:cNvPr>
            <p:cNvPicPr>
              <a:picLocks noChangeAspect="1"/>
            </p:cNvPicPr>
            <p:nvPr/>
          </p:nvPicPr>
          <p:blipFill>
            <a:blip r:embed="rId6"/>
            <a:stretch>
              <a:fillRect/>
            </a:stretch>
          </p:blipFill>
          <p:spPr>
            <a:xfrm>
              <a:off x="379012" y="2505326"/>
              <a:ext cx="984144" cy="984144"/>
            </a:xfrm>
            <a:prstGeom prst="rect">
              <a:avLst/>
            </a:prstGeom>
          </p:spPr>
        </p:pic>
        <p:sp>
          <p:nvSpPr>
            <p:cNvPr id="2" name="正方形/長方形 1"/>
            <p:cNvSpPr/>
            <p:nvPr/>
          </p:nvSpPr>
          <p:spPr>
            <a:xfrm>
              <a:off x="379684" y="2636716"/>
              <a:ext cx="982800" cy="554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03" name="正方形/長方形 102"/>
          <p:cNvSpPr>
            <a:spLocks noChangeAspect="1"/>
          </p:cNvSpPr>
          <p:nvPr/>
        </p:nvSpPr>
        <p:spPr>
          <a:xfrm>
            <a:off x="379012" y="2638291"/>
            <a:ext cx="982800" cy="552825"/>
          </a:xfrm>
          <a:prstGeom prst="rect">
            <a:avLst/>
          </a:prstGeom>
          <a:blipFill dpi="0" rotWithShape="1">
            <a:blip r:embed="rId7"/>
            <a:srcRect/>
            <a:stretch>
              <a:fillRect/>
            </a:stretch>
          </a:blip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kumimoji="1" lang="ja-JP" altLang="en-US" sz="1400" dirty="0" err="1">
              <a:solidFill>
                <a:schemeClr val="tx1"/>
              </a:solidFill>
            </a:endParaRPr>
          </a:p>
        </p:txBody>
      </p:sp>
      <p:pic>
        <p:nvPicPr>
          <p:cNvPr id="108" name="グラフィックス 88">
            <a:extLst>
              <a:ext uri="{FF2B5EF4-FFF2-40B4-BE49-F238E27FC236}">
                <a16:creationId xmlns:a16="http://schemas.microsoft.com/office/drawing/2014/main" id="{15CADCAF-D9DA-254C-AD2C-DAAABD043615}"/>
              </a:ext>
            </a:extLst>
          </p:cNvPr>
          <p:cNvPicPr>
            <a:picLocks noChangeAspect="1"/>
          </p:cNvPicPr>
          <p:nvPr/>
        </p:nvPicPr>
        <p:blipFill>
          <a:blip r:embed="rId8"/>
          <a:stretch>
            <a:fillRect/>
          </a:stretch>
        </p:blipFill>
        <p:spPr>
          <a:xfrm>
            <a:off x="901995" y="3355482"/>
            <a:ext cx="438263" cy="524896"/>
          </a:xfrm>
          <a:prstGeom prst="rect">
            <a:avLst/>
          </a:prstGeom>
        </p:spPr>
      </p:pic>
      <p:pic>
        <p:nvPicPr>
          <p:cNvPr id="109" name="グラフィックス 93">
            <a:extLst>
              <a:ext uri="{FF2B5EF4-FFF2-40B4-BE49-F238E27FC236}">
                <a16:creationId xmlns:a16="http://schemas.microsoft.com/office/drawing/2014/main" id="{547516DF-3D55-E749-8586-6192A2EFDFC2}"/>
              </a:ext>
            </a:extLst>
          </p:cNvPr>
          <p:cNvPicPr>
            <a:picLocks noChangeAspect="1"/>
          </p:cNvPicPr>
          <p:nvPr/>
        </p:nvPicPr>
        <p:blipFill>
          <a:blip r:embed="rId9"/>
          <a:stretch>
            <a:fillRect/>
          </a:stretch>
        </p:blipFill>
        <p:spPr>
          <a:xfrm>
            <a:off x="321812" y="3355188"/>
            <a:ext cx="515327" cy="525190"/>
          </a:xfrm>
          <a:prstGeom prst="rect">
            <a:avLst/>
          </a:prstGeom>
        </p:spPr>
      </p:pic>
      <p:sp>
        <p:nvSpPr>
          <p:cNvPr id="5" name="テキスト ボックス 4">
            <a:extLst>
              <a:ext uri="{FF2B5EF4-FFF2-40B4-BE49-F238E27FC236}">
                <a16:creationId xmlns:a16="http://schemas.microsoft.com/office/drawing/2014/main" id="{E2614D86-E355-E4B3-61E3-16C89C4666A1}"/>
              </a:ext>
            </a:extLst>
          </p:cNvPr>
          <p:cNvSpPr txBox="1"/>
          <p:nvPr/>
        </p:nvSpPr>
        <p:spPr>
          <a:xfrm>
            <a:off x="8391043" y="-462705"/>
            <a:ext cx="2071921" cy="653128"/>
          </a:xfrm>
          <a:prstGeom prst="rect">
            <a:avLst/>
          </a:prstGeom>
          <a:noFill/>
        </p:spPr>
        <p:txBody>
          <a:bodyPr wrap="square" rtlCol="0">
            <a:spAutoFit/>
          </a:bodyPr>
          <a:lstStyle/>
          <a:p>
            <a:r>
              <a:rPr lang="ja-JP" altLang="en-US" dirty="0">
                <a:highlight>
                  <a:srgbClr val="FFFF00"/>
                </a:highlight>
              </a:rPr>
              <a:t>上 </a:t>
            </a:r>
            <a:r>
              <a:rPr lang="en-US" altLang="ja-JP" dirty="0">
                <a:highlight>
                  <a:srgbClr val="FFFF00"/>
                </a:highlight>
              </a:rPr>
              <a:t>2/3</a:t>
            </a:r>
          </a:p>
          <a:p>
            <a:r>
              <a:rPr kumimoji="1" lang="ja-JP" altLang="en-US" dirty="0">
                <a:highlight>
                  <a:srgbClr val="FFFF00"/>
                </a:highlight>
              </a:rPr>
              <a:t>イラスト＆レイアウト</a:t>
            </a:r>
          </a:p>
        </p:txBody>
      </p:sp>
    </p:spTree>
    <p:extLst>
      <p:ext uri="{BB962C8B-B14F-4D97-AF65-F5344CB8AC3E}">
        <p14:creationId xmlns:p14="http://schemas.microsoft.com/office/powerpoint/2010/main" val="2874456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a:extLst>
              <a:ext uri="{FF2B5EF4-FFF2-40B4-BE49-F238E27FC236}">
                <a16:creationId xmlns:a16="http://schemas.microsoft.com/office/drawing/2014/main" id="{C81BB77B-D9FB-4D41-AD7B-2D0733C075FB}"/>
              </a:ext>
            </a:extLst>
          </p:cNvPr>
          <p:cNvSpPr/>
          <p:nvPr/>
        </p:nvSpPr>
        <p:spPr>
          <a:xfrm>
            <a:off x="2231696" y="1484422"/>
            <a:ext cx="5148818" cy="3319474"/>
          </a:xfrm>
          <a:prstGeom prst="roundRect">
            <a:avLst>
              <a:gd name="adj" fmla="val 1985"/>
            </a:avLst>
          </a:prstGeom>
          <a:solidFill>
            <a:schemeClr val="tx1">
              <a:alpha val="3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37" name="角丸四角形 36">
            <a:extLst>
              <a:ext uri="{FF2B5EF4-FFF2-40B4-BE49-F238E27FC236}">
                <a16:creationId xmlns:a16="http://schemas.microsoft.com/office/drawing/2014/main" id="{FFAB4E9E-F981-DE42-A841-25BF0BE32512}"/>
              </a:ext>
            </a:extLst>
          </p:cNvPr>
          <p:cNvSpPr/>
          <p:nvPr/>
        </p:nvSpPr>
        <p:spPr>
          <a:xfrm>
            <a:off x="5272299" y="2087647"/>
            <a:ext cx="1768933" cy="1222099"/>
          </a:xfrm>
          <a:prstGeom prst="roundRect">
            <a:avLst>
              <a:gd name="adj" fmla="val 5901"/>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サービス制御機能</a:t>
            </a:r>
            <a:endParaRPr kumimoji="1" lang="ja-JP" altLang="en-US" sz="1400" dirty="0">
              <a:solidFill>
                <a:schemeClr val="bg1"/>
              </a:solidFill>
              <a:latin typeface="Meiryo UI" panose="020B0604030504040204" pitchFamily="34" charset="-128"/>
              <a:ea typeface="Meiryo UI" panose="020B0604030504040204" pitchFamily="34" charset="-128"/>
            </a:endParaRPr>
          </a:p>
        </p:txBody>
      </p:sp>
      <p:cxnSp>
        <p:nvCxnSpPr>
          <p:cNvPr id="38" name="カギ線コネクタ 37">
            <a:extLst>
              <a:ext uri="{FF2B5EF4-FFF2-40B4-BE49-F238E27FC236}">
                <a16:creationId xmlns:a16="http://schemas.microsoft.com/office/drawing/2014/main" id="{3AAE6CED-B74A-A048-9054-85E74F34D2A7}"/>
              </a:ext>
            </a:extLst>
          </p:cNvPr>
          <p:cNvCxnSpPr>
            <a:cxnSpLocks/>
            <a:stCxn id="58" idx="3"/>
            <a:endCxn id="43" idx="1"/>
          </p:cNvCxnSpPr>
          <p:nvPr/>
        </p:nvCxnSpPr>
        <p:spPr>
          <a:xfrm>
            <a:off x="1258594" y="1968433"/>
            <a:ext cx="1358588" cy="1632066"/>
          </a:xfrm>
          <a:prstGeom prst="bentConnector3">
            <a:avLst>
              <a:gd name="adj1" fmla="val 36951"/>
            </a:avLst>
          </a:prstGeom>
          <a:ln>
            <a:solidFill>
              <a:schemeClr val="tx1"/>
            </a:solidFill>
          </a:ln>
          <a:effectLst/>
        </p:spPr>
        <p:style>
          <a:lnRef idx="2">
            <a:schemeClr val="accent2"/>
          </a:lnRef>
          <a:fillRef idx="0">
            <a:schemeClr val="accent2"/>
          </a:fillRef>
          <a:effectRef idx="1">
            <a:schemeClr val="accent2"/>
          </a:effectRef>
          <a:fontRef idx="minor">
            <a:schemeClr val="tx1"/>
          </a:fontRef>
        </p:style>
      </p:cxnSp>
      <p:cxnSp>
        <p:nvCxnSpPr>
          <p:cNvPr id="39" name="カギ線コネクタ 38">
            <a:extLst>
              <a:ext uri="{FF2B5EF4-FFF2-40B4-BE49-F238E27FC236}">
                <a16:creationId xmlns:a16="http://schemas.microsoft.com/office/drawing/2014/main" id="{641BDFD8-9355-E24A-8388-A7B0E2024612}"/>
              </a:ext>
            </a:extLst>
          </p:cNvPr>
          <p:cNvCxnSpPr>
            <a:cxnSpLocks/>
            <a:stCxn id="60" idx="3"/>
            <a:endCxn id="42" idx="1"/>
          </p:cNvCxnSpPr>
          <p:nvPr/>
        </p:nvCxnSpPr>
        <p:spPr>
          <a:xfrm flipV="1">
            <a:off x="1207499" y="2359604"/>
            <a:ext cx="1409683" cy="1568747"/>
          </a:xfrm>
          <a:prstGeom prst="bentConnector3">
            <a:avLst>
              <a:gd name="adj1" fmla="val 39409"/>
            </a:avLst>
          </a:prstGeom>
          <a:ln>
            <a:solidFill>
              <a:schemeClr val="tx1"/>
            </a:solidFill>
          </a:ln>
          <a:effectLst/>
        </p:spPr>
        <p:style>
          <a:lnRef idx="2">
            <a:schemeClr val="accent2"/>
          </a:lnRef>
          <a:fillRef idx="0">
            <a:schemeClr val="accent2"/>
          </a:fillRef>
          <a:effectRef idx="1">
            <a:schemeClr val="accent2"/>
          </a:effectRef>
          <a:fontRef idx="minor">
            <a:schemeClr val="tx1"/>
          </a:fontRef>
        </p:style>
      </p:cxnSp>
      <p:sp>
        <p:nvSpPr>
          <p:cNvPr id="40" name="角丸四角形 39">
            <a:extLst>
              <a:ext uri="{FF2B5EF4-FFF2-40B4-BE49-F238E27FC236}">
                <a16:creationId xmlns:a16="http://schemas.microsoft.com/office/drawing/2014/main" id="{C27E4EBA-D8BA-F140-9DCA-6E8841C7F886}"/>
              </a:ext>
            </a:extLst>
          </p:cNvPr>
          <p:cNvSpPr/>
          <p:nvPr/>
        </p:nvSpPr>
        <p:spPr>
          <a:xfrm>
            <a:off x="2617182" y="2716291"/>
            <a:ext cx="1296000" cy="540000"/>
          </a:xfrm>
          <a:prstGeom prst="roundRect">
            <a:avLst>
              <a:gd name="adj" fmla="val 8027"/>
            </a:avLst>
          </a:prstGeom>
          <a:ln w="12700">
            <a:noFill/>
          </a:ln>
        </p:spPr>
        <p:style>
          <a:lnRef idx="2">
            <a:schemeClr val="dk1"/>
          </a:lnRef>
          <a:fillRef idx="1">
            <a:schemeClr val="lt1"/>
          </a:fillRef>
          <a:effectRef idx="0">
            <a:schemeClr val="dk1"/>
          </a:effectRef>
          <a:fontRef idx="minor">
            <a:schemeClr val="dk1"/>
          </a:fontRef>
        </p:style>
        <p:txBody>
          <a:bodyPr tIns="72000" rtlCol="0" anchor="ctr"/>
          <a:lstStyle/>
          <a:p>
            <a:pPr algn="ctr"/>
            <a:r>
              <a:rPr kumimoji="1" lang="ja-JP" altLang="en-US" sz="1400" dirty="0">
                <a:solidFill>
                  <a:schemeClr val="tx1"/>
                </a:solidFill>
                <a:latin typeface="Meiryo UI" panose="020B0604030504040204" pitchFamily="34" charset="-128"/>
                <a:ea typeface="Meiryo UI" panose="020B0604030504040204" pitchFamily="34" charset="-128"/>
              </a:rPr>
              <a:t>ユーザ</a:t>
            </a:r>
            <a:endParaRPr kumimoji="1" lang="en-US" altLang="ja-JP" sz="1400" dirty="0">
              <a:solidFill>
                <a:schemeClr val="tx1"/>
              </a:solidFill>
              <a:latin typeface="Meiryo UI" panose="020B0604030504040204" pitchFamily="34" charset="-128"/>
              <a:ea typeface="Meiryo UI" panose="020B0604030504040204" pitchFamily="34" charset="-128"/>
            </a:endParaRPr>
          </a:p>
          <a:p>
            <a:pPr algn="ctr"/>
            <a:r>
              <a:rPr kumimoji="1" lang="ja-JP" altLang="en-US" sz="1400" dirty="0">
                <a:solidFill>
                  <a:schemeClr val="tx1"/>
                </a:solidFill>
                <a:latin typeface="Meiryo UI" panose="020B0604030504040204" pitchFamily="34" charset="-128"/>
                <a:ea typeface="Meiryo UI" panose="020B0604030504040204" pitchFamily="34" charset="-128"/>
              </a:rPr>
              <a:t>管理機能</a:t>
            </a:r>
          </a:p>
        </p:txBody>
      </p:sp>
      <p:sp>
        <p:nvSpPr>
          <p:cNvPr id="41" name="角丸四角形 40">
            <a:extLst>
              <a:ext uri="{FF2B5EF4-FFF2-40B4-BE49-F238E27FC236}">
                <a16:creationId xmlns:a16="http://schemas.microsoft.com/office/drawing/2014/main" id="{61157AB2-0BA7-8949-BE0A-985C22E0713B}"/>
              </a:ext>
            </a:extLst>
          </p:cNvPr>
          <p:cNvSpPr/>
          <p:nvPr/>
        </p:nvSpPr>
        <p:spPr>
          <a:xfrm>
            <a:off x="4064274" y="2087648"/>
            <a:ext cx="1056933" cy="1782852"/>
          </a:xfrm>
          <a:prstGeom prst="roundRect">
            <a:avLst>
              <a:gd name="adj" fmla="val 586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kumimoji="1" lang="ja-JP" altLang="en-US" sz="1400" dirty="0">
                <a:solidFill>
                  <a:schemeClr val="bg1"/>
                </a:solidFill>
                <a:latin typeface="Meiryo UI" panose="020B0604030504040204" pitchFamily="34" charset="-128"/>
                <a:ea typeface="Meiryo UI" panose="020B0604030504040204" pitchFamily="34" charset="-128"/>
              </a:rPr>
              <a:t>学習機能</a:t>
            </a:r>
          </a:p>
        </p:txBody>
      </p:sp>
      <p:sp>
        <p:nvSpPr>
          <p:cNvPr id="42" name="角丸四角形 41">
            <a:extLst>
              <a:ext uri="{FF2B5EF4-FFF2-40B4-BE49-F238E27FC236}">
                <a16:creationId xmlns:a16="http://schemas.microsoft.com/office/drawing/2014/main" id="{C9B920AF-AB3E-F143-8E08-3E78C69D7E0D}"/>
              </a:ext>
            </a:extLst>
          </p:cNvPr>
          <p:cNvSpPr/>
          <p:nvPr/>
        </p:nvSpPr>
        <p:spPr>
          <a:xfrm>
            <a:off x="2617182" y="2089604"/>
            <a:ext cx="1296000" cy="540000"/>
          </a:xfrm>
          <a:prstGeom prst="roundRect">
            <a:avLst>
              <a:gd name="adj" fmla="val 8028"/>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72000" rtlCol="0" anchor="ctr"/>
          <a:lstStyle/>
          <a:p>
            <a:pPr algn="ctr"/>
            <a:r>
              <a:rPr kumimoji="1" lang="ja-JP" altLang="en-US" sz="1400" dirty="0">
                <a:solidFill>
                  <a:schemeClr val="bg1"/>
                </a:solidFill>
                <a:latin typeface="Meiryo UI" panose="020B0604030504040204" pitchFamily="34" charset="-128"/>
                <a:ea typeface="Meiryo UI" panose="020B0604030504040204" pitchFamily="34" charset="-128"/>
              </a:rPr>
              <a:t>対話機能</a:t>
            </a:r>
            <a:endParaRPr kumimoji="1" lang="en-US" altLang="ja-JP" sz="1400" dirty="0">
              <a:solidFill>
                <a:schemeClr val="bg1"/>
              </a:solidFill>
              <a:latin typeface="Meiryo UI" panose="020B0604030504040204" pitchFamily="34" charset="-128"/>
              <a:ea typeface="Meiryo UI" panose="020B0604030504040204" pitchFamily="34" charset="-128"/>
            </a:endParaRPr>
          </a:p>
        </p:txBody>
      </p:sp>
      <p:sp>
        <p:nvSpPr>
          <p:cNvPr id="43" name="角丸四角形 42">
            <a:extLst>
              <a:ext uri="{FF2B5EF4-FFF2-40B4-BE49-F238E27FC236}">
                <a16:creationId xmlns:a16="http://schemas.microsoft.com/office/drawing/2014/main" id="{231CC5AD-38C4-5A47-8C77-6D422AC840D4}"/>
              </a:ext>
            </a:extLst>
          </p:cNvPr>
          <p:cNvSpPr/>
          <p:nvPr/>
        </p:nvSpPr>
        <p:spPr>
          <a:xfrm>
            <a:off x="2617182" y="3330499"/>
            <a:ext cx="1296000" cy="540000"/>
          </a:xfrm>
          <a:prstGeom prst="roundRect">
            <a:avLst>
              <a:gd name="adj" fmla="val 8028"/>
            </a:avLst>
          </a:prstGeom>
          <a:ln w="12700">
            <a:noFill/>
          </a:ln>
        </p:spPr>
        <p:style>
          <a:lnRef idx="2">
            <a:schemeClr val="dk1"/>
          </a:lnRef>
          <a:fillRef idx="1">
            <a:schemeClr val="lt1"/>
          </a:fillRef>
          <a:effectRef idx="0">
            <a:schemeClr val="dk1"/>
          </a:effectRef>
          <a:fontRef idx="minor">
            <a:schemeClr val="dk1"/>
          </a:fontRef>
        </p:style>
        <p:txBody>
          <a:bodyPr tIns="72000" rtlCol="0" anchor="ctr"/>
          <a:lstStyle/>
          <a:p>
            <a:pPr algn="ctr"/>
            <a:r>
              <a:rPr kumimoji="1" lang="ja-JP" altLang="en-US" sz="1400" dirty="0">
                <a:solidFill>
                  <a:schemeClr val="tx1"/>
                </a:solidFill>
                <a:latin typeface="Meiryo UI" panose="020B0604030504040204" pitchFamily="34" charset="-128"/>
                <a:ea typeface="Meiryo UI" panose="020B0604030504040204" pitchFamily="34" charset="-128"/>
              </a:rPr>
              <a:t>画面</a:t>
            </a:r>
          </a:p>
        </p:txBody>
      </p:sp>
      <p:sp>
        <p:nvSpPr>
          <p:cNvPr id="44" name="角丸四角形 43">
            <a:extLst>
              <a:ext uri="{FF2B5EF4-FFF2-40B4-BE49-F238E27FC236}">
                <a16:creationId xmlns:a16="http://schemas.microsoft.com/office/drawing/2014/main" id="{F9315E28-0534-1747-9933-0192FF3EA92B}"/>
              </a:ext>
            </a:extLst>
          </p:cNvPr>
          <p:cNvSpPr/>
          <p:nvPr/>
        </p:nvSpPr>
        <p:spPr>
          <a:xfrm>
            <a:off x="2616082" y="1702237"/>
            <a:ext cx="4425149" cy="288000"/>
          </a:xfrm>
          <a:prstGeom prst="roundRect">
            <a:avLst/>
          </a:prstGeom>
          <a:ln w="12700">
            <a:noFill/>
          </a:ln>
        </p:spPr>
        <p:style>
          <a:lnRef idx="2">
            <a:schemeClr val="dk1"/>
          </a:lnRef>
          <a:fillRef idx="1">
            <a:schemeClr val="lt1"/>
          </a:fillRef>
          <a:effectRef idx="0">
            <a:schemeClr val="dk1"/>
          </a:effectRef>
          <a:fontRef idx="minor">
            <a:schemeClr val="dk1"/>
          </a:fontRef>
        </p:style>
        <p:txBody>
          <a:bodyPr tIns="72000" rtlCol="0" anchor="ctr"/>
          <a:lstStyle/>
          <a:p>
            <a:pPr algn="ctr"/>
            <a:r>
              <a:rPr lang="ja-JP" altLang="en-US" sz="1400" dirty="0">
                <a:solidFill>
                  <a:schemeClr val="tx1"/>
                </a:solidFill>
                <a:latin typeface="Meiryo UI" panose="020B0604030504040204" pitchFamily="34" charset="-128"/>
                <a:ea typeface="Meiryo UI" panose="020B0604030504040204" pitchFamily="34" charset="-128"/>
              </a:rPr>
              <a:t>外部連携</a:t>
            </a:r>
            <a:endParaRPr kumimoji="1" lang="en-US" altLang="ja-JP" sz="1400" dirty="0">
              <a:solidFill>
                <a:schemeClr val="tx1"/>
              </a:solidFill>
              <a:latin typeface="Meiryo UI" panose="020B0604030504040204" pitchFamily="34" charset="-128"/>
              <a:ea typeface="Meiryo UI" panose="020B0604030504040204" pitchFamily="34" charset="-128"/>
            </a:endParaRPr>
          </a:p>
        </p:txBody>
      </p:sp>
      <p:sp>
        <p:nvSpPr>
          <p:cNvPr id="45" name="角丸四角形 44">
            <a:extLst>
              <a:ext uri="{FF2B5EF4-FFF2-40B4-BE49-F238E27FC236}">
                <a16:creationId xmlns:a16="http://schemas.microsoft.com/office/drawing/2014/main" id="{3AC84CFA-F6CF-094E-9E0B-4B7B58B37157}"/>
              </a:ext>
            </a:extLst>
          </p:cNvPr>
          <p:cNvSpPr/>
          <p:nvPr/>
        </p:nvSpPr>
        <p:spPr>
          <a:xfrm>
            <a:off x="2616082" y="3960014"/>
            <a:ext cx="4425149" cy="365938"/>
          </a:xfrm>
          <a:prstGeom prst="roundRect">
            <a:avLst/>
          </a:prstGeom>
          <a:ln w="12700">
            <a:noFill/>
          </a:ln>
        </p:spPr>
        <p:style>
          <a:lnRef idx="2">
            <a:schemeClr val="dk1"/>
          </a:lnRef>
          <a:fillRef idx="1">
            <a:schemeClr val="lt1"/>
          </a:fillRef>
          <a:effectRef idx="0">
            <a:schemeClr val="dk1"/>
          </a:effectRef>
          <a:fontRef idx="minor">
            <a:schemeClr val="dk1"/>
          </a:fontRef>
        </p:style>
        <p:txBody>
          <a:bodyPr tIns="72000" rtlCol="0" anchor="ctr"/>
          <a:lstStyle/>
          <a:p>
            <a:pPr algn="ctr"/>
            <a:r>
              <a:rPr lang="ja-JP" altLang="en-US" sz="1400" dirty="0">
                <a:solidFill>
                  <a:schemeClr val="tx1"/>
                </a:solidFill>
                <a:latin typeface="Meiryo UI" panose="020B0604030504040204" pitchFamily="34" charset="-128"/>
                <a:ea typeface="Meiryo UI" panose="020B0604030504040204" pitchFamily="34" charset="-128"/>
              </a:rPr>
              <a:t>コンテンツ連携</a:t>
            </a:r>
            <a:endParaRPr kumimoji="1" lang="en-US" altLang="ja-JP" sz="1400" dirty="0">
              <a:solidFill>
                <a:schemeClr val="tx1"/>
              </a:solidFill>
              <a:latin typeface="Meiryo UI" panose="020B0604030504040204" pitchFamily="34" charset="-128"/>
              <a:ea typeface="Meiryo UI" panose="020B0604030504040204" pitchFamily="34" charset="-128"/>
            </a:endParaRPr>
          </a:p>
        </p:txBody>
      </p:sp>
      <p:sp>
        <p:nvSpPr>
          <p:cNvPr id="46" name="角丸四角形 45">
            <a:extLst>
              <a:ext uri="{FF2B5EF4-FFF2-40B4-BE49-F238E27FC236}">
                <a16:creationId xmlns:a16="http://schemas.microsoft.com/office/drawing/2014/main" id="{B92DA84E-FD58-E549-B34B-496D1489908D}"/>
              </a:ext>
            </a:extLst>
          </p:cNvPr>
          <p:cNvSpPr/>
          <p:nvPr/>
        </p:nvSpPr>
        <p:spPr>
          <a:xfrm>
            <a:off x="5272299" y="3436600"/>
            <a:ext cx="1768933" cy="403890"/>
          </a:xfrm>
          <a:prstGeom prst="roundRect">
            <a:avLst>
              <a:gd name="adj" fmla="val 12171"/>
            </a:avLst>
          </a:prstGeom>
          <a:ln w="12700">
            <a:noFill/>
          </a:ln>
        </p:spPr>
        <p:style>
          <a:lnRef idx="2">
            <a:schemeClr val="dk1"/>
          </a:lnRef>
          <a:fillRef idx="1">
            <a:schemeClr val="lt1"/>
          </a:fillRef>
          <a:effectRef idx="0">
            <a:schemeClr val="dk1"/>
          </a:effectRef>
          <a:fontRef idx="minor">
            <a:schemeClr val="dk1"/>
          </a:fontRef>
        </p:style>
        <p:txBody>
          <a:bodyPr tIns="72000" rtlCol="0" anchor="ctr"/>
          <a:lstStyle/>
          <a:p>
            <a:pPr algn="ctr"/>
            <a:r>
              <a:rPr lang="ja-JP" altLang="en-US" sz="1400" dirty="0">
                <a:solidFill>
                  <a:schemeClr val="tx1"/>
                </a:solidFill>
                <a:latin typeface="Meiryo UI" panose="020B0604030504040204" pitchFamily="34" charset="-128"/>
                <a:ea typeface="Meiryo UI" panose="020B0604030504040204" pitchFamily="34" charset="-128"/>
              </a:rPr>
              <a:t>システム運用連携</a:t>
            </a:r>
            <a:endParaRPr kumimoji="1" lang="en-US" altLang="ja-JP" sz="1400" dirty="0">
              <a:solidFill>
                <a:schemeClr val="tx1"/>
              </a:solidFill>
              <a:latin typeface="Meiryo UI" panose="020B0604030504040204" pitchFamily="34" charset="-128"/>
              <a:ea typeface="Meiryo UI" panose="020B0604030504040204" pitchFamily="34" charset="-128"/>
            </a:endParaRPr>
          </a:p>
        </p:txBody>
      </p:sp>
      <p:cxnSp>
        <p:nvCxnSpPr>
          <p:cNvPr id="47" name="直線コネクタ 46">
            <a:extLst>
              <a:ext uri="{FF2B5EF4-FFF2-40B4-BE49-F238E27FC236}">
                <a16:creationId xmlns:a16="http://schemas.microsoft.com/office/drawing/2014/main" id="{FC322219-2C2C-CE48-ACF0-381C18D48623}"/>
              </a:ext>
            </a:extLst>
          </p:cNvPr>
          <p:cNvCxnSpPr>
            <a:cxnSpLocks/>
          </p:cNvCxnSpPr>
          <p:nvPr/>
        </p:nvCxnSpPr>
        <p:spPr>
          <a:xfrm>
            <a:off x="1258594" y="2941894"/>
            <a:ext cx="504892" cy="0"/>
          </a:xfrm>
          <a:prstGeom prst="line">
            <a:avLst/>
          </a:prstGeom>
          <a:ln>
            <a:solidFill>
              <a:schemeClr val="tx1"/>
            </a:solidFill>
          </a:ln>
          <a:effectLst/>
        </p:spPr>
        <p:style>
          <a:lnRef idx="2">
            <a:schemeClr val="accent2"/>
          </a:lnRef>
          <a:fillRef idx="0">
            <a:schemeClr val="accent2"/>
          </a:fillRef>
          <a:effectRef idx="1">
            <a:schemeClr val="accent2"/>
          </a:effectRef>
          <a:fontRef idx="minor">
            <a:schemeClr val="tx1"/>
          </a:fontRef>
        </p:style>
      </p:cxnSp>
      <p:sp>
        <p:nvSpPr>
          <p:cNvPr id="48" name="テキスト ボックス 47">
            <a:extLst>
              <a:ext uri="{FF2B5EF4-FFF2-40B4-BE49-F238E27FC236}">
                <a16:creationId xmlns:a16="http://schemas.microsoft.com/office/drawing/2014/main" id="{D3FB5A2F-DE0D-304B-807E-CEB6DFA97350}"/>
              </a:ext>
            </a:extLst>
          </p:cNvPr>
          <p:cNvSpPr txBox="1"/>
          <p:nvPr/>
        </p:nvSpPr>
        <p:spPr>
          <a:xfrm>
            <a:off x="288503" y="3321135"/>
            <a:ext cx="1246301"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スマートスピーカ</a:t>
            </a:r>
          </a:p>
        </p:txBody>
      </p:sp>
      <p:sp>
        <p:nvSpPr>
          <p:cNvPr id="49" name="テキスト ボックス 48">
            <a:extLst>
              <a:ext uri="{FF2B5EF4-FFF2-40B4-BE49-F238E27FC236}">
                <a16:creationId xmlns:a16="http://schemas.microsoft.com/office/drawing/2014/main" id="{64BEC994-9CDE-3F44-A98E-57350175CCEF}"/>
              </a:ext>
            </a:extLst>
          </p:cNvPr>
          <p:cNvSpPr txBox="1"/>
          <p:nvPr/>
        </p:nvSpPr>
        <p:spPr>
          <a:xfrm>
            <a:off x="8102030" y="4598615"/>
            <a:ext cx="1512953"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コンテンツプロバイダ</a:t>
            </a:r>
          </a:p>
        </p:txBody>
      </p:sp>
      <p:sp>
        <p:nvSpPr>
          <p:cNvPr id="50" name="テキスト ボックス 49">
            <a:extLst>
              <a:ext uri="{FF2B5EF4-FFF2-40B4-BE49-F238E27FC236}">
                <a16:creationId xmlns:a16="http://schemas.microsoft.com/office/drawing/2014/main" id="{1424001F-6267-264C-B62A-69CD25EA623C}"/>
              </a:ext>
            </a:extLst>
          </p:cNvPr>
          <p:cNvSpPr txBox="1"/>
          <p:nvPr/>
        </p:nvSpPr>
        <p:spPr>
          <a:xfrm>
            <a:off x="8246318" y="3714151"/>
            <a:ext cx="1344040"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システム運用者</a:t>
            </a:r>
          </a:p>
        </p:txBody>
      </p:sp>
      <p:sp>
        <p:nvSpPr>
          <p:cNvPr id="51" name="テキスト ボックス 50">
            <a:extLst>
              <a:ext uri="{FF2B5EF4-FFF2-40B4-BE49-F238E27FC236}">
                <a16:creationId xmlns:a16="http://schemas.microsoft.com/office/drawing/2014/main" id="{12222E0E-DA27-3144-BD7A-AD95E7423315}"/>
              </a:ext>
            </a:extLst>
          </p:cNvPr>
          <p:cNvSpPr txBox="1"/>
          <p:nvPr/>
        </p:nvSpPr>
        <p:spPr>
          <a:xfrm>
            <a:off x="8246318" y="2214630"/>
            <a:ext cx="1344040"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外部システム</a:t>
            </a:r>
          </a:p>
        </p:txBody>
      </p:sp>
      <p:sp>
        <p:nvSpPr>
          <p:cNvPr id="52" name="テキスト ボックス 51">
            <a:extLst>
              <a:ext uri="{FF2B5EF4-FFF2-40B4-BE49-F238E27FC236}">
                <a16:creationId xmlns:a16="http://schemas.microsoft.com/office/drawing/2014/main" id="{2D357498-28F1-3344-A112-6904CA070C05}"/>
              </a:ext>
            </a:extLst>
          </p:cNvPr>
          <p:cNvSpPr txBox="1"/>
          <p:nvPr/>
        </p:nvSpPr>
        <p:spPr>
          <a:xfrm>
            <a:off x="3549421" y="4399806"/>
            <a:ext cx="2506333" cy="338554"/>
          </a:xfrm>
          <a:prstGeom prst="rect">
            <a:avLst/>
          </a:prstGeom>
          <a:noFill/>
        </p:spPr>
        <p:txBody>
          <a:bodyPr wrap="square" rtlCol="0">
            <a:spAutoFit/>
          </a:bodyPr>
          <a:lstStyle/>
          <a:p>
            <a:pPr algn="ctr"/>
            <a:r>
              <a:rPr lang="en-US" altLang="ja-JP" sz="1600" b="1" dirty="0">
                <a:solidFill>
                  <a:schemeClr val="bg1"/>
                </a:solidFill>
                <a:latin typeface="Meiryo UI" panose="020B0604030504040204" pitchFamily="34" charset="-128"/>
                <a:ea typeface="Meiryo UI" panose="020B0604030504040204" pitchFamily="34" charset="-128"/>
              </a:rPr>
              <a:t>AI</a:t>
            </a:r>
            <a:r>
              <a:rPr lang="ja-JP" altLang="en-US" sz="1600" b="1" dirty="0">
                <a:solidFill>
                  <a:schemeClr val="bg1"/>
                </a:solidFill>
                <a:latin typeface="Meiryo UI" panose="020B0604030504040204" pitchFamily="34" charset="-128"/>
                <a:ea typeface="Meiryo UI" panose="020B0604030504040204" pitchFamily="34" charset="-128"/>
              </a:rPr>
              <a:t>エージェント</a:t>
            </a:r>
            <a:r>
              <a:rPr lang="en-US" altLang="ja-JP" sz="1600" b="1" dirty="0">
                <a:solidFill>
                  <a:schemeClr val="bg1"/>
                </a:solidFill>
                <a:latin typeface="Meiryo UI" panose="020B0604030504040204" pitchFamily="34" charset="-128"/>
                <a:ea typeface="Meiryo UI" panose="020B0604030504040204" pitchFamily="34" charset="-128"/>
              </a:rPr>
              <a:t>API</a:t>
            </a:r>
            <a:endParaRPr lang="ja-JP" altLang="en-US" sz="1600" b="1" dirty="0">
              <a:solidFill>
                <a:schemeClr val="bg1"/>
              </a:solidFill>
              <a:latin typeface="Meiryo UI" panose="020B0604030504040204" pitchFamily="34" charset="-128"/>
              <a:ea typeface="Meiryo UI" panose="020B0604030504040204" pitchFamily="34" charset="-128"/>
            </a:endParaRPr>
          </a:p>
        </p:txBody>
      </p:sp>
      <p:sp>
        <p:nvSpPr>
          <p:cNvPr id="53" name="テキスト ボックス 52">
            <a:extLst>
              <a:ext uri="{FF2B5EF4-FFF2-40B4-BE49-F238E27FC236}">
                <a16:creationId xmlns:a16="http://schemas.microsoft.com/office/drawing/2014/main" id="{2DCE4EA5-7CC7-6A46-8773-3A3C72F973CD}"/>
              </a:ext>
            </a:extLst>
          </p:cNvPr>
          <p:cNvSpPr txBox="1"/>
          <p:nvPr/>
        </p:nvSpPr>
        <p:spPr>
          <a:xfrm>
            <a:off x="399556" y="2354579"/>
            <a:ext cx="1024197"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キャラクター</a:t>
            </a:r>
          </a:p>
        </p:txBody>
      </p:sp>
      <p:sp>
        <p:nvSpPr>
          <p:cNvPr id="54" name="テキスト ボックス 53">
            <a:extLst>
              <a:ext uri="{FF2B5EF4-FFF2-40B4-BE49-F238E27FC236}">
                <a16:creationId xmlns:a16="http://schemas.microsoft.com/office/drawing/2014/main" id="{5A94CF3F-9A29-FF4A-B88A-DD6B81916D26}"/>
              </a:ext>
            </a:extLst>
          </p:cNvPr>
          <p:cNvSpPr txBox="1"/>
          <p:nvPr/>
        </p:nvSpPr>
        <p:spPr>
          <a:xfrm>
            <a:off x="156857" y="4256202"/>
            <a:ext cx="1509591" cy="244965"/>
          </a:xfrm>
          <a:prstGeom prst="rect">
            <a:avLst/>
          </a:prstGeom>
          <a:noFill/>
        </p:spPr>
        <p:txBody>
          <a:bodyPr wrap="square" rtlCol="0">
            <a:noAutofit/>
          </a:bodyPr>
          <a:lstStyle/>
          <a:p>
            <a:pPr algn="ctr"/>
            <a:r>
              <a:rPr lang="ja-JP" altLang="en-US" sz="1000" dirty="0">
                <a:latin typeface="Meiryo UI" panose="020B0604030504040204" pitchFamily="34" charset="-128"/>
                <a:ea typeface="Meiryo UI" panose="020B0604030504040204" pitchFamily="34" charset="-128"/>
              </a:rPr>
              <a:t>スマートデバイス</a:t>
            </a:r>
            <a:endParaRPr lang="en-US" altLang="ja-JP" sz="1000" dirty="0">
              <a:latin typeface="Meiryo UI" panose="020B0604030504040204" pitchFamily="34" charset="-128"/>
              <a:ea typeface="Meiryo UI" panose="020B0604030504040204" pitchFamily="34" charset="-128"/>
            </a:endParaRPr>
          </a:p>
        </p:txBody>
      </p:sp>
      <p:sp>
        <p:nvSpPr>
          <p:cNvPr id="55" name="テキスト ボックス 54">
            <a:extLst>
              <a:ext uri="{FF2B5EF4-FFF2-40B4-BE49-F238E27FC236}">
                <a16:creationId xmlns:a16="http://schemas.microsoft.com/office/drawing/2014/main" id="{4D50D5D5-AC2F-B94E-90E6-7A4A95136998}"/>
              </a:ext>
            </a:extLst>
          </p:cNvPr>
          <p:cNvSpPr txBox="1"/>
          <p:nvPr/>
        </p:nvSpPr>
        <p:spPr>
          <a:xfrm>
            <a:off x="363150" y="911868"/>
            <a:ext cx="8817854" cy="3546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nSpc>
                <a:spcPct val="130000"/>
              </a:lnSpc>
            </a:pPr>
            <a:r>
              <a:rPr lang="en-US" altLang="ja-JP" sz="1600" b="1" dirty="0">
                <a:solidFill>
                  <a:schemeClr val="tx1"/>
                </a:solidFill>
                <a:latin typeface="Meiryo UI" panose="020B0604030504040204" pitchFamily="34" charset="-128"/>
                <a:ea typeface="Meiryo UI" panose="020B0604030504040204" pitchFamily="34" charset="-128"/>
              </a:rPr>
              <a:t>NTT</a:t>
            </a:r>
            <a:r>
              <a:rPr lang="ja-JP" altLang="en-US" sz="1600" b="1">
                <a:solidFill>
                  <a:schemeClr val="tx1"/>
                </a:solidFill>
                <a:latin typeface="Meiryo UI" panose="020B0604030504040204" pitchFamily="34" charset="-128"/>
                <a:ea typeface="Meiryo UI" panose="020B0604030504040204" pitchFamily="34" charset="-128"/>
              </a:rPr>
              <a:t>データ社のビジネスパートナーとして、携帯キャリア会社様の提供する</a:t>
            </a:r>
            <a:r>
              <a:rPr lang="en-US" altLang="ja-JP" sz="1600" b="1" dirty="0">
                <a:solidFill>
                  <a:schemeClr val="tx1"/>
                </a:solidFill>
                <a:latin typeface="Meiryo UI" panose="020B0604030504040204" pitchFamily="34" charset="-128"/>
                <a:ea typeface="Meiryo UI" panose="020B0604030504040204" pitchFamily="34" charset="-128"/>
              </a:rPr>
              <a:t>AI</a:t>
            </a:r>
            <a:r>
              <a:rPr lang="ja-JP" altLang="en-US" sz="1600" b="1">
                <a:solidFill>
                  <a:schemeClr val="tx1"/>
                </a:solidFill>
                <a:latin typeface="Meiryo UI" panose="020B0604030504040204" pitchFamily="34" charset="-128"/>
                <a:ea typeface="Meiryo UI" panose="020B0604030504040204" pitchFamily="34" charset="-128"/>
              </a:rPr>
              <a:t>エージェントサービスを開発。</a:t>
            </a:r>
            <a:endParaRPr kumimoji="1" lang="ja-JP" altLang="en-US" sz="1600" b="1" dirty="0">
              <a:solidFill>
                <a:schemeClr val="tx1"/>
              </a:solidFill>
              <a:latin typeface="Meiryo UI" panose="020B0604030504040204" pitchFamily="34" charset="-128"/>
              <a:ea typeface="Meiryo UI" panose="020B0604030504040204" pitchFamily="34" charset="-128"/>
            </a:endParaRPr>
          </a:p>
        </p:txBody>
      </p:sp>
      <p:sp>
        <p:nvSpPr>
          <p:cNvPr id="56" name="テキスト ボックス 55">
            <a:extLst>
              <a:ext uri="{FF2B5EF4-FFF2-40B4-BE49-F238E27FC236}">
                <a16:creationId xmlns:a16="http://schemas.microsoft.com/office/drawing/2014/main" id="{3FE6E18D-B58C-134F-9F68-D04D1AA3CB3E}"/>
              </a:ext>
            </a:extLst>
          </p:cNvPr>
          <p:cNvSpPr txBox="1"/>
          <p:nvPr/>
        </p:nvSpPr>
        <p:spPr>
          <a:xfrm>
            <a:off x="615804" y="4998718"/>
            <a:ext cx="4902591" cy="1162585"/>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r>
              <a:rPr lang="ja-JP" altLang="en-US" sz="1200" b="1">
                <a:solidFill>
                  <a:schemeClr val="tx2">
                    <a:lumMod val="75000"/>
                    <a:lumOff val="25000"/>
                  </a:schemeClr>
                </a:solidFill>
                <a:latin typeface="Meiryo UI" panose="020B0604030504040204" pitchFamily="34" charset="-128"/>
                <a:ea typeface="Meiryo UI" panose="020B0604030504040204" pitchFamily="34" charset="-128"/>
              </a:rPr>
              <a:t>■</a:t>
            </a:r>
            <a:r>
              <a:rPr lang="ja-JP" altLang="en-US" sz="1200" b="1">
                <a:solidFill>
                  <a:schemeClr val="tx1"/>
                </a:solidFill>
                <a:latin typeface="Meiryo UI" panose="020B0604030504040204" pitchFamily="34" charset="-128"/>
                <a:ea typeface="Meiryo UI" panose="020B0604030504040204" pitchFamily="34" charset="-128"/>
              </a:rPr>
              <a:t>様々なデバイスと様々なサービスをつなぐ</a:t>
            </a:r>
            <a:r>
              <a:rPr lang="en-US" altLang="ja-JP" sz="1200" b="1" dirty="0">
                <a:solidFill>
                  <a:schemeClr val="tx1"/>
                </a:solidFill>
                <a:latin typeface="Meiryo UI" panose="020B0604030504040204" pitchFamily="34" charset="-128"/>
                <a:ea typeface="Meiryo UI" panose="020B0604030504040204" pitchFamily="34" charset="-128"/>
              </a:rPr>
              <a:t>【AI</a:t>
            </a:r>
            <a:r>
              <a:rPr lang="ja-JP" altLang="en-US" sz="1200" b="1">
                <a:solidFill>
                  <a:schemeClr val="tx1"/>
                </a:solidFill>
                <a:latin typeface="Meiryo UI" panose="020B0604030504040204" pitchFamily="34" charset="-128"/>
                <a:ea typeface="Meiryo UI" panose="020B0604030504040204" pitchFamily="34" charset="-128"/>
              </a:rPr>
              <a:t>エージェント</a:t>
            </a:r>
            <a:r>
              <a:rPr lang="en-US" altLang="ja-JP" sz="1200" b="1" dirty="0">
                <a:solidFill>
                  <a:schemeClr val="tx1"/>
                </a:solidFill>
                <a:latin typeface="Meiryo UI" panose="020B0604030504040204" pitchFamily="34" charset="-128"/>
                <a:ea typeface="Meiryo UI" panose="020B0604030504040204" pitchFamily="34" charset="-128"/>
              </a:rPr>
              <a:t>API】</a:t>
            </a:r>
            <a:r>
              <a:rPr lang="ja-JP" altLang="en-US" sz="1200" b="1">
                <a:solidFill>
                  <a:schemeClr val="tx1"/>
                </a:solidFill>
                <a:latin typeface="Meiryo UI" panose="020B0604030504040204" pitchFamily="34" charset="-128"/>
                <a:ea typeface="Meiryo UI" panose="020B0604030504040204" pitchFamily="34" charset="-128"/>
              </a:rPr>
              <a:t>を開発し、</a:t>
            </a:r>
            <a:endParaRPr lang="en-US" altLang="ja-JP" sz="1200" b="1" dirty="0">
              <a:solidFill>
                <a:schemeClr val="tx1"/>
              </a:solidFill>
              <a:latin typeface="Meiryo UI" panose="020B0604030504040204" pitchFamily="34" charset="-128"/>
              <a:ea typeface="Meiryo UI" panose="020B0604030504040204" pitchFamily="34" charset="-128"/>
            </a:endParaRPr>
          </a:p>
          <a:p>
            <a:r>
              <a:rPr lang="ja-JP" altLang="en-US" sz="1200" b="1">
                <a:solidFill>
                  <a:schemeClr val="tx1"/>
                </a:solidFill>
                <a:latin typeface="Meiryo UI" panose="020B0604030504040204" pitchFamily="34" charset="-128"/>
                <a:ea typeface="Meiryo UI" panose="020B0604030504040204" pitchFamily="34" charset="-128"/>
              </a:rPr>
              <a:t>　</a:t>
            </a:r>
            <a:r>
              <a:rPr lang="en-US" altLang="ja-JP" sz="1200" b="1" dirty="0">
                <a:solidFill>
                  <a:schemeClr val="tx1"/>
                </a:solidFill>
                <a:latin typeface="Meiryo UI" panose="020B0604030504040204" pitchFamily="34" charset="-128"/>
                <a:ea typeface="Meiryo UI" panose="020B0604030504040204" pitchFamily="34" charset="-128"/>
              </a:rPr>
              <a:t> </a:t>
            </a:r>
            <a:r>
              <a:rPr lang="ja-JP" altLang="en-US" sz="1200" b="1">
                <a:solidFill>
                  <a:schemeClr val="tx1"/>
                </a:solidFill>
                <a:latin typeface="Meiryo UI" panose="020B0604030504040204" pitchFamily="34" charset="-128"/>
                <a:ea typeface="Meiryo UI" panose="020B0604030504040204" pitchFamily="34" charset="-128"/>
              </a:rPr>
              <a:t>外部連携を実現する</a:t>
            </a:r>
            <a:endParaRPr lang="en-US" altLang="ja-JP" sz="1200" b="1"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・自然言語処理技術により、自然な対話を通したサービスを提供する。</a:t>
            </a:r>
            <a:endParaRPr lang="en-US" altLang="ja-JP" sz="1200"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・異なる通信規格の</a:t>
            </a:r>
            <a:r>
              <a:rPr lang="en" altLang="ja-JP" sz="1200" dirty="0">
                <a:solidFill>
                  <a:schemeClr val="tx1"/>
                </a:solidFill>
                <a:latin typeface="Meiryo UI" panose="020B0604030504040204" pitchFamily="34" charset="-128"/>
                <a:ea typeface="Meiryo UI" panose="020B0604030504040204" pitchFamily="34" charset="-128"/>
              </a:rPr>
              <a:t>IoT</a:t>
            </a:r>
            <a:r>
              <a:rPr lang="ja-JP" altLang="en-US" sz="1200">
                <a:solidFill>
                  <a:schemeClr val="tx1"/>
                </a:solidFill>
                <a:latin typeface="Meiryo UI" panose="020B0604030504040204" pitchFamily="34" charset="-128"/>
                <a:ea typeface="Meiryo UI" panose="020B0604030504040204" pitchFamily="34" charset="-128"/>
              </a:rPr>
              <a:t>機器をひとつのアプリケーションで制御する。</a:t>
            </a:r>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57" name="テキスト ボックス 56">
            <a:extLst>
              <a:ext uri="{FF2B5EF4-FFF2-40B4-BE49-F238E27FC236}">
                <a16:creationId xmlns:a16="http://schemas.microsoft.com/office/drawing/2014/main" id="{4013C24A-3048-0241-8576-53747767C64F}"/>
              </a:ext>
            </a:extLst>
          </p:cNvPr>
          <p:cNvSpPr txBox="1"/>
          <p:nvPr/>
        </p:nvSpPr>
        <p:spPr>
          <a:xfrm>
            <a:off x="5790085" y="4998718"/>
            <a:ext cx="3390919" cy="1162585"/>
          </a:xfrm>
          <a:prstGeom prst="roundRect">
            <a:avLst>
              <a:gd name="adj" fmla="val 5454"/>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r>
              <a:rPr lang="ja-JP" altLang="en-US" sz="1200" b="1">
                <a:solidFill>
                  <a:schemeClr val="tx2">
                    <a:lumMod val="75000"/>
                    <a:lumOff val="25000"/>
                  </a:schemeClr>
                </a:solidFill>
                <a:latin typeface="Meiryo UI" panose="020B0604030504040204" pitchFamily="34" charset="-128"/>
                <a:ea typeface="Meiryo UI" panose="020B0604030504040204" pitchFamily="34" charset="-128"/>
              </a:rPr>
              <a:t>■</a:t>
            </a:r>
            <a:r>
              <a:rPr lang="en-US" altLang="ja-JP" sz="1200" b="1" dirty="0">
                <a:solidFill>
                  <a:schemeClr val="tx2">
                    <a:lumMod val="75000"/>
                    <a:lumOff val="25000"/>
                  </a:schemeClr>
                </a:solidFill>
                <a:latin typeface="Meiryo UI" panose="020B0604030504040204" pitchFamily="34" charset="-128"/>
                <a:ea typeface="Meiryo UI" panose="020B0604030504040204" pitchFamily="34" charset="-128"/>
              </a:rPr>
              <a:t> </a:t>
            </a:r>
            <a:r>
              <a:rPr lang="ja-JP" altLang="en-US" sz="1200" b="1">
                <a:solidFill>
                  <a:schemeClr val="tx1"/>
                </a:solidFill>
                <a:latin typeface="Meiryo UI" panose="020B0604030504040204" pitchFamily="34" charset="-128"/>
                <a:ea typeface="Meiryo UI" panose="020B0604030504040204" pitchFamily="34" charset="-128"/>
              </a:rPr>
              <a:t>工程</a:t>
            </a:r>
            <a:endParaRPr lang="en-US" altLang="ja-JP" sz="1200" b="1"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・要件</a:t>
            </a:r>
            <a:r>
              <a:rPr lang="ja-JP" altLang="en-US" sz="1200" dirty="0">
                <a:solidFill>
                  <a:schemeClr val="tx1"/>
                </a:solidFill>
                <a:latin typeface="Meiryo UI" panose="020B0604030504040204" pitchFamily="34" charset="-128"/>
                <a:ea typeface="Meiryo UI" panose="020B0604030504040204" pitchFamily="34" charset="-128"/>
              </a:rPr>
              <a:t>定義～設計～製造～試験</a:t>
            </a:r>
            <a:endParaRPr lang="en-US" altLang="ja-JP" sz="1200" dirty="0">
              <a:solidFill>
                <a:schemeClr val="tx1"/>
              </a:solidFill>
              <a:latin typeface="Meiryo UI" panose="020B0604030504040204" pitchFamily="34" charset="-128"/>
              <a:ea typeface="Meiryo UI" panose="020B0604030504040204" pitchFamily="34" charset="-128"/>
            </a:endParaRPr>
          </a:p>
          <a:p>
            <a:endParaRPr lang="en-US" altLang="ja-JP" sz="1200" dirty="0">
              <a:solidFill>
                <a:schemeClr val="tx2">
                  <a:lumMod val="75000"/>
                  <a:lumOff val="25000"/>
                </a:schemeClr>
              </a:solidFill>
              <a:latin typeface="Meiryo UI" panose="020B0604030504040204" pitchFamily="34" charset="-128"/>
              <a:ea typeface="Meiryo UI" panose="020B0604030504040204" pitchFamily="34" charset="-128"/>
            </a:endParaRPr>
          </a:p>
          <a:p>
            <a:r>
              <a:rPr lang="ja-JP" altLang="en-US" sz="1200" b="1">
                <a:solidFill>
                  <a:schemeClr val="tx2">
                    <a:lumMod val="75000"/>
                    <a:lumOff val="25000"/>
                  </a:schemeClr>
                </a:solidFill>
                <a:latin typeface="Meiryo UI" panose="020B0604030504040204" pitchFamily="34" charset="-128"/>
                <a:ea typeface="Meiryo UI" panose="020B0604030504040204" pitchFamily="34" charset="-128"/>
              </a:rPr>
              <a:t>■</a:t>
            </a:r>
            <a:r>
              <a:rPr lang="en-US" altLang="ja-JP" sz="1200" b="1" dirty="0">
                <a:solidFill>
                  <a:schemeClr val="tx2">
                    <a:lumMod val="75000"/>
                    <a:lumOff val="25000"/>
                  </a:schemeClr>
                </a:solidFill>
                <a:latin typeface="Meiryo UI" panose="020B0604030504040204" pitchFamily="34" charset="-128"/>
                <a:ea typeface="Meiryo UI" panose="020B0604030504040204" pitchFamily="34" charset="-128"/>
              </a:rPr>
              <a:t> </a:t>
            </a:r>
            <a:r>
              <a:rPr lang="ja-JP" altLang="en-US" sz="1200" b="1">
                <a:solidFill>
                  <a:schemeClr val="tx1"/>
                </a:solidFill>
                <a:latin typeface="Meiryo UI" panose="020B0604030504040204" pitchFamily="34" charset="-128"/>
                <a:ea typeface="Meiryo UI" panose="020B0604030504040204" pitchFamily="34" charset="-128"/>
              </a:rPr>
              <a:t>技術要素</a:t>
            </a:r>
            <a:endParaRPr lang="en-US" altLang="ja-JP" sz="1200" b="1"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a:t>
            </a:r>
            <a:r>
              <a:rPr lang="en-US" altLang="ja-JP" sz="1200" dirty="0">
                <a:solidFill>
                  <a:schemeClr val="tx1"/>
                </a:solidFill>
                <a:latin typeface="Meiryo UI" panose="020B0604030504040204" pitchFamily="34" charset="-128"/>
                <a:ea typeface="Meiryo UI" panose="020B0604030504040204" pitchFamily="34" charset="-128"/>
              </a:rPr>
              <a:t>AWS</a:t>
            </a:r>
            <a:r>
              <a:rPr lang="ja-JP" altLang="en-US" sz="1200">
                <a:solidFill>
                  <a:schemeClr val="tx1"/>
                </a:solidFill>
                <a:latin typeface="Meiryo UI" panose="020B0604030504040204" pitchFamily="34" charset="-128"/>
                <a:ea typeface="Meiryo UI" panose="020B0604030504040204" pitchFamily="34" charset="-128"/>
              </a:rPr>
              <a:t> </a:t>
            </a:r>
            <a:r>
              <a:rPr lang="ja-JP" altLang="en-US" sz="1200" dirty="0">
                <a:solidFill>
                  <a:schemeClr val="tx1"/>
                </a:solidFill>
                <a:latin typeface="Meiryo UI" panose="020B0604030504040204" pitchFamily="34" charset="-128"/>
                <a:ea typeface="Meiryo UI" panose="020B0604030504040204" pitchFamily="34" charset="-128"/>
              </a:rPr>
              <a:t> </a:t>
            </a:r>
            <a:r>
              <a:rPr lang="ja-JP" altLang="en-US" sz="1200">
                <a:solidFill>
                  <a:schemeClr val="tx1"/>
                </a:solidFill>
                <a:latin typeface="Meiryo UI" panose="020B0604030504040204" pitchFamily="34" charset="-128"/>
                <a:ea typeface="Meiryo UI" panose="020B0604030504040204" pitchFamily="34" charset="-128"/>
              </a:rPr>
              <a:t>・</a:t>
            </a:r>
            <a:r>
              <a:rPr lang="en-US" altLang="ja-JP" sz="1200" dirty="0">
                <a:solidFill>
                  <a:schemeClr val="tx1"/>
                </a:solidFill>
                <a:latin typeface="Meiryo UI" panose="020B0604030504040204" pitchFamily="34" charset="-128"/>
                <a:ea typeface="Meiryo UI" panose="020B0604030504040204" pitchFamily="34" charset="-128"/>
              </a:rPr>
              <a:t>Java/Spring  </a:t>
            </a:r>
            <a:r>
              <a:rPr lang="ja-JP" altLang="en-US" sz="1200">
                <a:solidFill>
                  <a:schemeClr val="tx1"/>
                </a:solidFill>
                <a:latin typeface="Meiryo UI" panose="020B0604030504040204" pitchFamily="34" charset="-128"/>
                <a:ea typeface="Meiryo UI" panose="020B0604030504040204" pitchFamily="34" charset="-128"/>
              </a:rPr>
              <a:t>・</a:t>
            </a:r>
            <a:r>
              <a:rPr lang="en-US" altLang="ja-JP" sz="1200" dirty="0" err="1">
                <a:solidFill>
                  <a:schemeClr val="tx1"/>
                </a:solidFill>
                <a:latin typeface="Meiryo UI" panose="020B0604030504040204" pitchFamily="34" charset="-128"/>
                <a:ea typeface="Meiryo UI" panose="020B0604030504040204" pitchFamily="34" charset="-128"/>
              </a:rPr>
              <a:t>RestAPI</a:t>
            </a:r>
            <a:r>
              <a:rPr lang="ja-JP" altLang="en-US" sz="1200">
                <a:solidFill>
                  <a:schemeClr val="tx1"/>
                </a:solidFill>
                <a:latin typeface="Meiryo UI" panose="020B0604030504040204" pitchFamily="34" charset="-128"/>
                <a:ea typeface="Meiryo UI" panose="020B0604030504040204" pitchFamily="34" charset="-128"/>
              </a:rPr>
              <a:t>  ・</a:t>
            </a:r>
            <a:r>
              <a:rPr lang="en" altLang="ja-JP" sz="1200" dirty="0">
                <a:solidFill>
                  <a:schemeClr val="tx1"/>
                </a:solidFill>
                <a:latin typeface="Meiryo UI" panose="020B0604030504040204" pitchFamily="34" charset="-128"/>
                <a:ea typeface="Meiryo UI" panose="020B0604030504040204" pitchFamily="34" charset="-128"/>
              </a:rPr>
              <a:t>AIML</a:t>
            </a:r>
            <a:endParaRPr lang="en-US" altLang="ja-JP" sz="1200" dirty="0">
              <a:solidFill>
                <a:schemeClr val="tx1"/>
              </a:solidFill>
              <a:latin typeface="Meiryo UI" panose="020B0604030504040204" pitchFamily="34" charset="-128"/>
              <a:ea typeface="Meiryo UI" panose="020B0604030504040204" pitchFamily="34" charset="-128"/>
            </a:endParaRPr>
          </a:p>
        </p:txBody>
      </p:sp>
      <p:pic>
        <p:nvPicPr>
          <p:cNvPr id="58" name="グラフィックス 57">
            <a:extLst>
              <a:ext uri="{FF2B5EF4-FFF2-40B4-BE49-F238E27FC236}">
                <a16:creationId xmlns:a16="http://schemas.microsoft.com/office/drawing/2014/main" id="{47AB8470-2DD8-7146-883E-0548456DC770}"/>
              </a:ext>
            </a:extLst>
          </p:cNvPr>
          <p:cNvPicPr>
            <a:picLocks noChangeAspect="1"/>
          </p:cNvPicPr>
          <p:nvPr/>
        </p:nvPicPr>
        <p:blipFill>
          <a:blip/>
          <a:stretch>
            <a:fillRect/>
          </a:stretch>
        </p:blipFill>
        <p:spPr>
          <a:xfrm>
            <a:off x="564717" y="1621494"/>
            <a:ext cx="693877" cy="693877"/>
          </a:xfrm>
          <a:prstGeom prst="rect">
            <a:avLst/>
          </a:prstGeom>
        </p:spPr>
      </p:pic>
      <p:pic>
        <p:nvPicPr>
          <p:cNvPr id="59" name="グラフィックス 58">
            <a:extLst>
              <a:ext uri="{FF2B5EF4-FFF2-40B4-BE49-F238E27FC236}">
                <a16:creationId xmlns:a16="http://schemas.microsoft.com/office/drawing/2014/main" id="{05DCCD70-B3E2-2046-85F3-7D18537F59EB}"/>
              </a:ext>
            </a:extLst>
          </p:cNvPr>
          <p:cNvPicPr>
            <a:picLocks noChangeAspect="1"/>
          </p:cNvPicPr>
          <p:nvPr/>
        </p:nvPicPr>
        <p:blipFill>
          <a:blip r:embed="rId2"/>
          <a:stretch>
            <a:fillRect/>
          </a:stretch>
        </p:blipFill>
        <p:spPr>
          <a:xfrm>
            <a:off x="696308" y="2646349"/>
            <a:ext cx="421854" cy="648406"/>
          </a:xfrm>
          <a:prstGeom prst="rect">
            <a:avLst/>
          </a:prstGeom>
        </p:spPr>
      </p:pic>
      <p:pic>
        <p:nvPicPr>
          <p:cNvPr id="60" name="グラフィックス 59">
            <a:extLst>
              <a:ext uri="{FF2B5EF4-FFF2-40B4-BE49-F238E27FC236}">
                <a16:creationId xmlns:a16="http://schemas.microsoft.com/office/drawing/2014/main" id="{94FA78E8-7A7F-D04D-9B6C-EFC7821200D4}"/>
              </a:ext>
            </a:extLst>
          </p:cNvPr>
          <p:cNvPicPr>
            <a:picLocks noChangeAspect="1"/>
          </p:cNvPicPr>
          <p:nvPr/>
        </p:nvPicPr>
        <p:blipFill>
          <a:blip/>
          <a:stretch>
            <a:fillRect/>
          </a:stretch>
        </p:blipFill>
        <p:spPr>
          <a:xfrm>
            <a:off x="615804" y="3632503"/>
            <a:ext cx="591695" cy="591695"/>
          </a:xfrm>
          <a:prstGeom prst="rect">
            <a:avLst/>
          </a:prstGeom>
        </p:spPr>
      </p:pic>
      <p:sp>
        <p:nvSpPr>
          <p:cNvPr id="61" name="左右矢印 60">
            <a:extLst>
              <a:ext uri="{FF2B5EF4-FFF2-40B4-BE49-F238E27FC236}">
                <a16:creationId xmlns:a16="http://schemas.microsoft.com/office/drawing/2014/main" id="{873767E9-6544-1243-9723-7D119E9DFFC1}"/>
              </a:ext>
            </a:extLst>
          </p:cNvPr>
          <p:cNvSpPr/>
          <p:nvPr/>
        </p:nvSpPr>
        <p:spPr>
          <a:xfrm>
            <a:off x="7092525" y="1707274"/>
            <a:ext cx="1476735"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62" name="グラフィックス 61">
            <a:extLst>
              <a:ext uri="{FF2B5EF4-FFF2-40B4-BE49-F238E27FC236}">
                <a16:creationId xmlns:a16="http://schemas.microsoft.com/office/drawing/2014/main" id="{FCCAD7B9-5533-D148-859F-5B3E366D1ED3}"/>
              </a:ext>
            </a:extLst>
          </p:cNvPr>
          <p:cNvPicPr>
            <a:picLocks noChangeAspect="1"/>
          </p:cNvPicPr>
          <p:nvPr/>
        </p:nvPicPr>
        <p:blipFill>
          <a:blip/>
          <a:stretch>
            <a:fillRect/>
          </a:stretch>
        </p:blipFill>
        <p:spPr>
          <a:xfrm>
            <a:off x="8569260" y="1456272"/>
            <a:ext cx="700261" cy="700261"/>
          </a:xfrm>
          <a:prstGeom prst="rect">
            <a:avLst/>
          </a:prstGeom>
        </p:spPr>
      </p:pic>
      <p:pic>
        <p:nvPicPr>
          <p:cNvPr id="63" name="グラフィックス 62">
            <a:extLst>
              <a:ext uri="{FF2B5EF4-FFF2-40B4-BE49-F238E27FC236}">
                <a16:creationId xmlns:a16="http://schemas.microsoft.com/office/drawing/2014/main" id="{040D102D-AA8F-F542-8182-278DA51EB194}"/>
              </a:ext>
            </a:extLst>
          </p:cNvPr>
          <p:cNvPicPr>
            <a:picLocks noChangeAspect="1"/>
          </p:cNvPicPr>
          <p:nvPr/>
        </p:nvPicPr>
        <p:blipFill>
          <a:blip r:embed="rId3"/>
          <a:stretch>
            <a:fillRect/>
          </a:stretch>
        </p:blipFill>
        <p:spPr>
          <a:xfrm>
            <a:off x="8288616" y="2946119"/>
            <a:ext cx="765428" cy="754943"/>
          </a:xfrm>
          <a:prstGeom prst="rect">
            <a:avLst/>
          </a:prstGeom>
        </p:spPr>
      </p:pic>
      <p:pic>
        <p:nvPicPr>
          <p:cNvPr id="64" name="グラフィックス 63">
            <a:extLst>
              <a:ext uri="{FF2B5EF4-FFF2-40B4-BE49-F238E27FC236}">
                <a16:creationId xmlns:a16="http://schemas.microsoft.com/office/drawing/2014/main" id="{6E375F7F-BA9C-CB4E-9A76-0F43C247B274}"/>
              </a:ext>
            </a:extLst>
          </p:cNvPr>
          <p:cNvPicPr>
            <a:picLocks noChangeAspect="1"/>
          </p:cNvPicPr>
          <p:nvPr/>
        </p:nvPicPr>
        <p:blipFill>
          <a:blip/>
          <a:stretch>
            <a:fillRect/>
          </a:stretch>
        </p:blipFill>
        <p:spPr>
          <a:xfrm>
            <a:off x="8825134" y="3036213"/>
            <a:ext cx="661505" cy="661505"/>
          </a:xfrm>
          <a:prstGeom prst="rect">
            <a:avLst/>
          </a:prstGeom>
        </p:spPr>
      </p:pic>
      <p:sp>
        <p:nvSpPr>
          <p:cNvPr id="65" name="左右矢印 64">
            <a:extLst>
              <a:ext uri="{FF2B5EF4-FFF2-40B4-BE49-F238E27FC236}">
                <a16:creationId xmlns:a16="http://schemas.microsoft.com/office/drawing/2014/main" id="{079A216A-8238-F746-8270-EF8C7BAC0D35}"/>
              </a:ext>
            </a:extLst>
          </p:cNvPr>
          <p:cNvSpPr/>
          <p:nvPr/>
        </p:nvSpPr>
        <p:spPr>
          <a:xfrm>
            <a:off x="7092525" y="3476939"/>
            <a:ext cx="1153793"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66" name="グラフィックス 65">
            <a:extLst>
              <a:ext uri="{FF2B5EF4-FFF2-40B4-BE49-F238E27FC236}">
                <a16:creationId xmlns:a16="http://schemas.microsoft.com/office/drawing/2014/main" id="{E6EECDD0-5386-ED49-A42F-D1CEED5F2804}"/>
              </a:ext>
            </a:extLst>
          </p:cNvPr>
          <p:cNvPicPr>
            <a:picLocks noChangeAspect="1"/>
          </p:cNvPicPr>
          <p:nvPr/>
        </p:nvPicPr>
        <p:blipFill>
          <a:blip/>
          <a:stretch>
            <a:fillRect/>
          </a:stretch>
        </p:blipFill>
        <p:spPr>
          <a:xfrm>
            <a:off x="8617869" y="4004443"/>
            <a:ext cx="563135" cy="563135"/>
          </a:xfrm>
          <a:prstGeom prst="rect">
            <a:avLst/>
          </a:prstGeom>
        </p:spPr>
      </p:pic>
      <p:sp>
        <p:nvSpPr>
          <p:cNvPr id="67" name="左右矢印 66">
            <a:extLst>
              <a:ext uri="{FF2B5EF4-FFF2-40B4-BE49-F238E27FC236}">
                <a16:creationId xmlns:a16="http://schemas.microsoft.com/office/drawing/2014/main" id="{C98F7DA8-E91C-094A-B22D-C3E21A14EA36}"/>
              </a:ext>
            </a:extLst>
          </p:cNvPr>
          <p:cNvSpPr/>
          <p:nvPr/>
        </p:nvSpPr>
        <p:spPr>
          <a:xfrm>
            <a:off x="7092525" y="4008784"/>
            <a:ext cx="1476735"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68" name="タイトル 1">
            <a:extLst>
              <a:ext uri="{FF2B5EF4-FFF2-40B4-BE49-F238E27FC236}">
                <a16:creationId xmlns:a16="http://schemas.microsoft.com/office/drawing/2014/main" id="{918115C3-2614-6348-9AF9-E1A4956DB326}"/>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34" charset="-128"/>
                <a:ea typeface="Meiryo UI" panose="020B0604030504040204" pitchFamily="34" charset="-128"/>
              </a:rPr>
              <a:t>携帯キャリア会社</a:t>
            </a:r>
            <a:r>
              <a:rPr lang="en-US" altLang="ja-JP" b="1" dirty="0">
                <a:solidFill>
                  <a:schemeClr val="accent2">
                    <a:lumMod val="75000"/>
                  </a:schemeClr>
                </a:solidFill>
                <a:latin typeface="Meiryo UI" panose="020B0604030504040204" pitchFamily="34" charset="-128"/>
                <a:ea typeface="Meiryo UI" panose="020B0604030504040204" pitchFamily="34" charset="-128"/>
              </a:rPr>
              <a:t>AI</a:t>
            </a:r>
            <a:r>
              <a:rPr lang="ja-JP" altLang="en-US" b="1">
                <a:solidFill>
                  <a:schemeClr val="accent2">
                    <a:lumMod val="75000"/>
                  </a:schemeClr>
                </a:solidFill>
                <a:latin typeface="Meiryo UI" panose="020B0604030504040204" pitchFamily="34" charset="-128"/>
                <a:ea typeface="Meiryo UI" panose="020B0604030504040204" pitchFamily="34" charset="-128"/>
              </a:rPr>
              <a:t>エージェントサービス開発</a:t>
            </a:r>
          </a:p>
        </p:txBody>
      </p:sp>
      <p:sp>
        <p:nvSpPr>
          <p:cNvPr id="69" name="タイトル 1">
            <a:extLst>
              <a:ext uri="{FF2B5EF4-FFF2-40B4-BE49-F238E27FC236}">
                <a16:creationId xmlns:a16="http://schemas.microsoft.com/office/drawing/2014/main" id="{3A144508-6037-5847-BAB2-B96918CB9752}"/>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.4】</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72" name="正方形/長方形 71">
            <a:extLst>
              <a:ext uri="{FF2B5EF4-FFF2-40B4-BE49-F238E27FC236}">
                <a16:creationId xmlns:a16="http://schemas.microsoft.com/office/drawing/2014/main" id="{19708D39-D7D3-1E4F-8CE3-039B6BD98F5B}"/>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テキスト ボックス 2">
            <a:extLst>
              <a:ext uri="{FF2B5EF4-FFF2-40B4-BE49-F238E27FC236}">
                <a16:creationId xmlns:a16="http://schemas.microsoft.com/office/drawing/2014/main" id="{73391FBF-62C7-FBBD-C966-B3606CE78516}"/>
              </a:ext>
            </a:extLst>
          </p:cNvPr>
          <p:cNvSpPr txBox="1"/>
          <p:nvPr/>
        </p:nvSpPr>
        <p:spPr>
          <a:xfrm>
            <a:off x="8391043" y="-462705"/>
            <a:ext cx="2071921" cy="653128"/>
          </a:xfrm>
          <a:prstGeom prst="rect">
            <a:avLst/>
          </a:prstGeom>
          <a:noFill/>
        </p:spPr>
        <p:txBody>
          <a:bodyPr wrap="square" rtlCol="0">
            <a:spAutoFit/>
          </a:bodyPr>
          <a:lstStyle/>
          <a:p>
            <a:r>
              <a:rPr lang="ja-JP" altLang="en-US" dirty="0">
                <a:highlight>
                  <a:srgbClr val="FFFF00"/>
                </a:highlight>
              </a:rPr>
              <a:t>上 </a:t>
            </a:r>
            <a:r>
              <a:rPr lang="en-US" altLang="ja-JP" dirty="0">
                <a:highlight>
                  <a:srgbClr val="FFFF00"/>
                </a:highlight>
              </a:rPr>
              <a:t>2/3</a:t>
            </a:r>
          </a:p>
          <a:p>
            <a:r>
              <a:rPr kumimoji="1" lang="ja-JP" altLang="en-US" dirty="0">
                <a:highlight>
                  <a:srgbClr val="FFFF00"/>
                </a:highlight>
              </a:rPr>
              <a:t>イラスト＆レイアウト</a:t>
            </a:r>
          </a:p>
        </p:txBody>
      </p:sp>
    </p:spTree>
    <p:extLst>
      <p:ext uri="{BB962C8B-B14F-4D97-AF65-F5344CB8AC3E}">
        <p14:creationId xmlns:p14="http://schemas.microsoft.com/office/powerpoint/2010/main" val="402070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a:xfrm>
            <a:off x="1451604" y="2902"/>
            <a:ext cx="8299221" cy="730799"/>
          </a:xfrm>
        </p:spPr>
        <p:txBody>
          <a:bodyPr/>
          <a:lstStyle/>
          <a:p>
            <a:r>
              <a:rPr lang="ja-JP" altLang="en-US" b="1">
                <a:solidFill>
                  <a:schemeClr val="accent2">
                    <a:lumMod val="75000"/>
                  </a:schemeClr>
                </a:solidFill>
                <a:latin typeface="Meiryo UI" panose="020B0604030504040204" pitchFamily="34" charset="-128"/>
                <a:ea typeface="Meiryo UI" panose="020B0604030504040204" pitchFamily="34" charset="-128"/>
              </a:rPr>
              <a:t>携帯</a:t>
            </a:r>
            <a:r>
              <a:rPr lang="ja-JP" altLang="en-US" b="1" dirty="0">
                <a:solidFill>
                  <a:schemeClr val="accent2">
                    <a:lumMod val="75000"/>
                  </a:schemeClr>
                </a:solidFill>
                <a:latin typeface="Meiryo UI" panose="020B0604030504040204" pitchFamily="34" charset="-128"/>
                <a:ea typeface="Meiryo UI" panose="020B0604030504040204" pitchFamily="34" charset="-128"/>
              </a:rPr>
              <a:t>キャリア会社シェアリングサービス開発</a:t>
            </a:r>
            <a:endParaRPr kumimoji="1" lang="ja-JP" altLang="en-US" b="1" dirty="0">
              <a:solidFill>
                <a:schemeClr val="accent2">
                  <a:lumMod val="75000"/>
                </a:schemeClr>
              </a:solidFill>
              <a:latin typeface="Meiryo UI" panose="020B0604030504040204" pitchFamily="34" charset="-128"/>
              <a:ea typeface="Meiryo UI" panose="020B0604030504040204" pitchFamily="34" charset="-128"/>
            </a:endParaRPr>
          </a:p>
        </p:txBody>
      </p:sp>
      <p:pic>
        <p:nvPicPr>
          <p:cNvPr id="34" name="グラフィックス 33">
            <a:extLst>
              <a:ext uri="{FF2B5EF4-FFF2-40B4-BE49-F238E27FC236}">
                <a16:creationId xmlns:a16="http://schemas.microsoft.com/office/drawing/2014/main" id="{DED88073-7976-8740-A74A-72A3367BA1E8}"/>
              </a:ext>
            </a:extLst>
          </p:cNvPr>
          <p:cNvPicPr>
            <a:picLocks noChangeAspect="1"/>
          </p:cNvPicPr>
          <p:nvPr/>
        </p:nvPicPr>
        <p:blipFill>
          <a:blip/>
          <a:stretch>
            <a:fillRect/>
          </a:stretch>
        </p:blipFill>
        <p:spPr>
          <a:xfrm>
            <a:off x="2323760" y="1666686"/>
            <a:ext cx="4800056" cy="3062536"/>
          </a:xfrm>
          <a:prstGeom prst="rect">
            <a:avLst/>
          </a:prstGeom>
        </p:spPr>
      </p:pic>
      <p:sp>
        <p:nvSpPr>
          <p:cNvPr id="35" name="角丸四角形 34">
            <a:extLst>
              <a:ext uri="{FF2B5EF4-FFF2-40B4-BE49-F238E27FC236}">
                <a16:creationId xmlns:a16="http://schemas.microsoft.com/office/drawing/2014/main" id="{9A1AB3D4-A3DC-8345-9566-8482B730A63A}"/>
              </a:ext>
            </a:extLst>
          </p:cNvPr>
          <p:cNvSpPr/>
          <p:nvPr/>
        </p:nvSpPr>
        <p:spPr>
          <a:xfrm>
            <a:off x="2970454" y="1923448"/>
            <a:ext cx="3124922" cy="2206919"/>
          </a:xfrm>
          <a:prstGeom prst="roundRect">
            <a:avLst>
              <a:gd name="adj" fmla="val 1985"/>
            </a:avLst>
          </a:prstGeom>
          <a:solidFill>
            <a:schemeClr val="tx1">
              <a:alpha val="3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36" name="テキスト ボックス 35">
            <a:extLst>
              <a:ext uri="{FF2B5EF4-FFF2-40B4-BE49-F238E27FC236}">
                <a16:creationId xmlns:a16="http://schemas.microsoft.com/office/drawing/2014/main" id="{F8BD1F60-D28C-944E-A31F-CED738FBA0ED}"/>
              </a:ext>
            </a:extLst>
          </p:cNvPr>
          <p:cNvSpPr txBox="1"/>
          <p:nvPr/>
        </p:nvSpPr>
        <p:spPr>
          <a:xfrm>
            <a:off x="363151" y="911868"/>
            <a:ext cx="9247380" cy="62170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rmAutofit/>
          </a:bodyPr>
          <a:lstStyle/>
          <a:p>
            <a:pPr>
              <a:lnSpc>
                <a:spcPct val="130000"/>
              </a:lnSpc>
            </a:pPr>
            <a:r>
              <a:rPr lang="en-US" altLang="ja-JP" sz="1600" b="1" dirty="0">
                <a:solidFill>
                  <a:schemeClr val="tx1"/>
                </a:solidFill>
                <a:latin typeface="Meiryo UI" panose="020B0604030504040204" pitchFamily="34" charset="-128"/>
                <a:ea typeface="Meiryo UI" panose="020B0604030504040204" pitchFamily="34" charset="-128"/>
              </a:rPr>
              <a:t>NTT</a:t>
            </a:r>
            <a:r>
              <a:rPr lang="ja-JP" altLang="en-US" sz="1600" b="1" dirty="0">
                <a:solidFill>
                  <a:schemeClr val="tx1"/>
                </a:solidFill>
                <a:latin typeface="Meiryo UI" panose="020B0604030504040204" pitchFamily="34" charset="-128"/>
                <a:ea typeface="Meiryo UI" panose="020B0604030504040204" pitchFamily="34" charset="-128"/>
              </a:rPr>
              <a:t>データ社のビジネスパートナーとして、携帯キャリア会社様の提供するシェアリングサービスを開発。</a:t>
            </a:r>
            <a:endParaRPr lang="en-US" altLang="ja-JP" sz="1600" b="1" dirty="0">
              <a:solidFill>
                <a:schemeClr val="tx1"/>
              </a:solidFill>
              <a:latin typeface="Meiryo UI" panose="020B0604030504040204" pitchFamily="34" charset="-128"/>
              <a:ea typeface="Meiryo UI" panose="020B0604030504040204" pitchFamily="34" charset="-128"/>
            </a:endParaRPr>
          </a:p>
          <a:p>
            <a:pPr>
              <a:lnSpc>
                <a:spcPct val="130000"/>
              </a:lnSpc>
            </a:pPr>
            <a:r>
              <a:rPr lang="ja-JP" altLang="en-US" sz="1600" b="1" dirty="0">
                <a:solidFill>
                  <a:schemeClr val="tx1"/>
                </a:solidFill>
                <a:latin typeface="Meiryo UI" panose="020B0604030504040204" pitchFamily="34" charset="-128"/>
                <a:ea typeface="Meiryo UI" panose="020B0604030504040204" pitchFamily="34" charset="-128"/>
              </a:rPr>
              <a:t>共通基盤と外部連携</a:t>
            </a:r>
            <a:r>
              <a:rPr lang="en-US" altLang="ja-JP" sz="1600" b="1" dirty="0">
                <a:solidFill>
                  <a:schemeClr val="tx1"/>
                </a:solidFill>
                <a:latin typeface="Meiryo UI" panose="020B0604030504040204" pitchFamily="34" charset="-128"/>
                <a:ea typeface="Meiryo UI" panose="020B0604030504040204" pitchFamily="34" charset="-128"/>
              </a:rPr>
              <a:t>API</a:t>
            </a:r>
            <a:r>
              <a:rPr lang="ja-JP" altLang="en-US" sz="1600" b="1" dirty="0">
                <a:solidFill>
                  <a:schemeClr val="tx1"/>
                </a:solidFill>
                <a:latin typeface="Meiryo UI" panose="020B0604030504040204" pitchFamily="34" charset="-128"/>
                <a:ea typeface="Meiryo UI" panose="020B0604030504040204" pitchFamily="34" charset="-128"/>
              </a:rPr>
              <a:t>の構築により、多様なコンテンツサービスに対応。</a:t>
            </a:r>
            <a:endParaRPr kumimoji="1" lang="ja-JP" altLang="en-US" sz="1600" b="1" dirty="0">
              <a:solidFill>
                <a:schemeClr val="tx1"/>
              </a:solidFill>
              <a:latin typeface="Meiryo UI" panose="020B0604030504040204" pitchFamily="34" charset="-128"/>
              <a:ea typeface="Meiryo UI" panose="020B0604030504040204" pitchFamily="34" charset="-128"/>
            </a:endParaRPr>
          </a:p>
        </p:txBody>
      </p:sp>
      <p:sp>
        <p:nvSpPr>
          <p:cNvPr id="37" name="テキスト ボックス 36">
            <a:extLst>
              <a:ext uri="{FF2B5EF4-FFF2-40B4-BE49-F238E27FC236}">
                <a16:creationId xmlns:a16="http://schemas.microsoft.com/office/drawing/2014/main" id="{24E9DBC4-C50B-7243-B15D-C030579EC72B}"/>
              </a:ext>
            </a:extLst>
          </p:cNvPr>
          <p:cNvSpPr txBox="1"/>
          <p:nvPr/>
        </p:nvSpPr>
        <p:spPr>
          <a:xfrm>
            <a:off x="1413612" y="4850872"/>
            <a:ext cx="3941288" cy="1414631"/>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r>
              <a:rPr lang="ja-JP" altLang="en-US" sz="1200" b="1">
                <a:solidFill>
                  <a:schemeClr val="tx2">
                    <a:lumMod val="75000"/>
                    <a:lumOff val="25000"/>
                  </a:schemeClr>
                </a:solidFill>
                <a:latin typeface="Meiryo UI" panose="020B0604030504040204" pitchFamily="34" charset="-128"/>
                <a:ea typeface="Meiryo UI" panose="020B0604030504040204" pitchFamily="34" charset="-128"/>
              </a:rPr>
              <a:t>■</a:t>
            </a:r>
            <a:r>
              <a:rPr lang="en-US" altLang="ja-JP" sz="1200" b="1" dirty="0">
                <a:solidFill>
                  <a:schemeClr val="tx1"/>
                </a:solidFill>
                <a:latin typeface="Meiryo UI" panose="020B0604030504040204" pitchFamily="34" charset="-128"/>
                <a:ea typeface="Meiryo UI" panose="020B0604030504040204" pitchFamily="34" charset="-128"/>
              </a:rPr>
              <a:t> </a:t>
            </a:r>
            <a:r>
              <a:rPr lang="ja-JP" altLang="en-US" sz="1200" b="1">
                <a:solidFill>
                  <a:schemeClr val="tx1"/>
                </a:solidFill>
                <a:latin typeface="Meiryo UI" panose="020B0604030504040204" pitchFamily="34" charset="-128"/>
                <a:ea typeface="Meiryo UI" panose="020B0604030504040204" pitchFamily="34" charset="-128"/>
              </a:rPr>
              <a:t>携帯</a:t>
            </a:r>
            <a:r>
              <a:rPr lang="ja-JP" altLang="en-US" sz="1200" b="1" dirty="0">
                <a:solidFill>
                  <a:schemeClr val="tx1"/>
                </a:solidFill>
                <a:latin typeface="Meiryo UI" panose="020B0604030504040204" pitchFamily="34" charset="-128"/>
                <a:ea typeface="Meiryo UI" panose="020B0604030504040204" pitchFamily="34" charset="-128"/>
              </a:rPr>
              <a:t>キャリア会社が提供する各種サービス基盤</a:t>
            </a:r>
            <a:r>
              <a:rPr lang="ja-JP" altLang="en-US" sz="1200" b="1">
                <a:solidFill>
                  <a:schemeClr val="tx1"/>
                </a:solidFill>
                <a:latin typeface="Meiryo UI" panose="020B0604030504040204" pitchFamily="34" charset="-128"/>
                <a:ea typeface="Meiryo UI" panose="020B0604030504040204" pitchFamily="34" charset="-128"/>
              </a:rPr>
              <a:t>の開発</a:t>
            </a:r>
            <a:endParaRPr lang="en-US" altLang="ja-JP" sz="1200" b="1"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・共通</a:t>
            </a:r>
            <a:r>
              <a:rPr lang="ja-JP" altLang="en-US" sz="1200" dirty="0">
                <a:solidFill>
                  <a:schemeClr val="tx1"/>
                </a:solidFill>
                <a:latin typeface="Meiryo UI" panose="020B0604030504040204" pitchFamily="34" charset="-128"/>
                <a:ea typeface="Meiryo UI" panose="020B0604030504040204" pitchFamily="34" charset="-128"/>
              </a:rPr>
              <a:t>基盤により短期間／低コストでサービス提供</a:t>
            </a:r>
            <a:r>
              <a:rPr lang="ja-JP" altLang="en-US" sz="1200">
                <a:solidFill>
                  <a:schemeClr val="tx1"/>
                </a:solidFill>
                <a:latin typeface="Meiryo UI" panose="020B0604030504040204" pitchFamily="34" charset="-128"/>
                <a:ea typeface="Meiryo UI" panose="020B0604030504040204" pitchFamily="34" charset="-128"/>
              </a:rPr>
              <a:t>を実現</a:t>
            </a:r>
            <a:endParaRPr lang="en-US" altLang="ja-JP" sz="1200"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・外部</a:t>
            </a:r>
            <a:r>
              <a:rPr lang="ja-JP" altLang="en-US" sz="1200" dirty="0">
                <a:solidFill>
                  <a:schemeClr val="tx1"/>
                </a:solidFill>
                <a:latin typeface="Meiryo UI" panose="020B0604030504040204" pitchFamily="34" charset="-128"/>
                <a:ea typeface="Meiryo UI" panose="020B0604030504040204" pitchFamily="34" charset="-128"/>
              </a:rPr>
              <a:t>連携先追加は</a:t>
            </a:r>
            <a:r>
              <a:rPr lang="en-US" altLang="ja-JP" sz="1200" dirty="0">
                <a:solidFill>
                  <a:schemeClr val="tx1"/>
                </a:solidFill>
                <a:latin typeface="Meiryo UI" panose="020B0604030504040204" pitchFamily="34" charset="-128"/>
                <a:ea typeface="Meiryo UI" panose="020B0604030504040204" pitchFamily="34" charset="-128"/>
              </a:rPr>
              <a:t>API</a:t>
            </a:r>
            <a:r>
              <a:rPr lang="ja-JP" altLang="en-US" sz="1200" dirty="0">
                <a:solidFill>
                  <a:schemeClr val="tx1"/>
                </a:solidFill>
                <a:latin typeface="Meiryo UI" panose="020B0604030504040204" pitchFamily="34" charset="-128"/>
                <a:ea typeface="Meiryo UI" panose="020B0604030504040204" pitchFamily="34" charset="-128"/>
              </a:rPr>
              <a:t>提供により対応可能</a:t>
            </a:r>
            <a:endParaRPr lang="en-US" altLang="ja-JP" sz="1200" dirty="0">
              <a:solidFill>
                <a:schemeClr val="tx1"/>
              </a:solidFill>
              <a:latin typeface="Meiryo UI" panose="020B0604030504040204" pitchFamily="34" charset="-128"/>
              <a:ea typeface="Meiryo UI" panose="020B0604030504040204" pitchFamily="34" charset="-128"/>
            </a:endParaRPr>
          </a:p>
          <a:p>
            <a:pPr marL="146250"/>
            <a:endParaRPr lang="en-US" altLang="ja-JP" sz="1200" dirty="0">
              <a:solidFill>
                <a:schemeClr val="tx1"/>
              </a:solidFill>
              <a:latin typeface="Meiryo UI" panose="020B0604030504040204" pitchFamily="34" charset="-128"/>
              <a:ea typeface="Meiryo UI" panose="020B0604030504040204" pitchFamily="34" charset="-128"/>
            </a:endParaRPr>
          </a:p>
          <a:p>
            <a:r>
              <a:rPr lang="ja-JP" altLang="en-US" sz="1200" b="1">
                <a:solidFill>
                  <a:schemeClr val="tx2">
                    <a:lumMod val="75000"/>
                    <a:lumOff val="25000"/>
                  </a:schemeClr>
                </a:solidFill>
                <a:latin typeface="Meiryo UI" panose="020B0604030504040204" pitchFamily="34" charset="-128"/>
                <a:ea typeface="Meiryo UI" panose="020B0604030504040204" pitchFamily="34" charset="-128"/>
              </a:rPr>
              <a:t>■</a:t>
            </a:r>
            <a:r>
              <a:rPr lang="en-US" altLang="ja-JP" sz="1200" b="1" dirty="0">
                <a:solidFill>
                  <a:schemeClr val="tx1"/>
                </a:solidFill>
                <a:latin typeface="Meiryo UI" panose="020B0604030504040204" pitchFamily="34" charset="-128"/>
                <a:ea typeface="Meiryo UI" panose="020B0604030504040204" pitchFamily="34" charset="-128"/>
              </a:rPr>
              <a:t> </a:t>
            </a:r>
            <a:r>
              <a:rPr lang="ja-JP" altLang="en-US" sz="1200" b="1">
                <a:solidFill>
                  <a:schemeClr val="tx1"/>
                </a:solidFill>
                <a:latin typeface="Meiryo UI" panose="020B0604030504040204" pitchFamily="34" charset="-128"/>
                <a:ea typeface="Meiryo UI" panose="020B0604030504040204" pitchFamily="34" charset="-128"/>
              </a:rPr>
              <a:t>決済機能</a:t>
            </a:r>
            <a:endParaRPr lang="en-US" altLang="ja-JP" sz="1200" b="1"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・ケータイ</a:t>
            </a:r>
            <a:r>
              <a:rPr lang="ja-JP" altLang="en-US" sz="1200" dirty="0">
                <a:solidFill>
                  <a:schemeClr val="tx1"/>
                </a:solidFill>
                <a:latin typeface="Meiryo UI" panose="020B0604030504040204" pitchFamily="34" charset="-128"/>
                <a:ea typeface="Meiryo UI" panose="020B0604030504040204" pitchFamily="34" charset="-128"/>
              </a:rPr>
              <a:t>払い、クレジットカード</a:t>
            </a:r>
            <a:r>
              <a:rPr kumimoji="1" lang="ja-JP" altLang="en-US" sz="1200" dirty="0">
                <a:solidFill>
                  <a:schemeClr val="tx1"/>
                </a:solidFill>
                <a:latin typeface="Meiryo UI" panose="020B0604030504040204" pitchFamily="34" charset="-128"/>
                <a:ea typeface="Meiryo UI" panose="020B0604030504040204" pitchFamily="34" charset="-128"/>
              </a:rPr>
              <a:t>決済、コンビニ決済</a:t>
            </a:r>
          </a:p>
        </p:txBody>
      </p:sp>
      <p:sp>
        <p:nvSpPr>
          <p:cNvPr id="38" name="角丸四角形 37">
            <a:extLst>
              <a:ext uri="{FF2B5EF4-FFF2-40B4-BE49-F238E27FC236}">
                <a16:creationId xmlns:a16="http://schemas.microsoft.com/office/drawing/2014/main" id="{5DC31206-E100-B44F-9487-E24837B57972}"/>
              </a:ext>
            </a:extLst>
          </p:cNvPr>
          <p:cNvSpPr/>
          <p:nvPr/>
        </p:nvSpPr>
        <p:spPr>
          <a:xfrm>
            <a:off x="3125016" y="2710877"/>
            <a:ext cx="1409662" cy="605098"/>
          </a:xfrm>
          <a:prstGeom prst="roundRect">
            <a:avLst>
              <a:gd name="adj" fmla="val 7596"/>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UI" panose="020B0604030504040204" pitchFamily="34" charset="-128"/>
                <a:ea typeface="Meiryo UI" panose="020B0604030504040204" pitchFamily="34" charset="-128"/>
              </a:rPr>
              <a:t>クライアント</a:t>
            </a:r>
            <a:endParaRPr kumimoji="1" lang="en-US" altLang="ja-JP" sz="1400" dirty="0">
              <a:solidFill>
                <a:schemeClr val="tx1"/>
              </a:solidFill>
              <a:latin typeface="Meiryo UI" panose="020B0604030504040204" pitchFamily="34" charset="-128"/>
              <a:ea typeface="Meiryo UI" panose="020B0604030504040204" pitchFamily="34" charset="-128"/>
            </a:endParaRPr>
          </a:p>
          <a:p>
            <a:pPr algn="ctr"/>
            <a:r>
              <a:rPr kumimoji="1" lang="ja-JP" altLang="en-US" sz="1400" dirty="0">
                <a:solidFill>
                  <a:schemeClr val="tx1"/>
                </a:solidFill>
                <a:latin typeface="Meiryo UI" panose="020B0604030504040204" pitchFamily="34" charset="-128"/>
                <a:ea typeface="Meiryo UI" panose="020B0604030504040204" pitchFamily="34" charset="-128"/>
              </a:rPr>
              <a:t>管理機能</a:t>
            </a:r>
          </a:p>
        </p:txBody>
      </p:sp>
      <p:sp>
        <p:nvSpPr>
          <p:cNvPr id="39" name="角丸四角形 38">
            <a:extLst>
              <a:ext uri="{FF2B5EF4-FFF2-40B4-BE49-F238E27FC236}">
                <a16:creationId xmlns:a16="http://schemas.microsoft.com/office/drawing/2014/main" id="{53A97CAD-814A-4F49-90C9-98B364C93000}"/>
              </a:ext>
            </a:extLst>
          </p:cNvPr>
          <p:cNvSpPr/>
          <p:nvPr/>
        </p:nvSpPr>
        <p:spPr>
          <a:xfrm>
            <a:off x="3125016" y="3412148"/>
            <a:ext cx="1409662" cy="585810"/>
          </a:xfrm>
          <a:prstGeom prst="roundRect">
            <a:avLst>
              <a:gd name="adj" fmla="val 5004"/>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UI" panose="020B0604030504040204" pitchFamily="34" charset="-128"/>
                <a:ea typeface="Meiryo UI" panose="020B0604030504040204" pitchFamily="34" charset="-128"/>
              </a:rPr>
              <a:t>運用</a:t>
            </a:r>
            <a:endParaRPr kumimoji="1" lang="en-US" altLang="ja-JP" sz="1400" dirty="0">
              <a:solidFill>
                <a:schemeClr val="tx1"/>
              </a:solidFill>
              <a:latin typeface="Meiryo UI" panose="020B0604030504040204" pitchFamily="34" charset="-128"/>
              <a:ea typeface="Meiryo UI" panose="020B0604030504040204" pitchFamily="34" charset="-128"/>
            </a:endParaRPr>
          </a:p>
          <a:p>
            <a:pPr algn="ctr"/>
            <a:r>
              <a:rPr kumimoji="1" lang="ja-JP" altLang="en-US" sz="1400" dirty="0">
                <a:solidFill>
                  <a:schemeClr val="tx1"/>
                </a:solidFill>
                <a:latin typeface="Meiryo UI" panose="020B0604030504040204" pitchFamily="34" charset="-128"/>
                <a:ea typeface="Meiryo UI" panose="020B0604030504040204" pitchFamily="34" charset="-128"/>
              </a:rPr>
              <a:t>管理機能</a:t>
            </a:r>
          </a:p>
        </p:txBody>
      </p:sp>
      <p:sp>
        <p:nvSpPr>
          <p:cNvPr id="40" name="角丸四角形 39">
            <a:extLst>
              <a:ext uri="{FF2B5EF4-FFF2-40B4-BE49-F238E27FC236}">
                <a16:creationId xmlns:a16="http://schemas.microsoft.com/office/drawing/2014/main" id="{613A1B9B-D283-3F47-BE1C-69E40E5C048B}"/>
              </a:ext>
            </a:extLst>
          </p:cNvPr>
          <p:cNvSpPr/>
          <p:nvPr/>
        </p:nvSpPr>
        <p:spPr>
          <a:xfrm>
            <a:off x="4624990" y="2032112"/>
            <a:ext cx="1300073" cy="578925"/>
          </a:xfrm>
          <a:prstGeom prst="roundRect">
            <a:avLst>
              <a:gd name="adj" fmla="val 8891"/>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tIns="108000" rtlCol="0" anchor="ctr"/>
          <a:lstStyle/>
          <a:p>
            <a:pPr algn="ctr"/>
            <a:r>
              <a:rPr kumimoji="1" lang="ja-JP" altLang="en-US" sz="1400" dirty="0">
                <a:solidFill>
                  <a:schemeClr val="bg1"/>
                </a:solidFill>
                <a:latin typeface="Meiryo UI" panose="020B0604030504040204" pitchFamily="34" charset="-128"/>
                <a:ea typeface="Meiryo UI" panose="020B0604030504040204" pitchFamily="34" charset="-128"/>
              </a:rPr>
              <a:t>決済機能</a:t>
            </a:r>
            <a:endParaRPr kumimoji="1" lang="en-US" altLang="ja-JP" sz="1400" dirty="0">
              <a:solidFill>
                <a:schemeClr val="bg1"/>
              </a:solidFill>
              <a:latin typeface="Meiryo UI" panose="020B0604030504040204" pitchFamily="34" charset="-128"/>
              <a:ea typeface="Meiryo UI" panose="020B0604030504040204" pitchFamily="34" charset="-128"/>
            </a:endParaRPr>
          </a:p>
        </p:txBody>
      </p:sp>
      <p:sp>
        <p:nvSpPr>
          <p:cNvPr id="41" name="角丸四角形 40">
            <a:extLst>
              <a:ext uri="{FF2B5EF4-FFF2-40B4-BE49-F238E27FC236}">
                <a16:creationId xmlns:a16="http://schemas.microsoft.com/office/drawing/2014/main" id="{EBBC40BF-696C-CB45-A0F2-FFF0F20059C7}"/>
              </a:ext>
            </a:extLst>
          </p:cNvPr>
          <p:cNvSpPr/>
          <p:nvPr/>
        </p:nvSpPr>
        <p:spPr>
          <a:xfrm>
            <a:off x="4624990" y="2713071"/>
            <a:ext cx="1300073" cy="602904"/>
          </a:xfrm>
          <a:prstGeom prst="roundRect">
            <a:avLst>
              <a:gd name="adj" fmla="val 8892"/>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UI" panose="020B0604030504040204" pitchFamily="34" charset="-128"/>
                <a:ea typeface="Meiryo UI" panose="020B0604030504040204" pitchFamily="34" charset="-128"/>
              </a:rPr>
              <a:t>ポイント</a:t>
            </a:r>
            <a:endParaRPr kumimoji="1" lang="en-US" altLang="ja-JP" sz="1400" dirty="0">
              <a:solidFill>
                <a:schemeClr val="tx1"/>
              </a:solidFill>
              <a:latin typeface="Meiryo UI" panose="020B0604030504040204" pitchFamily="34" charset="-128"/>
              <a:ea typeface="Meiryo UI" panose="020B0604030504040204" pitchFamily="34" charset="-128"/>
            </a:endParaRPr>
          </a:p>
          <a:p>
            <a:pPr algn="ctr"/>
            <a:r>
              <a:rPr kumimoji="1" lang="ja-JP" altLang="en-US" sz="1400" dirty="0">
                <a:solidFill>
                  <a:schemeClr val="tx1"/>
                </a:solidFill>
                <a:latin typeface="Meiryo UI" panose="020B0604030504040204" pitchFamily="34" charset="-128"/>
                <a:ea typeface="Meiryo UI" panose="020B0604030504040204" pitchFamily="34" charset="-128"/>
              </a:rPr>
              <a:t>管理機能</a:t>
            </a:r>
          </a:p>
        </p:txBody>
      </p:sp>
      <p:sp>
        <p:nvSpPr>
          <p:cNvPr id="42" name="角丸四角形 41">
            <a:extLst>
              <a:ext uri="{FF2B5EF4-FFF2-40B4-BE49-F238E27FC236}">
                <a16:creationId xmlns:a16="http://schemas.microsoft.com/office/drawing/2014/main" id="{05850E55-05FF-FC43-8663-6CD07893DC76}"/>
              </a:ext>
            </a:extLst>
          </p:cNvPr>
          <p:cNvSpPr/>
          <p:nvPr/>
        </p:nvSpPr>
        <p:spPr>
          <a:xfrm>
            <a:off x="4624990" y="3419146"/>
            <a:ext cx="1300073" cy="576975"/>
          </a:xfrm>
          <a:prstGeom prst="roundRect">
            <a:avLst>
              <a:gd name="adj" fmla="val 7596"/>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UI" panose="020B0604030504040204" pitchFamily="34" charset="-128"/>
                <a:ea typeface="Meiryo UI" panose="020B0604030504040204" pitchFamily="34" charset="-128"/>
              </a:rPr>
              <a:t>ユーザ</a:t>
            </a:r>
            <a:endParaRPr kumimoji="1" lang="en-US" altLang="ja-JP" sz="1400" dirty="0">
              <a:solidFill>
                <a:schemeClr val="tx1"/>
              </a:solidFill>
              <a:latin typeface="Meiryo UI" panose="020B0604030504040204" pitchFamily="34" charset="-128"/>
              <a:ea typeface="Meiryo UI" panose="020B0604030504040204" pitchFamily="34" charset="-128"/>
            </a:endParaRPr>
          </a:p>
          <a:p>
            <a:pPr algn="ctr"/>
            <a:r>
              <a:rPr kumimoji="1" lang="ja-JP" altLang="en-US" sz="1400" dirty="0">
                <a:solidFill>
                  <a:schemeClr val="tx1"/>
                </a:solidFill>
                <a:latin typeface="Meiryo UI" panose="020B0604030504040204" pitchFamily="34" charset="-128"/>
                <a:ea typeface="Meiryo UI" panose="020B0604030504040204" pitchFamily="34" charset="-128"/>
              </a:rPr>
              <a:t>管理機能</a:t>
            </a:r>
          </a:p>
        </p:txBody>
      </p:sp>
      <p:sp>
        <p:nvSpPr>
          <p:cNvPr id="43" name="角丸四角形 42">
            <a:extLst>
              <a:ext uri="{FF2B5EF4-FFF2-40B4-BE49-F238E27FC236}">
                <a16:creationId xmlns:a16="http://schemas.microsoft.com/office/drawing/2014/main" id="{50E31479-2F94-3742-960B-8B37A64D906E}"/>
              </a:ext>
            </a:extLst>
          </p:cNvPr>
          <p:cNvSpPr/>
          <p:nvPr/>
        </p:nvSpPr>
        <p:spPr>
          <a:xfrm>
            <a:off x="6925517" y="1940306"/>
            <a:ext cx="2464505" cy="577421"/>
          </a:xfrm>
          <a:prstGeom prst="roundRect">
            <a:avLst>
              <a:gd name="adj" fmla="val 7683"/>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72000" rIns="720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外部連携</a:t>
            </a:r>
            <a:r>
              <a:rPr kumimoji="1" lang="en-US" altLang="ja-JP" sz="1400" dirty="0">
                <a:solidFill>
                  <a:schemeClr val="bg1"/>
                </a:solidFill>
                <a:latin typeface="Meiryo UI" panose="020B0604030504040204" pitchFamily="34" charset="-128"/>
                <a:ea typeface="Meiryo UI" panose="020B0604030504040204" pitchFamily="34" charset="-128"/>
              </a:rPr>
              <a:t>API</a:t>
            </a:r>
            <a:r>
              <a:rPr kumimoji="1" lang="ja-JP" altLang="en-US" sz="1400" dirty="0">
                <a:solidFill>
                  <a:schemeClr val="bg1"/>
                </a:solidFill>
                <a:latin typeface="Meiryo UI" panose="020B0604030504040204" pitchFamily="34" charset="-128"/>
                <a:ea typeface="Meiryo UI" panose="020B0604030504040204" pitchFamily="34" charset="-128"/>
              </a:rPr>
              <a:t>　</a:t>
            </a:r>
            <a:r>
              <a:rPr kumimoji="1" lang="en-US" altLang="ja-JP" sz="1400" dirty="0">
                <a:solidFill>
                  <a:schemeClr val="bg1"/>
                </a:solidFill>
                <a:latin typeface="Meiryo UI" panose="020B0604030504040204" pitchFamily="34" charset="-128"/>
                <a:ea typeface="Meiryo UI" panose="020B0604030504040204" pitchFamily="34" charset="-128"/>
              </a:rPr>
              <a:t>A</a:t>
            </a:r>
            <a:r>
              <a:rPr kumimoji="1" lang="ja-JP" altLang="en-US" sz="1400" dirty="0">
                <a:solidFill>
                  <a:schemeClr val="bg1"/>
                </a:solidFill>
                <a:latin typeface="Meiryo UI" panose="020B0604030504040204" pitchFamily="34" charset="-128"/>
                <a:ea typeface="Meiryo UI" panose="020B0604030504040204" pitchFamily="34" charset="-128"/>
              </a:rPr>
              <a:t>社</a:t>
            </a:r>
          </a:p>
        </p:txBody>
      </p:sp>
      <p:cxnSp>
        <p:nvCxnSpPr>
          <p:cNvPr id="44" name="カギ線コネクタ 43">
            <a:extLst>
              <a:ext uri="{FF2B5EF4-FFF2-40B4-BE49-F238E27FC236}">
                <a16:creationId xmlns:a16="http://schemas.microsoft.com/office/drawing/2014/main" id="{31FC798B-0CD5-124D-9811-0C12D392DF3D}"/>
              </a:ext>
            </a:extLst>
          </p:cNvPr>
          <p:cNvCxnSpPr>
            <a:cxnSpLocks/>
          </p:cNvCxnSpPr>
          <p:nvPr/>
        </p:nvCxnSpPr>
        <p:spPr>
          <a:xfrm>
            <a:off x="1535000" y="2502924"/>
            <a:ext cx="783339" cy="551270"/>
          </a:xfrm>
          <a:prstGeom prst="bentConnector3">
            <a:avLst>
              <a:gd name="adj1" fmla="val 34263"/>
            </a:avLst>
          </a:prstGeom>
          <a:ln>
            <a:solidFill>
              <a:schemeClr val="tx1"/>
            </a:solidFill>
          </a:ln>
          <a:effectLst/>
        </p:spPr>
        <p:style>
          <a:lnRef idx="2">
            <a:schemeClr val="accent2"/>
          </a:lnRef>
          <a:fillRef idx="0">
            <a:schemeClr val="accent2"/>
          </a:fillRef>
          <a:effectRef idx="1">
            <a:schemeClr val="accent2"/>
          </a:effectRef>
          <a:fontRef idx="minor">
            <a:schemeClr val="tx1"/>
          </a:fontRef>
        </p:style>
      </p:cxnSp>
      <p:cxnSp>
        <p:nvCxnSpPr>
          <p:cNvPr id="45" name="カギ線コネクタ 44">
            <a:extLst>
              <a:ext uri="{FF2B5EF4-FFF2-40B4-BE49-F238E27FC236}">
                <a16:creationId xmlns:a16="http://schemas.microsoft.com/office/drawing/2014/main" id="{383538E2-5281-3946-8501-1C7EB70549AF}"/>
              </a:ext>
            </a:extLst>
          </p:cNvPr>
          <p:cNvCxnSpPr>
            <a:cxnSpLocks/>
            <a:endCxn id="50" idx="1"/>
          </p:cNvCxnSpPr>
          <p:nvPr/>
        </p:nvCxnSpPr>
        <p:spPr>
          <a:xfrm flipV="1">
            <a:off x="1413612" y="3052081"/>
            <a:ext cx="792325" cy="594407"/>
          </a:xfrm>
          <a:prstGeom prst="bentConnector3">
            <a:avLst>
              <a:gd name="adj1" fmla="val 48822"/>
            </a:avLst>
          </a:prstGeom>
          <a:ln>
            <a:solidFill>
              <a:schemeClr val="tx1"/>
            </a:solidFill>
          </a:ln>
          <a:effectLst/>
        </p:spPr>
        <p:style>
          <a:lnRef idx="2">
            <a:schemeClr val="accent2"/>
          </a:lnRef>
          <a:fillRef idx="0">
            <a:schemeClr val="accent2"/>
          </a:fillRef>
          <a:effectRef idx="1">
            <a:schemeClr val="accent2"/>
          </a:effectRef>
          <a:fontRef idx="minor">
            <a:schemeClr val="tx1"/>
          </a:fontRef>
        </p:style>
      </p:cxnSp>
      <p:sp>
        <p:nvSpPr>
          <p:cNvPr id="46" name="テキスト ボックス 45">
            <a:extLst>
              <a:ext uri="{FF2B5EF4-FFF2-40B4-BE49-F238E27FC236}">
                <a16:creationId xmlns:a16="http://schemas.microsoft.com/office/drawing/2014/main" id="{455C2525-D379-1B4A-AAE6-3D0586978470}"/>
              </a:ext>
            </a:extLst>
          </p:cNvPr>
          <p:cNvSpPr txBox="1"/>
          <p:nvPr/>
        </p:nvSpPr>
        <p:spPr>
          <a:xfrm>
            <a:off x="5681545" y="4850872"/>
            <a:ext cx="2593911" cy="1414631"/>
          </a:xfrm>
          <a:prstGeom prst="roundRect">
            <a:avLst>
              <a:gd name="adj" fmla="val 5454"/>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r>
              <a:rPr lang="ja-JP" altLang="en-US" sz="1200" b="1">
                <a:solidFill>
                  <a:schemeClr val="tx2">
                    <a:lumMod val="75000"/>
                    <a:lumOff val="25000"/>
                  </a:schemeClr>
                </a:solidFill>
                <a:latin typeface="Meiryo UI" panose="020B0604030504040204" pitchFamily="34" charset="-128"/>
                <a:ea typeface="Meiryo UI" panose="020B0604030504040204" pitchFamily="34" charset="-128"/>
              </a:rPr>
              <a:t>■</a:t>
            </a:r>
            <a:r>
              <a:rPr lang="en-US" altLang="ja-JP" sz="1200" b="1" dirty="0">
                <a:solidFill>
                  <a:schemeClr val="tx2">
                    <a:lumMod val="75000"/>
                    <a:lumOff val="25000"/>
                  </a:schemeClr>
                </a:solidFill>
                <a:latin typeface="Meiryo UI" panose="020B0604030504040204" pitchFamily="34" charset="-128"/>
                <a:ea typeface="Meiryo UI" panose="020B0604030504040204" pitchFamily="34" charset="-128"/>
              </a:rPr>
              <a:t> </a:t>
            </a:r>
            <a:r>
              <a:rPr lang="ja-JP" altLang="en-US" sz="1200" b="1">
                <a:solidFill>
                  <a:schemeClr val="tx1"/>
                </a:solidFill>
                <a:latin typeface="Meiryo UI" panose="020B0604030504040204" pitchFamily="34" charset="-128"/>
                <a:ea typeface="Meiryo UI" panose="020B0604030504040204" pitchFamily="34" charset="-128"/>
              </a:rPr>
              <a:t>工程</a:t>
            </a:r>
            <a:endParaRPr lang="en-US" altLang="ja-JP" sz="1200" b="1"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・要件</a:t>
            </a:r>
            <a:r>
              <a:rPr lang="ja-JP" altLang="en-US" sz="1200" dirty="0">
                <a:solidFill>
                  <a:schemeClr val="tx1"/>
                </a:solidFill>
                <a:latin typeface="Meiryo UI" panose="020B0604030504040204" pitchFamily="34" charset="-128"/>
                <a:ea typeface="Meiryo UI" panose="020B0604030504040204" pitchFamily="34" charset="-128"/>
              </a:rPr>
              <a:t>定義～設計～製造～試験</a:t>
            </a:r>
            <a:endParaRPr lang="en-US" altLang="ja-JP" sz="1200" dirty="0">
              <a:solidFill>
                <a:schemeClr val="tx1"/>
              </a:solidFill>
              <a:latin typeface="Meiryo UI" panose="020B0604030504040204" pitchFamily="34" charset="-128"/>
              <a:ea typeface="Meiryo UI" panose="020B0604030504040204" pitchFamily="34" charset="-128"/>
            </a:endParaRPr>
          </a:p>
          <a:p>
            <a:endParaRPr lang="en-US" altLang="ja-JP" sz="1200" dirty="0">
              <a:solidFill>
                <a:schemeClr val="tx2">
                  <a:lumMod val="75000"/>
                  <a:lumOff val="25000"/>
                </a:schemeClr>
              </a:solidFill>
              <a:latin typeface="Meiryo UI" panose="020B0604030504040204" pitchFamily="34" charset="-128"/>
              <a:ea typeface="Meiryo UI" panose="020B0604030504040204" pitchFamily="34" charset="-128"/>
            </a:endParaRPr>
          </a:p>
          <a:p>
            <a:r>
              <a:rPr lang="ja-JP" altLang="en-US" sz="1200" b="1">
                <a:solidFill>
                  <a:schemeClr val="tx2">
                    <a:lumMod val="75000"/>
                    <a:lumOff val="25000"/>
                  </a:schemeClr>
                </a:solidFill>
                <a:latin typeface="Meiryo UI" panose="020B0604030504040204" pitchFamily="34" charset="-128"/>
                <a:ea typeface="Meiryo UI" panose="020B0604030504040204" pitchFamily="34" charset="-128"/>
              </a:rPr>
              <a:t>■</a:t>
            </a:r>
            <a:r>
              <a:rPr lang="en-US" altLang="ja-JP" sz="1200" b="1" dirty="0">
                <a:solidFill>
                  <a:schemeClr val="tx2">
                    <a:lumMod val="75000"/>
                    <a:lumOff val="25000"/>
                  </a:schemeClr>
                </a:solidFill>
                <a:latin typeface="Meiryo UI" panose="020B0604030504040204" pitchFamily="34" charset="-128"/>
                <a:ea typeface="Meiryo UI" panose="020B0604030504040204" pitchFamily="34" charset="-128"/>
              </a:rPr>
              <a:t> </a:t>
            </a:r>
            <a:r>
              <a:rPr lang="ja-JP" altLang="en-US" sz="1200" b="1">
                <a:solidFill>
                  <a:schemeClr val="tx1"/>
                </a:solidFill>
                <a:latin typeface="Meiryo UI" panose="020B0604030504040204" pitchFamily="34" charset="-128"/>
                <a:ea typeface="Meiryo UI" panose="020B0604030504040204" pitchFamily="34" charset="-128"/>
              </a:rPr>
              <a:t>技術要素</a:t>
            </a:r>
            <a:endParaRPr lang="en-US" altLang="ja-JP" sz="1200" b="1" dirty="0">
              <a:solidFill>
                <a:schemeClr val="tx1"/>
              </a:solidFill>
              <a:latin typeface="Meiryo UI" panose="020B0604030504040204" pitchFamily="34" charset="-128"/>
              <a:ea typeface="Meiryo UI" panose="020B0604030504040204" pitchFamily="34" charset="-128"/>
            </a:endParaRPr>
          </a:p>
          <a:p>
            <a:r>
              <a:rPr lang="ja-JP" altLang="en-US" sz="1200">
                <a:solidFill>
                  <a:schemeClr val="tx1"/>
                </a:solidFill>
                <a:latin typeface="Meiryo UI" panose="020B0604030504040204" pitchFamily="34" charset="-128"/>
                <a:ea typeface="Meiryo UI" panose="020B0604030504040204" pitchFamily="34" charset="-128"/>
              </a:rPr>
              <a:t>　・</a:t>
            </a:r>
            <a:r>
              <a:rPr lang="en-US" altLang="ja-JP" sz="1200" dirty="0">
                <a:solidFill>
                  <a:schemeClr val="tx1"/>
                </a:solidFill>
                <a:latin typeface="Meiryo UI" panose="020B0604030504040204" pitchFamily="34" charset="-128"/>
                <a:ea typeface="Meiryo UI" panose="020B0604030504040204" pitchFamily="34" charset="-128"/>
              </a:rPr>
              <a:t>AWS</a:t>
            </a:r>
            <a:r>
              <a:rPr lang="ja-JP" altLang="en-US" sz="1200">
                <a:solidFill>
                  <a:schemeClr val="tx1"/>
                </a:solidFill>
                <a:latin typeface="Meiryo UI" panose="020B0604030504040204" pitchFamily="34" charset="-128"/>
                <a:ea typeface="Meiryo UI" panose="020B0604030504040204" pitchFamily="34" charset="-128"/>
              </a:rPr>
              <a:t> </a:t>
            </a:r>
            <a:r>
              <a:rPr lang="ja-JP" altLang="en-US" sz="1200" dirty="0">
                <a:solidFill>
                  <a:schemeClr val="tx1"/>
                </a:solidFill>
                <a:latin typeface="Meiryo UI" panose="020B0604030504040204" pitchFamily="34" charset="-128"/>
                <a:ea typeface="Meiryo UI" panose="020B0604030504040204" pitchFamily="34" charset="-128"/>
              </a:rPr>
              <a:t> </a:t>
            </a:r>
            <a:r>
              <a:rPr lang="ja-JP" altLang="en-US" sz="1200">
                <a:solidFill>
                  <a:schemeClr val="tx1"/>
                </a:solidFill>
                <a:latin typeface="Meiryo UI" panose="020B0604030504040204" pitchFamily="34" charset="-128"/>
                <a:ea typeface="Meiryo UI" panose="020B0604030504040204" pitchFamily="34" charset="-128"/>
              </a:rPr>
              <a:t>・</a:t>
            </a:r>
            <a:r>
              <a:rPr lang="en-US" altLang="ja-JP" sz="1200" dirty="0">
                <a:solidFill>
                  <a:schemeClr val="tx1"/>
                </a:solidFill>
                <a:latin typeface="Meiryo UI" panose="020B0604030504040204" pitchFamily="34" charset="-128"/>
                <a:ea typeface="Meiryo UI" panose="020B0604030504040204" pitchFamily="34" charset="-128"/>
              </a:rPr>
              <a:t>Java/Spring</a:t>
            </a:r>
          </a:p>
          <a:p>
            <a:r>
              <a:rPr lang="ja-JP" altLang="en-US" sz="1200">
                <a:solidFill>
                  <a:schemeClr val="tx1"/>
                </a:solidFill>
                <a:latin typeface="Meiryo UI" panose="020B0604030504040204" pitchFamily="34" charset="-128"/>
                <a:ea typeface="Meiryo UI" panose="020B0604030504040204" pitchFamily="34" charset="-128"/>
              </a:rPr>
              <a:t>　・</a:t>
            </a:r>
            <a:r>
              <a:rPr lang="en-US" altLang="ja-JP" sz="1200" dirty="0" err="1">
                <a:solidFill>
                  <a:schemeClr val="tx1"/>
                </a:solidFill>
                <a:latin typeface="Meiryo UI" panose="020B0604030504040204" pitchFamily="34" charset="-128"/>
                <a:ea typeface="Meiryo UI" panose="020B0604030504040204" pitchFamily="34" charset="-128"/>
              </a:rPr>
              <a:t>RestAPI</a:t>
            </a:r>
            <a:r>
              <a:rPr lang="ja-JP" altLang="en-US" sz="1200">
                <a:solidFill>
                  <a:schemeClr val="tx1"/>
                </a:solidFill>
                <a:latin typeface="Meiryo UI" panose="020B0604030504040204" pitchFamily="34" charset="-128"/>
                <a:ea typeface="Meiryo UI" panose="020B0604030504040204" pitchFamily="34" charset="-128"/>
              </a:rPr>
              <a:t>  ・スクラム</a:t>
            </a:r>
            <a:r>
              <a:rPr lang="ja-JP" altLang="en-US" sz="1200" dirty="0">
                <a:solidFill>
                  <a:schemeClr val="tx1"/>
                </a:solidFill>
                <a:latin typeface="Meiryo UI" panose="020B0604030504040204" pitchFamily="34" charset="-128"/>
                <a:ea typeface="Meiryo UI" panose="020B0604030504040204" pitchFamily="34" charset="-128"/>
              </a:rPr>
              <a:t>開発</a:t>
            </a:r>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47" name="テキスト ボックス 46">
            <a:extLst>
              <a:ext uri="{FF2B5EF4-FFF2-40B4-BE49-F238E27FC236}">
                <a16:creationId xmlns:a16="http://schemas.microsoft.com/office/drawing/2014/main" id="{C8848CF0-B643-2D41-A0F4-232F8E564227}"/>
              </a:ext>
            </a:extLst>
          </p:cNvPr>
          <p:cNvSpPr txBox="1"/>
          <p:nvPr/>
        </p:nvSpPr>
        <p:spPr>
          <a:xfrm>
            <a:off x="3038298" y="2223969"/>
            <a:ext cx="929883" cy="307777"/>
          </a:xfrm>
          <a:prstGeom prst="rect">
            <a:avLst/>
          </a:prstGeom>
          <a:noFill/>
        </p:spPr>
        <p:txBody>
          <a:bodyPr wrap="square" rtlCol="0">
            <a:spAutoFit/>
          </a:bodyPr>
          <a:lstStyle/>
          <a:p>
            <a:pPr algn="ctr"/>
            <a:r>
              <a:rPr lang="ja-JP" altLang="en-US" sz="1400" b="1" dirty="0">
                <a:solidFill>
                  <a:schemeClr val="bg1"/>
                </a:solidFill>
                <a:latin typeface="Meiryo UI" panose="020B0604030504040204" pitchFamily="34" charset="-128"/>
                <a:ea typeface="Meiryo UI" panose="020B0604030504040204" pitchFamily="34" charset="-128"/>
              </a:rPr>
              <a:t>共通基盤</a:t>
            </a:r>
          </a:p>
        </p:txBody>
      </p:sp>
      <p:sp>
        <p:nvSpPr>
          <p:cNvPr id="48" name="テキスト ボックス 47">
            <a:extLst>
              <a:ext uri="{FF2B5EF4-FFF2-40B4-BE49-F238E27FC236}">
                <a16:creationId xmlns:a16="http://schemas.microsoft.com/office/drawing/2014/main" id="{8931655B-B324-3F4E-9C04-46BEEC6CD555}"/>
              </a:ext>
            </a:extLst>
          </p:cNvPr>
          <p:cNvSpPr txBox="1"/>
          <p:nvPr/>
        </p:nvSpPr>
        <p:spPr>
          <a:xfrm>
            <a:off x="428036" y="2861972"/>
            <a:ext cx="1024197"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オーナー</a:t>
            </a:r>
          </a:p>
        </p:txBody>
      </p:sp>
      <p:sp>
        <p:nvSpPr>
          <p:cNvPr id="49" name="テキスト ボックス 48">
            <a:extLst>
              <a:ext uri="{FF2B5EF4-FFF2-40B4-BE49-F238E27FC236}">
                <a16:creationId xmlns:a16="http://schemas.microsoft.com/office/drawing/2014/main" id="{C50EACC2-BE73-1544-84FD-F4B03687DEE1}"/>
              </a:ext>
            </a:extLst>
          </p:cNvPr>
          <p:cNvSpPr txBox="1"/>
          <p:nvPr/>
        </p:nvSpPr>
        <p:spPr>
          <a:xfrm>
            <a:off x="467702" y="4056835"/>
            <a:ext cx="1024197" cy="244965"/>
          </a:xfrm>
          <a:prstGeom prst="rect">
            <a:avLst/>
          </a:prstGeom>
          <a:noFill/>
        </p:spPr>
        <p:txBody>
          <a:bodyPr wrap="square" rtlCol="0">
            <a:noAutofit/>
          </a:bodyPr>
          <a:lstStyle/>
          <a:p>
            <a:pPr algn="ctr"/>
            <a:r>
              <a:rPr kumimoji="1" lang="ja-JP" altLang="en-US" sz="1000" dirty="0">
                <a:latin typeface="Meiryo UI" panose="020B0604030504040204" pitchFamily="34" charset="-128"/>
                <a:ea typeface="Meiryo UI" panose="020B0604030504040204" pitchFamily="34" charset="-128"/>
              </a:rPr>
              <a:t>一般ユーザ</a:t>
            </a:r>
          </a:p>
        </p:txBody>
      </p:sp>
      <p:sp>
        <p:nvSpPr>
          <p:cNvPr id="50" name="角丸四角形 49">
            <a:extLst>
              <a:ext uri="{FF2B5EF4-FFF2-40B4-BE49-F238E27FC236}">
                <a16:creationId xmlns:a16="http://schemas.microsoft.com/office/drawing/2014/main" id="{6939A296-3BD8-2B49-B519-985A73D14703}"/>
              </a:ext>
            </a:extLst>
          </p:cNvPr>
          <p:cNvSpPr/>
          <p:nvPr/>
        </p:nvSpPr>
        <p:spPr>
          <a:xfrm>
            <a:off x="2205937" y="2215303"/>
            <a:ext cx="617096" cy="1673555"/>
          </a:xfrm>
          <a:prstGeom prst="roundRect">
            <a:avLst>
              <a:gd name="adj" fmla="val 4571"/>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画面</a:t>
            </a:r>
            <a:endParaRPr kumimoji="1" lang="en-US" altLang="ja-JP" sz="1400" dirty="0">
              <a:solidFill>
                <a:schemeClr val="bg1"/>
              </a:solidFill>
              <a:latin typeface="Meiryo UI" panose="020B0604030504040204" pitchFamily="34" charset="-128"/>
              <a:ea typeface="Meiryo UI" panose="020B0604030504040204" pitchFamily="34" charset="-128"/>
            </a:endParaRPr>
          </a:p>
        </p:txBody>
      </p:sp>
      <p:sp>
        <p:nvSpPr>
          <p:cNvPr id="51" name="タイトル 1">
            <a:extLst>
              <a:ext uri="{FF2B5EF4-FFF2-40B4-BE49-F238E27FC236}">
                <a16:creationId xmlns:a16="http://schemas.microsoft.com/office/drawing/2014/main" id="{D5FBDEB5-D06A-0E48-9AB2-FD280A75752A}"/>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.5】</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pic>
        <p:nvPicPr>
          <p:cNvPr id="52" name="グラフィックス 51">
            <a:extLst>
              <a:ext uri="{FF2B5EF4-FFF2-40B4-BE49-F238E27FC236}">
                <a16:creationId xmlns:a16="http://schemas.microsoft.com/office/drawing/2014/main" id="{846F23C9-54F0-BF4D-BDF6-EC4E9F3BB637}"/>
              </a:ext>
            </a:extLst>
          </p:cNvPr>
          <p:cNvPicPr>
            <a:picLocks noChangeAspect="1"/>
          </p:cNvPicPr>
          <p:nvPr/>
        </p:nvPicPr>
        <p:blipFill>
          <a:blip r:embed="rId2"/>
          <a:stretch>
            <a:fillRect/>
          </a:stretch>
        </p:blipFill>
        <p:spPr>
          <a:xfrm>
            <a:off x="346367" y="2044748"/>
            <a:ext cx="765428" cy="754943"/>
          </a:xfrm>
          <a:prstGeom prst="rect">
            <a:avLst/>
          </a:prstGeom>
        </p:spPr>
      </p:pic>
      <p:pic>
        <p:nvPicPr>
          <p:cNvPr id="53" name="グラフィックス 52">
            <a:extLst>
              <a:ext uri="{FF2B5EF4-FFF2-40B4-BE49-F238E27FC236}">
                <a16:creationId xmlns:a16="http://schemas.microsoft.com/office/drawing/2014/main" id="{6ABFCD95-8D6F-1A4F-9B8C-C603849EE367}"/>
              </a:ext>
            </a:extLst>
          </p:cNvPr>
          <p:cNvPicPr>
            <a:picLocks noChangeAspect="1"/>
          </p:cNvPicPr>
          <p:nvPr/>
        </p:nvPicPr>
        <p:blipFill>
          <a:blip/>
          <a:stretch>
            <a:fillRect/>
          </a:stretch>
        </p:blipFill>
        <p:spPr>
          <a:xfrm>
            <a:off x="882885" y="2134842"/>
            <a:ext cx="661505" cy="661505"/>
          </a:xfrm>
          <a:prstGeom prst="rect">
            <a:avLst/>
          </a:prstGeom>
        </p:spPr>
      </p:pic>
      <p:pic>
        <p:nvPicPr>
          <p:cNvPr id="54" name="グラフィックス 53">
            <a:extLst>
              <a:ext uri="{FF2B5EF4-FFF2-40B4-BE49-F238E27FC236}">
                <a16:creationId xmlns:a16="http://schemas.microsoft.com/office/drawing/2014/main" id="{A663065C-D531-7F43-8605-35DDC674C254}"/>
              </a:ext>
            </a:extLst>
          </p:cNvPr>
          <p:cNvPicPr>
            <a:picLocks noChangeAspect="1"/>
          </p:cNvPicPr>
          <p:nvPr/>
        </p:nvPicPr>
        <p:blipFill>
          <a:blip r:embed="rId3"/>
          <a:stretch>
            <a:fillRect/>
          </a:stretch>
        </p:blipFill>
        <p:spPr>
          <a:xfrm>
            <a:off x="519441" y="3249005"/>
            <a:ext cx="600742" cy="719493"/>
          </a:xfrm>
          <a:prstGeom prst="rect">
            <a:avLst/>
          </a:prstGeom>
        </p:spPr>
      </p:pic>
      <p:pic>
        <p:nvPicPr>
          <p:cNvPr id="55" name="グラフィックス 54">
            <a:extLst>
              <a:ext uri="{FF2B5EF4-FFF2-40B4-BE49-F238E27FC236}">
                <a16:creationId xmlns:a16="http://schemas.microsoft.com/office/drawing/2014/main" id="{A5EB4C68-C4E6-494D-A0D2-D72AD8A4705C}"/>
              </a:ext>
            </a:extLst>
          </p:cNvPr>
          <p:cNvPicPr>
            <a:picLocks noChangeAspect="1"/>
          </p:cNvPicPr>
          <p:nvPr/>
        </p:nvPicPr>
        <p:blipFill>
          <a:blip/>
          <a:stretch>
            <a:fillRect/>
          </a:stretch>
        </p:blipFill>
        <p:spPr>
          <a:xfrm>
            <a:off x="953706" y="3369414"/>
            <a:ext cx="591695" cy="591695"/>
          </a:xfrm>
          <a:prstGeom prst="rect">
            <a:avLst/>
          </a:prstGeom>
        </p:spPr>
      </p:pic>
      <p:sp>
        <p:nvSpPr>
          <p:cNvPr id="56" name="左右矢印 55">
            <a:extLst>
              <a:ext uri="{FF2B5EF4-FFF2-40B4-BE49-F238E27FC236}">
                <a16:creationId xmlns:a16="http://schemas.microsoft.com/office/drawing/2014/main" id="{BDBE35A4-F098-384F-8D8D-F448771D2F0A}"/>
              </a:ext>
            </a:extLst>
          </p:cNvPr>
          <p:cNvSpPr/>
          <p:nvPr/>
        </p:nvSpPr>
        <p:spPr>
          <a:xfrm>
            <a:off x="5986792" y="2092610"/>
            <a:ext cx="915261"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57" name="角丸四角形 56">
            <a:extLst>
              <a:ext uri="{FF2B5EF4-FFF2-40B4-BE49-F238E27FC236}">
                <a16:creationId xmlns:a16="http://schemas.microsoft.com/office/drawing/2014/main" id="{657C2BCE-B32D-8E45-AB58-EDB0674AA37D}"/>
              </a:ext>
            </a:extLst>
          </p:cNvPr>
          <p:cNvSpPr/>
          <p:nvPr/>
        </p:nvSpPr>
        <p:spPr>
          <a:xfrm>
            <a:off x="6925517" y="2724715"/>
            <a:ext cx="2464505" cy="577421"/>
          </a:xfrm>
          <a:prstGeom prst="roundRect">
            <a:avLst>
              <a:gd name="adj" fmla="val 7683"/>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72000" rIns="720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外部連携</a:t>
            </a:r>
            <a:r>
              <a:rPr kumimoji="1" lang="en-US" altLang="ja-JP" sz="1400" dirty="0">
                <a:solidFill>
                  <a:schemeClr val="bg1"/>
                </a:solidFill>
                <a:latin typeface="Meiryo UI" panose="020B0604030504040204" pitchFamily="34" charset="-128"/>
                <a:ea typeface="Meiryo UI" panose="020B0604030504040204" pitchFamily="34" charset="-128"/>
              </a:rPr>
              <a:t>API</a:t>
            </a:r>
            <a:r>
              <a:rPr kumimoji="1" lang="ja-JP" altLang="en-US" sz="1400">
                <a:solidFill>
                  <a:schemeClr val="bg1"/>
                </a:solidFill>
                <a:latin typeface="Meiryo UI" panose="020B0604030504040204" pitchFamily="34" charset="-128"/>
                <a:ea typeface="Meiryo UI" panose="020B0604030504040204" pitchFamily="34" charset="-128"/>
              </a:rPr>
              <a:t>　</a:t>
            </a:r>
            <a:r>
              <a:rPr kumimoji="1" lang="en-US" altLang="ja-JP" sz="1400" dirty="0">
                <a:solidFill>
                  <a:schemeClr val="bg1"/>
                </a:solidFill>
                <a:latin typeface="Meiryo UI" panose="020B0604030504040204" pitchFamily="34" charset="-128"/>
                <a:ea typeface="Meiryo UI" panose="020B0604030504040204" pitchFamily="34" charset="-128"/>
              </a:rPr>
              <a:t>B</a:t>
            </a:r>
            <a:r>
              <a:rPr kumimoji="1" lang="ja-JP" altLang="en-US" sz="1400">
                <a:solidFill>
                  <a:schemeClr val="bg1"/>
                </a:solidFill>
                <a:latin typeface="Meiryo UI" panose="020B0604030504040204" pitchFamily="34" charset="-128"/>
                <a:ea typeface="Meiryo UI" panose="020B0604030504040204" pitchFamily="34" charset="-128"/>
              </a:rPr>
              <a:t>社</a:t>
            </a:r>
            <a:endParaRPr kumimoji="1" lang="ja-JP" altLang="en-US" sz="1400" dirty="0">
              <a:solidFill>
                <a:schemeClr val="bg1"/>
              </a:solidFill>
              <a:latin typeface="Meiryo UI" panose="020B0604030504040204" pitchFamily="34" charset="-128"/>
              <a:ea typeface="Meiryo UI" panose="020B0604030504040204" pitchFamily="34" charset="-128"/>
            </a:endParaRPr>
          </a:p>
        </p:txBody>
      </p:sp>
      <p:sp>
        <p:nvSpPr>
          <p:cNvPr id="58" name="角丸四角形 57">
            <a:extLst>
              <a:ext uri="{FF2B5EF4-FFF2-40B4-BE49-F238E27FC236}">
                <a16:creationId xmlns:a16="http://schemas.microsoft.com/office/drawing/2014/main" id="{59C2924E-E1F2-624C-B644-BE39C22D3034}"/>
              </a:ext>
            </a:extLst>
          </p:cNvPr>
          <p:cNvSpPr/>
          <p:nvPr/>
        </p:nvSpPr>
        <p:spPr>
          <a:xfrm>
            <a:off x="6925517" y="3507972"/>
            <a:ext cx="2464505" cy="577421"/>
          </a:xfrm>
          <a:prstGeom prst="roundRect">
            <a:avLst>
              <a:gd name="adj" fmla="val 7683"/>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72000" rIns="720000" rtlCol="0" anchor="ctr"/>
          <a:lstStyle/>
          <a:p>
            <a:pPr algn="ctr"/>
            <a:r>
              <a:rPr lang="ja-JP" altLang="en-US" sz="1400" dirty="0">
                <a:solidFill>
                  <a:schemeClr val="bg1"/>
                </a:solidFill>
                <a:latin typeface="Meiryo UI" panose="020B0604030504040204" pitchFamily="34" charset="-128"/>
                <a:ea typeface="Meiryo UI" panose="020B0604030504040204" pitchFamily="34" charset="-128"/>
              </a:rPr>
              <a:t>外部連携</a:t>
            </a:r>
            <a:r>
              <a:rPr kumimoji="1" lang="en-US" altLang="ja-JP" sz="1400" dirty="0">
                <a:solidFill>
                  <a:schemeClr val="bg1"/>
                </a:solidFill>
                <a:latin typeface="Meiryo UI" panose="020B0604030504040204" pitchFamily="34" charset="-128"/>
                <a:ea typeface="Meiryo UI" panose="020B0604030504040204" pitchFamily="34" charset="-128"/>
              </a:rPr>
              <a:t>API</a:t>
            </a:r>
            <a:r>
              <a:rPr kumimoji="1" lang="ja-JP" altLang="en-US" sz="1400">
                <a:solidFill>
                  <a:schemeClr val="bg1"/>
                </a:solidFill>
                <a:latin typeface="Meiryo UI" panose="020B0604030504040204" pitchFamily="34" charset="-128"/>
                <a:ea typeface="Meiryo UI" panose="020B0604030504040204" pitchFamily="34" charset="-128"/>
              </a:rPr>
              <a:t>　</a:t>
            </a:r>
            <a:r>
              <a:rPr kumimoji="1" lang="en-US" altLang="ja-JP" sz="1400" dirty="0">
                <a:solidFill>
                  <a:schemeClr val="bg1"/>
                </a:solidFill>
                <a:latin typeface="Meiryo UI" panose="020B0604030504040204" pitchFamily="34" charset="-128"/>
                <a:ea typeface="Meiryo UI" panose="020B0604030504040204" pitchFamily="34" charset="-128"/>
              </a:rPr>
              <a:t>C</a:t>
            </a:r>
            <a:r>
              <a:rPr kumimoji="1" lang="ja-JP" altLang="en-US" sz="1400">
                <a:solidFill>
                  <a:schemeClr val="bg1"/>
                </a:solidFill>
                <a:latin typeface="Meiryo UI" panose="020B0604030504040204" pitchFamily="34" charset="-128"/>
                <a:ea typeface="Meiryo UI" panose="020B0604030504040204" pitchFamily="34" charset="-128"/>
              </a:rPr>
              <a:t>社</a:t>
            </a:r>
            <a:endParaRPr kumimoji="1" lang="ja-JP" altLang="en-US" sz="1400" dirty="0">
              <a:solidFill>
                <a:schemeClr val="bg1"/>
              </a:solidFill>
              <a:latin typeface="Meiryo UI" panose="020B0604030504040204" pitchFamily="34" charset="-128"/>
              <a:ea typeface="Meiryo UI" panose="020B0604030504040204" pitchFamily="34" charset="-128"/>
            </a:endParaRPr>
          </a:p>
        </p:txBody>
      </p:sp>
      <p:sp>
        <p:nvSpPr>
          <p:cNvPr id="59" name="左右矢印 58">
            <a:extLst>
              <a:ext uri="{FF2B5EF4-FFF2-40B4-BE49-F238E27FC236}">
                <a16:creationId xmlns:a16="http://schemas.microsoft.com/office/drawing/2014/main" id="{1B897ED4-E41C-8141-9470-3B6A81BB7257}"/>
              </a:ext>
            </a:extLst>
          </p:cNvPr>
          <p:cNvSpPr/>
          <p:nvPr/>
        </p:nvSpPr>
        <p:spPr>
          <a:xfrm>
            <a:off x="5986792" y="2864153"/>
            <a:ext cx="915261"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60" name="左右矢印 59">
            <a:extLst>
              <a:ext uri="{FF2B5EF4-FFF2-40B4-BE49-F238E27FC236}">
                <a16:creationId xmlns:a16="http://schemas.microsoft.com/office/drawing/2014/main" id="{C11CC310-7B62-9E48-A2C8-B2CAF545D161}"/>
              </a:ext>
            </a:extLst>
          </p:cNvPr>
          <p:cNvSpPr/>
          <p:nvPr/>
        </p:nvSpPr>
        <p:spPr>
          <a:xfrm>
            <a:off x="5986792" y="3638270"/>
            <a:ext cx="915261" cy="277925"/>
          </a:xfrm>
          <a:prstGeom prst="leftRightArrow">
            <a:avLst>
              <a:gd name="adj1" fmla="val 29857"/>
              <a:gd name="adj2" fmla="val 7014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61" name="グラフィックス 60">
            <a:extLst>
              <a:ext uri="{FF2B5EF4-FFF2-40B4-BE49-F238E27FC236}">
                <a16:creationId xmlns:a16="http://schemas.microsoft.com/office/drawing/2014/main" id="{F92A3C4A-DD0B-0044-9BA9-924E1B57F44A}"/>
              </a:ext>
            </a:extLst>
          </p:cNvPr>
          <p:cNvPicPr>
            <a:picLocks noChangeAspect="1"/>
          </p:cNvPicPr>
          <p:nvPr/>
        </p:nvPicPr>
        <p:blipFill>
          <a:blip/>
          <a:stretch>
            <a:fillRect/>
          </a:stretch>
        </p:blipFill>
        <p:spPr>
          <a:xfrm>
            <a:off x="8713225" y="1830137"/>
            <a:ext cx="700261" cy="700261"/>
          </a:xfrm>
          <a:prstGeom prst="rect">
            <a:avLst/>
          </a:prstGeom>
        </p:spPr>
      </p:pic>
      <p:pic>
        <p:nvPicPr>
          <p:cNvPr id="62" name="グラフィックス 61">
            <a:extLst>
              <a:ext uri="{FF2B5EF4-FFF2-40B4-BE49-F238E27FC236}">
                <a16:creationId xmlns:a16="http://schemas.microsoft.com/office/drawing/2014/main" id="{D1D5ECEB-9129-8C42-B45E-BB3B2A2FD7BC}"/>
              </a:ext>
            </a:extLst>
          </p:cNvPr>
          <p:cNvPicPr>
            <a:picLocks noChangeAspect="1"/>
          </p:cNvPicPr>
          <p:nvPr/>
        </p:nvPicPr>
        <p:blipFill>
          <a:blip/>
          <a:stretch>
            <a:fillRect/>
          </a:stretch>
        </p:blipFill>
        <p:spPr>
          <a:xfrm>
            <a:off x="8713225" y="2601875"/>
            <a:ext cx="700261" cy="700261"/>
          </a:xfrm>
          <a:prstGeom prst="rect">
            <a:avLst/>
          </a:prstGeom>
        </p:spPr>
      </p:pic>
      <p:pic>
        <p:nvPicPr>
          <p:cNvPr id="63" name="グラフィックス 62">
            <a:extLst>
              <a:ext uri="{FF2B5EF4-FFF2-40B4-BE49-F238E27FC236}">
                <a16:creationId xmlns:a16="http://schemas.microsoft.com/office/drawing/2014/main" id="{4857900F-CF9E-4840-A974-D0E88248E18D}"/>
              </a:ext>
            </a:extLst>
          </p:cNvPr>
          <p:cNvPicPr>
            <a:picLocks noChangeAspect="1"/>
          </p:cNvPicPr>
          <p:nvPr/>
        </p:nvPicPr>
        <p:blipFill>
          <a:blip/>
          <a:stretch>
            <a:fillRect/>
          </a:stretch>
        </p:blipFill>
        <p:spPr>
          <a:xfrm>
            <a:off x="8713225" y="3385132"/>
            <a:ext cx="700261" cy="700261"/>
          </a:xfrm>
          <a:prstGeom prst="rect">
            <a:avLst/>
          </a:prstGeom>
        </p:spPr>
      </p:pic>
      <p:sp>
        <p:nvSpPr>
          <p:cNvPr id="64" name="正方形/長方形 63">
            <a:extLst>
              <a:ext uri="{FF2B5EF4-FFF2-40B4-BE49-F238E27FC236}">
                <a16:creationId xmlns:a16="http://schemas.microsoft.com/office/drawing/2014/main" id="{4B6D7E73-75E5-AF4B-8B36-7764CEF6D0F1}"/>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 name="テキスト ボックス 3">
            <a:extLst>
              <a:ext uri="{FF2B5EF4-FFF2-40B4-BE49-F238E27FC236}">
                <a16:creationId xmlns:a16="http://schemas.microsoft.com/office/drawing/2014/main" id="{85450721-67E6-E855-559A-52E22A55837F}"/>
              </a:ext>
            </a:extLst>
          </p:cNvPr>
          <p:cNvSpPr txBox="1"/>
          <p:nvPr/>
        </p:nvSpPr>
        <p:spPr>
          <a:xfrm>
            <a:off x="8391043" y="-462705"/>
            <a:ext cx="2071921" cy="653128"/>
          </a:xfrm>
          <a:prstGeom prst="rect">
            <a:avLst/>
          </a:prstGeom>
          <a:noFill/>
        </p:spPr>
        <p:txBody>
          <a:bodyPr wrap="square" rtlCol="0">
            <a:spAutoFit/>
          </a:bodyPr>
          <a:lstStyle/>
          <a:p>
            <a:r>
              <a:rPr lang="ja-JP" altLang="en-US" dirty="0">
                <a:highlight>
                  <a:srgbClr val="FFFF00"/>
                </a:highlight>
              </a:rPr>
              <a:t>上 </a:t>
            </a:r>
            <a:r>
              <a:rPr lang="en-US" altLang="ja-JP" dirty="0">
                <a:highlight>
                  <a:srgbClr val="FFFF00"/>
                </a:highlight>
              </a:rPr>
              <a:t>2/3</a:t>
            </a:r>
          </a:p>
          <a:p>
            <a:r>
              <a:rPr kumimoji="1" lang="ja-JP" altLang="en-US" dirty="0">
                <a:highlight>
                  <a:srgbClr val="FFFF00"/>
                </a:highlight>
              </a:rPr>
              <a:t>イラスト＆レイアウト</a:t>
            </a:r>
          </a:p>
        </p:txBody>
      </p:sp>
    </p:spTree>
    <p:extLst>
      <p:ext uri="{BB962C8B-B14F-4D97-AF65-F5344CB8AC3E}">
        <p14:creationId xmlns:p14="http://schemas.microsoft.com/office/powerpoint/2010/main" val="2882420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 name="タイトル 1">
            <a:extLst>
              <a:ext uri="{FF2B5EF4-FFF2-40B4-BE49-F238E27FC236}">
                <a16:creationId xmlns:a16="http://schemas.microsoft.com/office/drawing/2014/main" id="{918115C3-2614-6348-9AF9-E1A4956DB326}"/>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34" charset="-128"/>
                <a:ea typeface="Meiryo UI" panose="020B0604030504040204" pitchFamily="34" charset="-128"/>
              </a:rPr>
              <a:t>携帯キャリア向け基盤開発</a:t>
            </a:r>
            <a:r>
              <a:rPr lang="en-US" altLang="ja-JP" b="1" dirty="0">
                <a:solidFill>
                  <a:schemeClr val="accent2">
                    <a:lumMod val="75000"/>
                  </a:schemeClr>
                </a:solidFill>
                <a:latin typeface="Meiryo UI" panose="020B0604030504040204" pitchFamily="34" charset="-128"/>
                <a:ea typeface="Meiryo UI" panose="020B0604030504040204" pitchFamily="34" charset="-128"/>
              </a:rPr>
              <a:t>.1</a:t>
            </a:r>
            <a:endParaRPr lang="ja-JP" altLang="en-US" b="1">
              <a:solidFill>
                <a:schemeClr val="accent2">
                  <a:lumMod val="75000"/>
                </a:schemeClr>
              </a:solidFill>
              <a:latin typeface="Meiryo UI" panose="020B0604030504040204" pitchFamily="34" charset="-128"/>
              <a:ea typeface="Meiryo UI" panose="020B0604030504040204" pitchFamily="34" charset="-128"/>
            </a:endParaRPr>
          </a:p>
        </p:txBody>
      </p:sp>
      <p:sp>
        <p:nvSpPr>
          <p:cNvPr id="69" name="タイトル 1">
            <a:extLst>
              <a:ext uri="{FF2B5EF4-FFF2-40B4-BE49-F238E27FC236}">
                <a16:creationId xmlns:a16="http://schemas.microsoft.com/office/drawing/2014/main" id="{3A144508-6037-5847-BAB2-B96918CB9752}"/>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.6】</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70" name="角丸四角形 69">
            <a:extLst>
              <a:ext uri="{FF2B5EF4-FFF2-40B4-BE49-F238E27FC236}">
                <a16:creationId xmlns:a16="http://schemas.microsoft.com/office/drawing/2014/main" id="{28DDE032-D01A-E643-AD54-C2709E93AD32}"/>
              </a:ext>
            </a:extLst>
          </p:cNvPr>
          <p:cNvSpPr/>
          <p:nvPr/>
        </p:nvSpPr>
        <p:spPr>
          <a:xfrm>
            <a:off x="349624" y="910637"/>
            <a:ext cx="9251469" cy="2318724"/>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1" name="角丸四角形 70">
            <a:extLst>
              <a:ext uri="{FF2B5EF4-FFF2-40B4-BE49-F238E27FC236}">
                <a16:creationId xmlns:a16="http://schemas.microsoft.com/office/drawing/2014/main" id="{4DA0DF23-D997-9041-97E4-9CC13BD74439}"/>
              </a:ext>
            </a:extLst>
          </p:cNvPr>
          <p:cNvSpPr/>
          <p:nvPr/>
        </p:nvSpPr>
        <p:spPr>
          <a:xfrm>
            <a:off x="5383092" y="1515938"/>
            <a:ext cx="3133265" cy="1548281"/>
          </a:xfrm>
          <a:prstGeom prst="roundRect">
            <a:avLst>
              <a:gd name="adj" fmla="val 1985"/>
            </a:avLst>
          </a:prstGeom>
          <a:solidFill>
            <a:schemeClr val="accent3">
              <a:lumMod val="20000"/>
              <a:lumOff val="8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2" name="角丸四角形 71">
            <a:extLst>
              <a:ext uri="{FF2B5EF4-FFF2-40B4-BE49-F238E27FC236}">
                <a16:creationId xmlns:a16="http://schemas.microsoft.com/office/drawing/2014/main" id="{E0CF9280-79FE-B64F-8133-26A7439F0917}"/>
              </a:ext>
            </a:extLst>
          </p:cNvPr>
          <p:cNvSpPr/>
          <p:nvPr/>
        </p:nvSpPr>
        <p:spPr>
          <a:xfrm>
            <a:off x="1424713" y="1511115"/>
            <a:ext cx="2943196" cy="1553104"/>
          </a:xfrm>
          <a:prstGeom prst="roundRect">
            <a:avLst>
              <a:gd name="adj" fmla="val 1985"/>
            </a:avLst>
          </a:prstGeom>
          <a:solidFill>
            <a:schemeClr val="tx2">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6" name="テキスト ボックス 75">
            <a:extLst>
              <a:ext uri="{FF2B5EF4-FFF2-40B4-BE49-F238E27FC236}">
                <a16:creationId xmlns:a16="http://schemas.microsoft.com/office/drawing/2014/main" id="{BD400902-9CA0-A647-A156-64106F32831D}"/>
              </a:ext>
            </a:extLst>
          </p:cNvPr>
          <p:cNvSpPr txBox="1"/>
          <p:nvPr/>
        </p:nvSpPr>
        <p:spPr>
          <a:xfrm>
            <a:off x="510302" y="2447571"/>
            <a:ext cx="1517149" cy="276999"/>
          </a:xfrm>
          <a:prstGeom prst="rect">
            <a:avLst/>
          </a:prstGeom>
          <a:noFill/>
        </p:spPr>
        <p:txBody>
          <a:bodyPr wrap="square" rtlCol="0">
            <a:spAutoFit/>
          </a:bodyPr>
          <a:lstStyle/>
          <a:p>
            <a:pPr algn="ctr"/>
            <a:r>
              <a:rPr kumimoji="1" lang="ja-JP" altLang="en-US" sz="1200" b="1" dirty="0">
                <a:solidFill>
                  <a:schemeClr val="bg2"/>
                </a:solidFill>
                <a:latin typeface="Meiryo UI" panose="020B0604030504040204" pitchFamily="34" charset="-128"/>
                <a:ea typeface="Meiryo UI" panose="020B0604030504040204" pitchFamily="34" charset="-128"/>
              </a:rPr>
              <a:t>外部</a:t>
            </a:r>
            <a:r>
              <a:rPr kumimoji="1" lang="en-US" altLang="ja-JP" sz="1200" b="1" dirty="0">
                <a:solidFill>
                  <a:schemeClr val="bg2"/>
                </a:solidFill>
                <a:latin typeface="Meiryo UI" panose="020B0604030504040204" pitchFamily="34" charset="-128"/>
                <a:ea typeface="Meiryo UI" panose="020B0604030504040204" pitchFamily="34" charset="-128"/>
              </a:rPr>
              <a:t>Web</a:t>
            </a:r>
            <a:r>
              <a:rPr kumimoji="1" lang="ja-JP" altLang="en-US" sz="1200" b="1" dirty="0">
                <a:solidFill>
                  <a:schemeClr val="bg2"/>
                </a:solidFill>
                <a:latin typeface="Meiryo UI" panose="020B0604030504040204" pitchFamily="34" charset="-128"/>
                <a:ea typeface="Meiryo UI" panose="020B0604030504040204" pitchFamily="34" charset="-128"/>
              </a:rPr>
              <a:t>アクセス</a:t>
            </a:r>
          </a:p>
        </p:txBody>
      </p:sp>
      <p:sp>
        <p:nvSpPr>
          <p:cNvPr id="78" name="テキスト ボックス 77">
            <a:extLst>
              <a:ext uri="{FF2B5EF4-FFF2-40B4-BE49-F238E27FC236}">
                <a16:creationId xmlns:a16="http://schemas.microsoft.com/office/drawing/2014/main" id="{24607218-B361-1548-AC42-8907948ED79B}"/>
              </a:ext>
            </a:extLst>
          </p:cNvPr>
          <p:cNvSpPr txBox="1"/>
          <p:nvPr/>
        </p:nvSpPr>
        <p:spPr>
          <a:xfrm>
            <a:off x="5090874" y="2702225"/>
            <a:ext cx="1487547" cy="276999"/>
          </a:xfrm>
          <a:prstGeom prst="rect">
            <a:avLst/>
          </a:prstGeom>
          <a:noFill/>
        </p:spPr>
        <p:txBody>
          <a:bodyPr wrap="square" rtlCol="0">
            <a:spAutoFit/>
          </a:bodyPr>
          <a:lstStyle/>
          <a:p>
            <a:pPr algn="ctr"/>
            <a:r>
              <a:rPr kumimoji="1" lang="en-US" altLang="ja-JP" sz="1200" b="1" dirty="0">
                <a:latin typeface="Meiryo UI" panose="020B0604030504040204" pitchFamily="34" charset="-128"/>
                <a:ea typeface="Meiryo UI" panose="020B0604030504040204" pitchFamily="34" charset="-128"/>
              </a:rPr>
              <a:t>GW</a:t>
            </a:r>
            <a:r>
              <a:rPr kumimoji="1" lang="ja-JP" altLang="en-US" sz="1200" b="1" dirty="0">
                <a:latin typeface="Meiryo UI" panose="020B0604030504040204" pitchFamily="34" charset="-128"/>
                <a:ea typeface="Meiryo UI" panose="020B0604030504040204" pitchFamily="34" charset="-128"/>
              </a:rPr>
              <a:t>システム</a:t>
            </a:r>
          </a:p>
        </p:txBody>
      </p:sp>
      <p:sp>
        <p:nvSpPr>
          <p:cNvPr id="80" name="下矢印 79">
            <a:extLst>
              <a:ext uri="{FF2B5EF4-FFF2-40B4-BE49-F238E27FC236}">
                <a16:creationId xmlns:a16="http://schemas.microsoft.com/office/drawing/2014/main" id="{247F16D5-4543-6C4C-870E-1FA0ACFFF6B7}"/>
              </a:ext>
            </a:extLst>
          </p:cNvPr>
          <p:cNvSpPr/>
          <p:nvPr/>
        </p:nvSpPr>
        <p:spPr>
          <a:xfrm rot="17100000">
            <a:off x="5614034" y="1306139"/>
            <a:ext cx="194773" cy="1204150"/>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81" name="グラフィックス 80">
            <a:extLst>
              <a:ext uri="{FF2B5EF4-FFF2-40B4-BE49-F238E27FC236}">
                <a16:creationId xmlns:a16="http://schemas.microsoft.com/office/drawing/2014/main" id="{53C07F85-6A20-DE42-A563-77AA339BB08E}"/>
              </a:ext>
            </a:extLst>
          </p:cNvPr>
          <p:cNvPicPr>
            <a:picLocks noChangeAspect="1"/>
          </p:cNvPicPr>
          <p:nvPr/>
        </p:nvPicPr>
        <p:blipFill>
          <a:blip/>
          <a:stretch>
            <a:fillRect/>
          </a:stretch>
        </p:blipFill>
        <p:spPr>
          <a:xfrm>
            <a:off x="597588" y="1380847"/>
            <a:ext cx="563135" cy="563135"/>
          </a:xfrm>
          <a:prstGeom prst="rect">
            <a:avLst/>
          </a:prstGeom>
        </p:spPr>
      </p:pic>
      <p:sp>
        <p:nvSpPr>
          <p:cNvPr id="82" name="テキスト ボックス 81">
            <a:extLst>
              <a:ext uri="{FF2B5EF4-FFF2-40B4-BE49-F238E27FC236}">
                <a16:creationId xmlns:a16="http://schemas.microsoft.com/office/drawing/2014/main" id="{3552A3A2-80BF-1545-BB03-E9DC502F94BC}"/>
              </a:ext>
            </a:extLst>
          </p:cNvPr>
          <p:cNvSpPr txBox="1"/>
          <p:nvPr/>
        </p:nvSpPr>
        <p:spPr>
          <a:xfrm>
            <a:off x="505460" y="1953241"/>
            <a:ext cx="763417" cy="379895"/>
          </a:xfrm>
          <a:prstGeom prst="rect">
            <a:avLst/>
          </a:prstGeom>
          <a:noFill/>
        </p:spPr>
        <p:txBody>
          <a:bodyPr wrap="square" rtlCol="0">
            <a:noAutofit/>
          </a:bodyPr>
          <a:lstStyle/>
          <a:p>
            <a:pPr algn="ctr"/>
            <a:r>
              <a:rPr kumimoji="1" lang="en-US" altLang="ja-JP" sz="1000" dirty="0">
                <a:latin typeface="Meiryo UI" panose="020B0604030504040204" pitchFamily="34" charset="-128"/>
                <a:ea typeface="Meiryo UI" panose="020B0604030504040204" pitchFamily="34" charset="-128"/>
              </a:rPr>
              <a:t>Web</a:t>
            </a:r>
          </a:p>
          <a:p>
            <a:pPr algn="ctr"/>
            <a:r>
              <a:rPr lang="ja-JP" altLang="en-US" sz="1000">
                <a:latin typeface="Meiryo UI" panose="020B0604030504040204" pitchFamily="34" charset="-128"/>
                <a:ea typeface="Meiryo UI" panose="020B0604030504040204" pitchFamily="34" charset="-128"/>
              </a:rPr>
              <a:t>サーバー</a:t>
            </a:r>
            <a:endParaRPr kumimoji="1" lang="ja-JP" altLang="en-US" sz="1000" dirty="0">
              <a:latin typeface="Meiryo UI" panose="020B0604030504040204" pitchFamily="34" charset="-128"/>
              <a:ea typeface="Meiryo UI" panose="020B0604030504040204" pitchFamily="34" charset="-128"/>
            </a:endParaRPr>
          </a:p>
        </p:txBody>
      </p:sp>
      <p:sp>
        <p:nvSpPr>
          <p:cNvPr id="83" name="下矢印 82">
            <a:extLst>
              <a:ext uri="{FF2B5EF4-FFF2-40B4-BE49-F238E27FC236}">
                <a16:creationId xmlns:a16="http://schemas.microsoft.com/office/drawing/2014/main" id="{642D6282-A50D-8142-8D96-2C955A3DC277}"/>
              </a:ext>
            </a:extLst>
          </p:cNvPr>
          <p:cNvSpPr/>
          <p:nvPr/>
        </p:nvSpPr>
        <p:spPr>
          <a:xfrm rot="5400000">
            <a:off x="1779483" y="1100155"/>
            <a:ext cx="221276" cy="1458795"/>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84" name="グラフィックス 83">
            <a:extLst>
              <a:ext uri="{FF2B5EF4-FFF2-40B4-BE49-F238E27FC236}">
                <a16:creationId xmlns:a16="http://schemas.microsoft.com/office/drawing/2014/main" id="{A370C606-B0D0-124F-808B-BD3A13A74B5C}"/>
              </a:ext>
            </a:extLst>
          </p:cNvPr>
          <p:cNvPicPr>
            <a:picLocks noChangeAspect="1"/>
          </p:cNvPicPr>
          <p:nvPr/>
        </p:nvPicPr>
        <p:blipFill>
          <a:blip/>
          <a:stretch>
            <a:fillRect/>
          </a:stretch>
        </p:blipFill>
        <p:spPr>
          <a:xfrm>
            <a:off x="1610835" y="1406199"/>
            <a:ext cx="578818" cy="578818"/>
          </a:xfrm>
          <a:prstGeom prst="rect">
            <a:avLst/>
          </a:prstGeom>
        </p:spPr>
      </p:pic>
      <p:sp>
        <p:nvSpPr>
          <p:cNvPr id="85" name="テキスト ボックス 84">
            <a:extLst>
              <a:ext uri="{FF2B5EF4-FFF2-40B4-BE49-F238E27FC236}">
                <a16:creationId xmlns:a16="http://schemas.microsoft.com/office/drawing/2014/main" id="{E1324754-82C8-1E44-BC95-BFDDA79ADF58}"/>
              </a:ext>
            </a:extLst>
          </p:cNvPr>
          <p:cNvSpPr txBox="1"/>
          <p:nvPr/>
        </p:nvSpPr>
        <p:spPr>
          <a:xfrm>
            <a:off x="1327814" y="1968983"/>
            <a:ext cx="1159853" cy="200187"/>
          </a:xfrm>
          <a:prstGeom prst="rect">
            <a:avLst/>
          </a:prstGeom>
          <a:noFill/>
        </p:spPr>
        <p:txBody>
          <a:bodyPr wrap="square" rtlCol="0">
            <a:noAutofit/>
          </a:bodyPr>
          <a:lstStyle/>
          <a:p>
            <a:pPr algn="ctr"/>
            <a:r>
              <a:rPr kumimoji="1" lang="ja-JP" altLang="en-US" sz="1000">
                <a:latin typeface="Meiryo UI" panose="020B0604030504040204" pitchFamily="34" charset="-128"/>
                <a:ea typeface="Meiryo UI" panose="020B0604030504040204" pitchFamily="34" charset="-128"/>
              </a:rPr>
              <a:t>インターネット</a:t>
            </a:r>
            <a:endParaRPr kumimoji="1" lang="ja-JP" altLang="en-US" sz="1000" dirty="0">
              <a:latin typeface="Meiryo UI" panose="020B0604030504040204" pitchFamily="34" charset="-128"/>
              <a:ea typeface="Meiryo UI" panose="020B0604030504040204" pitchFamily="34" charset="-128"/>
            </a:endParaRPr>
          </a:p>
        </p:txBody>
      </p:sp>
      <p:sp>
        <p:nvSpPr>
          <p:cNvPr id="90" name="テキスト ボックス 89">
            <a:extLst>
              <a:ext uri="{FF2B5EF4-FFF2-40B4-BE49-F238E27FC236}">
                <a16:creationId xmlns:a16="http://schemas.microsoft.com/office/drawing/2014/main" id="{8C7C9BE5-46D0-564F-8BB2-94E8294CA195}"/>
              </a:ext>
            </a:extLst>
          </p:cNvPr>
          <p:cNvSpPr txBox="1"/>
          <p:nvPr/>
        </p:nvSpPr>
        <p:spPr>
          <a:xfrm>
            <a:off x="8769791" y="1883560"/>
            <a:ext cx="857999" cy="212217"/>
          </a:xfrm>
          <a:prstGeom prst="rect">
            <a:avLst/>
          </a:prstGeom>
          <a:noFill/>
        </p:spPr>
        <p:txBody>
          <a:bodyPr wrap="square" rtlCol="0">
            <a:noAutofit/>
          </a:bodyPr>
          <a:lstStyle/>
          <a:p>
            <a:pPr algn="ctr"/>
            <a:r>
              <a:rPr kumimoji="1" lang="ja-JP" altLang="en-US" sz="1000">
                <a:latin typeface="Meiryo UI" panose="020B0604030504040204" pitchFamily="34" charset="-128"/>
                <a:ea typeface="Meiryo UI" panose="020B0604030504040204" pitchFamily="34" charset="-128"/>
              </a:rPr>
              <a:t>企業ユーザ</a:t>
            </a:r>
            <a:endParaRPr kumimoji="1" lang="ja-JP" altLang="en-US" sz="1000" dirty="0">
              <a:latin typeface="Meiryo UI" panose="020B0604030504040204" pitchFamily="34" charset="-128"/>
              <a:ea typeface="Meiryo UI" panose="020B0604030504040204" pitchFamily="34" charset="-128"/>
            </a:endParaRPr>
          </a:p>
        </p:txBody>
      </p:sp>
      <p:sp>
        <p:nvSpPr>
          <p:cNvPr id="91" name="テキスト ボックス 90">
            <a:extLst>
              <a:ext uri="{FF2B5EF4-FFF2-40B4-BE49-F238E27FC236}">
                <a16:creationId xmlns:a16="http://schemas.microsoft.com/office/drawing/2014/main" id="{67AEEF55-52DB-F043-A902-1648F6E929AC}"/>
              </a:ext>
            </a:extLst>
          </p:cNvPr>
          <p:cNvSpPr txBox="1"/>
          <p:nvPr/>
        </p:nvSpPr>
        <p:spPr>
          <a:xfrm>
            <a:off x="7982069" y="2447571"/>
            <a:ext cx="1517149" cy="276999"/>
          </a:xfrm>
          <a:prstGeom prst="rect">
            <a:avLst/>
          </a:prstGeom>
          <a:noFill/>
        </p:spPr>
        <p:txBody>
          <a:bodyPr wrap="square" rtlCol="0">
            <a:spAutoFit/>
          </a:bodyPr>
          <a:lstStyle/>
          <a:p>
            <a:pPr algn="ctr"/>
            <a:r>
              <a:rPr kumimoji="1" lang="ja-JP" altLang="en-US" sz="1200" b="1">
                <a:solidFill>
                  <a:schemeClr val="accent3"/>
                </a:solidFill>
                <a:latin typeface="Meiryo UI" panose="020B0604030504040204" pitchFamily="34" charset="-128"/>
                <a:ea typeface="Meiryo UI" panose="020B0604030504040204" pitchFamily="34" charset="-128"/>
              </a:rPr>
              <a:t>内部</a:t>
            </a:r>
            <a:r>
              <a:rPr kumimoji="1" lang="en-US" altLang="ja-JP" sz="1200" b="1" dirty="0">
                <a:solidFill>
                  <a:schemeClr val="accent3"/>
                </a:solidFill>
                <a:latin typeface="Meiryo UI" panose="020B0604030504040204" pitchFamily="34" charset="-128"/>
                <a:ea typeface="Meiryo UI" panose="020B0604030504040204" pitchFamily="34" charset="-128"/>
              </a:rPr>
              <a:t>Web</a:t>
            </a:r>
            <a:r>
              <a:rPr kumimoji="1" lang="ja-JP" altLang="en-US" sz="1200" b="1" dirty="0">
                <a:solidFill>
                  <a:schemeClr val="accent3"/>
                </a:solidFill>
                <a:latin typeface="Meiryo UI" panose="020B0604030504040204" pitchFamily="34" charset="-128"/>
                <a:ea typeface="Meiryo UI" panose="020B0604030504040204" pitchFamily="34" charset="-128"/>
              </a:rPr>
              <a:t>アクセス</a:t>
            </a:r>
          </a:p>
        </p:txBody>
      </p:sp>
      <p:sp>
        <p:nvSpPr>
          <p:cNvPr id="92" name="角丸四角形 91">
            <a:extLst>
              <a:ext uri="{FF2B5EF4-FFF2-40B4-BE49-F238E27FC236}">
                <a16:creationId xmlns:a16="http://schemas.microsoft.com/office/drawing/2014/main" id="{E828734A-29B8-264E-81D6-AECEF555D69A}"/>
              </a:ext>
            </a:extLst>
          </p:cNvPr>
          <p:cNvSpPr/>
          <p:nvPr/>
        </p:nvSpPr>
        <p:spPr bwMode="auto">
          <a:xfrm>
            <a:off x="1919774" y="2381457"/>
            <a:ext cx="822484" cy="526620"/>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課金</a:t>
            </a: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情報</a:t>
            </a:r>
            <a:endParaRPr kumimoji="1" lang="ja-JP" altLang="en-US" sz="1200" dirty="0">
              <a:latin typeface="Meiryo UI" panose="020B0604030504040204" pitchFamily="34" charset="-128"/>
              <a:ea typeface="Meiryo UI" panose="020B0604030504040204" pitchFamily="34" charset="-128"/>
            </a:endParaRPr>
          </a:p>
        </p:txBody>
      </p:sp>
      <p:sp>
        <p:nvSpPr>
          <p:cNvPr id="93" name="角丸四角形 92">
            <a:extLst>
              <a:ext uri="{FF2B5EF4-FFF2-40B4-BE49-F238E27FC236}">
                <a16:creationId xmlns:a16="http://schemas.microsoft.com/office/drawing/2014/main" id="{36F31E37-B3AF-B34B-B605-0337142F5B22}"/>
              </a:ext>
            </a:extLst>
          </p:cNvPr>
          <p:cNvSpPr/>
          <p:nvPr/>
        </p:nvSpPr>
        <p:spPr bwMode="auto">
          <a:xfrm>
            <a:off x="3044771" y="2381457"/>
            <a:ext cx="1124792" cy="526620"/>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アクセス制御</a:t>
            </a: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情報</a:t>
            </a:r>
            <a:endParaRPr kumimoji="1" lang="ja-JP" altLang="en-US" sz="1200" dirty="0">
              <a:latin typeface="Meiryo UI" panose="020B0604030504040204" pitchFamily="34" charset="-128"/>
              <a:ea typeface="Meiryo UI" panose="020B0604030504040204" pitchFamily="34" charset="-128"/>
            </a:endParaRPr>
          </a:p>
        </p:txBody>
      </p:sp>
      <p:sp>
        <p:nvSpPr>
          <p:cNvPr id="94" name="下矢印 93">
            <a:extLst>
              <a:ext uri="{FF2B5EF4-FFF2-40B4-BE49-F238E27FC236}">
                <a16:creationId xmlns:a16="http://schemas.microsoft.com/office/drawing/2014/main" id="{0084FF10-4FA8-C145-8B1D-F494E782B6D0}"/>
              </a:ext>
            </a:extLst>
          </p:cNvPr>
          <p:cNvSpPr/>
          <p:nvPr/>
        </p:nvSpPr>
        <p:spPr>
          <a:xfrm rot="2614038">
            <a:off x="2597961" y="1776193"/>
            <a:ext cx="179562" cy="679554"/>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95" name="角丸四角形 94">
            <a:extLst>
              <a:ext uri="{FF2B5EF4-FFF2-40B4-BE49-F238E27FC236}">
                <a16:creationId xmlns:a16="http://schemas.microsoft.com/office/drawing/2014/main" id="{88FE78BF-CE13-404F-936B-8BEC7B2A82D2}"/>
              </a:ext>
            </a:extLst>
          </p:cNvPr>
          <p:cNvSpPr/>
          <p:nvPr/>
        </p:nvSpPr>
        <p:spPr bwMode="auto">
          <a:xfrm>
            <a:off x="2559368" y="1621064"/>
            <a:ext cx="978034" cy="380842"/>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プロキシ</a:t>
            </a:r>
            <a:endParaRPr kumimoji="1" lang="ja-JP" altLang="en-US" sz="1200" dirty="0">
              <a:latin typeface="Meiryo UI" panose="020B0604030504040204" pitchFamily="34" charset="-128"/>
              <a:ea typeface="Meiryo UI" panose="020B0604030504040204" pitchFamily="34" charset="-128"/>
            </a:endParaRPr>
          </a:p>
        </p:txBody>
      </p:sp>
      <p:sp>
        <p:nvSpPr>
          <p:cNvPr id="96" name="左右矢印 95">
            <a:extLst>
              <a:ext uri="{FF2B5EF4-FFF2-40B4-BE49-F238E27FC236}">
                <a16:creationId xmlns:a16="http://schemas.microsoft.com/office/drawing/2014/main" id="{457BA65A-A563-DC43-9D97-33AA310DA348}"/>
              </a:ext>
            </a:extLst>
          </p:cNvPr>
          <p:cNvSpPr/>
          <p:nvPr/>
        </p:nvSpPr>
        <p:spPr>
          <a:xfrm rot="2949170">
            <a:off x="3120201" y="2061247"/>
            <a:ext cx="508018" cy="180301"/>
          </a:xfrm>
          <a:prstGeom prst="leftRightArrow">
            <a:avLst>
              <a:gd name="adj1" fmla="val 39085"/>
              <a:gd name="adj2" fmla="val 4822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97" name="グラフィックス 96">
            <a:extLst>
              <a:ext uri="{FF2B5EF4-FFF2-40B4-BE49-F238E27FC236}">
                <a16:creationId xmlns:a16="http://schemas.microsoft.com/office/drawing/2014/main" id="{AED76A75-89BC-C149-BFEF-844A8580A9F6}"/>
              </a:ext>
            </a:extLst>
          </p:cNvPr>
          <p:cNvPicPr>
            <a:picLocks noChangeAspect="1"/>
          </p:cNvPicPr>
          <p:nvPr/>
        </p:nvPicPr>
        <p:blipFill>
          <a:blip/>
          <a:stretch>
            <a:fillRect/>
          </a:stretch>
        </p:blipFill>
        <p:spPr>
          <a:xfrm>
            <a:off x="2509149" y="2681934"/>
            <a:ext cx="504129" cy="504129"/>
          </a:xfrm>
          <a:prstGeom prst="rect">
            <a:avLst/>
          </a:prstGeom>
        </p:spPr>
      </p:pic>
      <p:pic>
        <p:nvPicPr>
          <p:cNvPr id="98" name="グラフィックス 97">
            <a:extLst>
              <a:ext uri="{FF2B5EF4-FFF2-40B4-BE49-F238E27FC236}">
                <a16:creationId xmlns:a16="http://schemas.microsoft.com/office/drawing/2014/main" id="{7BD8D192-2C92-F048-9E8D-09BD4AD6A88B}"/>
              </a:ext>
            </a:extLst>
          </p:cNvPr>
          <p:cNvPicPr>
            <a:picLocks noChangeAspect="1"/>
          </p:cNvPicPr>
          <p:nvPr/>
        </p:nvPicPr>
        <p:blipFill>
          <a:blip/>
          <a:stretch>
            <a:fillRect/>
          </a:stretch>
        </p:blipFill>
        <p:spPr>
          <a:xfrm>
            <a:off x="3815758" y="2681934"/>
            <a:ext cx="504129" cy="504129"/>
          </a:xfrm>
          <a:prstGeom prst="rect">
            <a:avLst/>
          </a:prstGeom>
        </p:spPr>
      </p:pic>
      <p:sp>
        <p:nvSpPr>
          <p:cNvPr id="104" name="角丸四角形 103">
            <a:extLst>
              <a:ext uri="{FF2B5EF4-FFF2-40B4-BE49-F238E27FC236}">
                <a16:creationId xmlns:a16="http://schemas.microsoft.com/office/drawing/2014/main" id="{513B6F27-07FD-394C-B9A3-38B2A0A77396}"/>
              </a:ext>
            </a:extLst>
          </p:cNvPr>
          <p:cNvSpPr/>
          <p:nvPr/>
        </p:nvSpPr>
        <p:spPr bwMode="auto">
          <a:xfrm>
            <a:off x="6260905" y="2430696"/>
            <a:ext cx="727531" cy="526620"/>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コンテンツ</a:t>
            </a: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sz="1200">
                <a:latin typeface="Meiryo UI" panose="020B0604030504040204" pitchFamily="34" charset="-128"/>
                <a:ea typeface="Meiryo UI" panose="020B0604030504040204" pitchFamily="34" charset="-128"/>
              </a:rPr>
              <a:t>情報等</a:t>
            </a:r>
            <a:endParaRPr kumimoji="1" lang="ja-JP" altLang="en-US" sz="1200" dirty="0">
              <a:latin typeface="Meiryo UI" panose="020B0604030504040204" pitchFamily="34" charset="-128"/>
              <a:ea typeface="Meiryo UI" panose="020B0604030504040204" pitchFamily="34" charset="-128"/>
            </a:endParaRPr>
          </a:p>
        </p:txBody>
      </p:sp>
      <p:sp>
        <p:nvSpPr>
          <p:cNvPr id="105" name="角丸四角形 104">
            <a:extLst>
              <a:ext uri="{FF2B5EF4-FFF2-40B4-BE49-F238E27FC236}">
                <a16:creationId xmlns:a16="http://schemas.microsoft.com/office/drawing/2014/main" id="{67915462-5C23-334F-A7DD-CB496F256642}"/>
              </a:ext>
            </a:extLst>
          </p:cNvPr>
          <p:cNvSpPr/>
          <p:nvPr/>
        </p:nvSpPr>
        <p:spPr bwMode="auto">
          <a:xfrm>
            <a:off x="7028599" y="2430696"/>
            <a:ext cx="1052941" cy="526620"/>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バックエンド系</a:t>
            </a: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sz="1200">
                <a:latin typeface="Meiryo UI" panose="020B0604030504040204" pitchFamily="34" charset="-128"/>
                <a:ea typeface="Meiryo UI" panose="020B0604030504040204" pitchFamily="34" charset="-128"/>
              </a:rPr>
              <a:t>サーバ</a:t>
            </a:r>
            <a:endParaRPr kumimoji="1" lang="ja-JP" altLang="en-US" sz="1200" dirty="0">
              <a:latin typeface="Meiryo UI" panose="020B0604030504040204" pitchFamily="34" charset="-128"/>
              <a:ea typeface="Meiryo UI" panose="020B0604030504040204" pitchFamily="34" charset="-128"/>
            </a:endParaRPr>
          </a:p>
        </p:txBody>
      </p:sp>
      <p:sp>
        <p:nvSpPr>
          <p:cNvPr id="106" name="下矢印 105">
            <a:extLst>
              <a:ext uri="{FF2B5EF4-FFF2-40B4-BE49-F238E27FC236}">
                <a16:creationId xmlns:a16="http://schemas.microsoft.com/office/drawing/2014/main" id="{3EFEC7CC-5B43-0341-BEB7-19852C6877B1}"/>
              </a:ext>
            </a:extLst>
          </p:cNvPr>
          <p:cNvSpPr/>
          <p:nvPr/>
        </p:nvSpPr>
        <p:spPr>
          <a:xfrm>
            <a:off x="6601073" y="2057100"/>
            <a:ext cx="204390" cy="374322"/>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107" name="下矢印 106">
            <a:extLst>
              <a:ext uri="{FF2B5EF4-FFF2-40B4-BE49-F238E27FC236}">
                <a16:creationId xmlns:a16="http://schemas.microsoft.com/office/drawing/2014/main" id="{0E7E740D-0A31-4647-88A8-36389AA6214D}"/>
              </a:ext>
            </a:extLst>
          </p:cNvPr>
          <p:cNvSpPr/>
          <p:nvPr/>
        </p:nvSpPr>
        <p:spPr>
          <a:xfrm>
            <a:off x="7550012" y="2057100"/>
            <a:ext cx="204390" cy="374322"/>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108" name="角丸四角形 107">
            <a:extLst>
              <a:ext uri="{FF2B5EF4-FFF2-40B4-BE49-F238E27FC236}">
                <a16:creationId xmlns:a16="http://schemas.microsoft.com/office/drawing/2014/main" id="{AFCAE69A-D9B3-524B-8C0D-8C8128BA89EE}"/>
              </a:ext>
            </a:extLst>
          </p:cNvPr>
          <p:cNvSpPr/>
          <p:nvPr/>
        </p:nvSpPr>
        <p:spPr bwMode="auto">
          <a:xfrm>
            <a:off x="6318186" y="1618637"/>
            <a:ext cx="832227" cy="526620"/>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内部向け</a:t>
            </a: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sz="1200">
                <a:latin typeface="Meiryo UI" panose="020B0604030504040204" pitchFamily="34" charset="-128"/>
                <a:ea typeface="Meiryo UI" panose="020B0604030504040204" pitchFamily="34" charset="-128"/>
              </a:rPr>
              <a:t>ポータル</a:t>
            </a:r>
            <a:endParaRPr kumimoji="1" lang="ja-JP" altLang="en-US" sz="1200" dirty="0">
              <a:latin typeface="Meiryo UI" panose="020B0604030504040204" pitchFamily="34" charset="-128"/>
              <a:ea typeface="Meiryo UI" panose="020B0604030504040204" pitchFamily="34" charset="-128"/>
            </a:endParaRPr>
          </a:p>
        </p:txBody>
      </p:sp>
      <p:sp>
        <p:nvSpPr>
          <p:cNvPr id="109" name="角丸四角形 108">
            <a:extLst>
              <a:ext uri="{FF2B5EF4-FFF2-40B4-BE49-F238E27FC236}">
                <a16:creationId xmlns:a16="http://schemas.microsoft.com/office/drawing/2014/main" id="{9F6EAD76-01FE-2547-BA73-09FFBC048033}"/>
              </a:ext>
            </a:extLst>
          </p:cNvPr>
          <p:cNvSpPr/>
          <p:nvPr/>
        </p:nvSpPr>
        <p:spPr bwMode="auto">
          <a:xfrm>
            <a:off x="7214868" y="1618637"/>
            <a:ext cx="866672" cy="526620"/>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外部向け</a:t>
            </a: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sz="1200">
                <a:latin typeface="Meiryo UI" panose="020B0604030504040204" pitchFamily="34" charset="-128"/>
                <a:ea typeface="Meiryo UI" panose="020B0604030504040204" pitchFamily="34" charset="-128"/>
              </a:rPr>
              <a:t>ポータル</a:t>
            </a:r>
            <a:endParaRPr kumimoji="1" lang="ja-JP" altLang="en-US" sz="1200" dirty="0">
              <a:latin typeface="Meiryo UI" panose="020B0604030504040204" pitchFamily="34" charset="-128"/>
              <a:ea typeface="Meiryo UI" panose="020B0604030504040204" pitchFamily="34" charset="-128"/>
            </a:endParaRPr>
          </a:p>
        </p:txBody>
      </p:sp>
      <p:sp>
        <p:nvSpPr>
          <p:cNvPr id="110" name="正方形/長方形 109">
            <a:extLst>
              <a:ext uri="{FF2B5EF4-FFF2-40B4-BE49-F238E27FC236}">
                <a16:creationId xmlns:a16="http://schemas.microsoft.com/office/drawing/2014/main" id="{DA0AABFD-54C6-EC44-B651-28B64D9CC7AF}"/>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下矢印 42">
            <a:extLst>
              <a:ext uri="{FF2B5EF4-FFF2-40B4-BE49-F238E27FC236}">
                <a16:creationId xmlns:a16="http://schemas.microsoft.com/office/drawing/2014/main" id="{C5132710-586F-6D48-BF77-44473ADBC83F}"/>
              </a:ext>
            </a:extLst>
          </p:cNvPr>
          <p:cNvSpPr/>
          <p:nvPr/>
        </p:nvSpPr>
        <p:spPr>
          <a:xfrm rot="4500000">
            <a:off x="4096075" y="1268124"/>
            <a:ext cx="172403" cy="1288635"/>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88" name="角丸四角形 87">
            <a:extLst>
              <a:ext uri="{FF2B5EF4-FFF2-40B4-BE49-F238E27FC236}">
                <a16:creationId xmlns:a16="http://schemas.microsoft.com/office/drawing/2014/main" id="{F0496EB6-D9E0-4B4E-A2E5-4C8C1E837E7B}"/>
              </a:ext>
            </a:extLst>
          </p:cNvPr>
          <p:cNvSpPr/>
          <p:nvPr/>
        </p:nvSpPr>
        <p:spPr bwMode="auto">
          <a:xfrm>
            <a:off x="3897944" y="1691298"/>
            <a:ext cx="644466" cy="341683"/>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dirty="0">
                <a:latin typeface="Meiryo UI" panose="020B0604030504040204" pitchFamily="34" charset="-128"/>
                <a:ea typeface="Meiryo UI" panose="020B0604030504040204" pitchFamily="34" charset="-128"/>
              </a:rPr>
              <a:t>無線網</a:t>
            </a:r>
          </a:p>
        </p:txBody>
      </p:sp>
      <p:pic>
        <p:nvPicPr>
          <p:cNvPr id="89" name="グラフィックス 88">
            <a:extLst>
              <a:ext uri="{FF2B5EF4-FFF2-40B4-BE49-F238E27FC236}">
                <a16:creationId xmlns:a16="http://schemas.microsoft.com/office/drawing/2014/main" id="{784879F4-FAD7-A441-A098-22EF2F5A409E}"/>
              </a:ext>
            </a:extLst>
          </p:cNvPr>
          <p:cNvPicPr>
            <a:picLocks noChangeAspect="1"/>
          </p:cNvPicPr>
          <p:nvPr/>
        </p:nvPicPr>
        <p:blipFill>
          <a:blip/>
          <a:stretch>
            <a:fillRect/>
          </a:stretch>
        </p:blipFill>
        <p:spPr>
          <a:xfrm rot="13536599">
            <a:off x="4090988" y="1985424"/>
            <a:ext cx="528110" cy="528110"/>
          </a:xfrm>
          <a:prstGeom prst="rect">
            <a:avLst/>
          </a:prstGeom>
        </p:spPr>
      </p:pic>
      <p:sp>
        <p:nvSpPr>
          <p:cNvPr id="77" name="テキスト ボックス 76">
            <a:extLst>
              <a:ext uri="{FF2B5EF4-FFF2-40B4-BE49-F238E27FC236}">
                <a16:creationId xmlns:a16="http://schemas.microsoft.com/office/drawing/2014/main" id="{771ECC8E-F072-D443-96A8-6CB4BFDA78EC}"/>
              </a:ext>
            </a:extLst>
          </p:cNvPr>
          <p:cNvSpPr txBox="1"/>
          <p:nvPr/>
        </p:nvSpPr>
        <p:spPr>
          <a:xfrm>
            <a:off x="4428062" y="1075973"/>
            <a:ext cx="1041105" cy="276999"/>
          </a:xfrm>
          <a:prstGeom prst="rect">
            <a:avLst/>
          </a:prstGeom>
          <a:noFill/>
        </p:spPr>
        <p:txBody>
          <a:bodyPr wrap="square" rtlCol="0">
            <a:spAutoFit/>
          </a:bodyPr>
          <a:lstStyle/>
          <a:p>
            <a:pPr algn="ctr"/>
            <a:r>
              <a:rPr kumimoji="1" lang="ja-JP" altLang="en-US" sz="1200" dirty="0">
                <a:latin typeface="Meiryo UI" panose="020B0604030504040204" pitchFamily="34" charset="-128"/>
                <a:ea typeface="Meiryo UI" panose="020B0604030504040204" pitchFamily="34" charset="-128"/>
              </a:rPr>
              <a:t>携帯電話</a:t>
            </a:r>
          </a:p>
        </p:txBody>
      </p:sp>
      <p:pic>
        <p:nvPicPr>
          <p:cNvPr id="87" name="グラフィックス 86">
            <a:extLst>
              <a:ext uri="{FF2B5EF4-FFF2-40B4-BE49-F238E27FC236}">
                <a16:creationId xmlns:a16="http://schemas.microsoft.com/office/drawing/2014/main" id="{C1FF3F42-4EDF-E546-B6E6-42882A8BAAE7}"/>
              </a:ext>
            </a:extLst>
          </p:cNvPr>
          <p:cNvPicPr>
            <a:picLocks noChangeAspect="1"/>
          </p:cNvPicPr>
          <p:nvPr/>
        </p:nvPicPr>
        <p:blipFill>
          <a:blip/>
          <a:stretch>
            <a:fillRect/>
          </a:stretch>
        </p:blipFill>
        <p:spPr>
          <a:xfrm>
            <a:off x="4611614" y="1328590"/>
            <a:ext cx="688868" cy="688868"/>
          </a:xfrm>
          <a:prstGeom prst="rect">
            <a:avLst/>
          </a:prstGeom>
        </p:spPr>
      </p:pic>
      <p:sp>
        <p:nvSpPr>
          <p:cNvPr id="49" name="角丸四角形 48">
            <a:extLst>
              <a:ext uri="{FF2B5EF4-FFF2-40B4-BE49-F238E27FC236}">
                <a16:creationId xmlns:a16="http://schemas.microsoft.com/office/drawing/2014/main" id="{1C9B7E61-6FE1-2A4D-92AF-204426FA9740}"/>
              </a:ext>
            </a:extLst>
          </p:cNvPr>
          <p:cNvSpPr/>
          <p:nvPr/>
        </p:nvSpPr>
        <p:spPr bwMode="auto">
          <a:xfrm>
            <a:off x="5353897" y="1691298"/>
            <a:ext cx="644466" cy="341683"/>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dirty="0">
                <a:latin typeface="Meiryo UI" panose="020B0604030504040204" pitchFamily="34" charset="-128"/>
                <a:ea typeface="Meiryo UI" panose="020B0604030504040204" pitchFamily="34" charset="-128"/>
              </a:rPr>
              <a:t>無線網</a:t>
            </a:r>
          </a:p>
        </p:txBody>
      </p:sp>
      <p:pic>
        <p:nvPicPr>
          <p:cNvPr id="50" name="グラフィックス 49">
            <a:extLst>
              <a:ext uri="{FF2B5EF4-FFF2-40B4-BE49-F238E27FC236}">
                <a16:creationId xmlns:a16="http://schemas.microsoft.com/office/drawing/2014/main" id="{364F73FC-C645-E14D-B5DB-13C1606E61E7}"/>
              </a:ext>
            </a:extLst>
          </p:cNvPr>
          <p:cNvPicPr>
            <a:picLocks noChangeAspect="1"/>
          </p:cNvPicPr>
          <p:nvPr/>
        </p:nvPicPr>
        <p:blipFill>
          <a:blip/>
          <a:stretch>
            <a:fillRect/>
          </a:stretch>
        </p:blipFill>
        <p:spPr>
          <a:xfrm rot="8100000">
            <a:off x="5221430" y="1985424"/>
            <a:ext cx="528110" cy="528110"/>
          </a:xfrm>
          <a:prstGeom prst="rect">
            <a:avLst/>
          </a:prstGeom>
        </p:spPr>
      </p:pic>
      <p:sp>
        <p:nvSpPr>
          <p:cNvPr id="53" name="コンテンツ プレースホルダ 103">
            <a:extLst>
              <a:ext uri="{FF2B5EF4-FFF2-40B4-BE49-F238E27FC236}">
                <a16:creationId xmlns:a16="http://schemas.microsoft.com/office/drawing/2014/main" id="{F817185B-FC31-9B47-B59C-B2DA1FAC74FC}"/>
              </a:ext>
            </a:extLst>
          </p:cNvPr>
          <p:cNvSpPr txBox="1">
            <a:spLocks/>
          </p:cNvSpPr>
          <p:nvPr/>
        </p:nvSpPr>
        <p:spPr bwMode="auto">
          <a:xfrm>
            <a:off x="369423" y="3343173"/>
            <a:ext cx="4242191" cy="293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大規模</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GW</a:t>
            </a: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システム開発</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携帯</a:t>
            </a:r>
            <a:r>
              <a:rPr lang="ja-JP" altLang="en-US" sz="1200" kern="0" dirty="0">
                <a:latin typeface="Meiryo UI" panose="020B0604030504040204" pitchFamily="34" charset="-128"/>
                <a:ea typeface="Meiryo UI" panose="020B0604030504040204" pitchFamily="34" charset="-128"/>
                <a:cs typeface="Meiryo UI" pitchFamily="50" charset="-128"/>
              </a:rPr>
              <a:t>／スマフォ向け大規模</a:t>
            </a:r>
            <a:r>
              <a:rPr lang="en-US" altLang="ja-JP" sz="1200" kern="0" dirty="0">
                <a:latin typeface="Meiryo UI" panose="020B0604030504040204" pitchFamily="34" charset="-128"/>
                <a:ea typeface="Meiryo UI" panose="020B0604030504040204" pitchFamily="34" charset="-128"/>
                <a:cs typeface="Meiryo UI" pitchFamily="50" charset="-128"/>
              </a:rPr>
              <a:t>GW</a:t>
            </a:r>
            <a:r>
              <a:rPr lang="ja-JP" altLang="en-US" sz="1200" kern="0" dirty="0">
                <a:latin typeface="Meiryo UI" panose="020B0604030504040204" pitchFamily="34" charset="-128"/>
                <a:ea typeface="Meiryo UI" panose="020B0604030504040204" pitchFamily="34" charset="-128"/>
                <a:cs typeface="Meiryo UI" pitchFamily="50" charset="-128"/>
              </a:rPr>
              <a:t>システム開発</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5,000</a:t>
            </a:r>
            <a:r>
              <a:rPr lang="ja-JP" altLang="en-US" sz="1200" kern="0" dirty="0">
                <a:latin typeface="Meiryo UI" panose="020B0604030504040204" pitchFamily="34" charset="-128"/>
                <a:ea typeface="Meiryo UI" panose="020B0604030504040204" pitchFamily="34" charset="-128"/>
                <a:cs typeface="Meiryo UI" pitchFamily="50" charset="-128"/>
              </a:rPr>
              <a:t>万人の利用者数</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高品質</a:t>
            </a:r>
            <a:r>
              <a:rPr lang="ja-JP" altLang="en-US" sz="1200" kern="0" dirty="0">
                <a:latin typeface="Meiryo UI" panose="020B0604030504040204" pitchFamily="34" charset="-128"/>
                <a:ea typeface="Meiryo UI" panose="020B0604030504040204" pitchFamily="34" charset="-128"/>
                <a:cs typeface="Meiryo UI" pitchFamily="50" charset="-128"/>
              </a:rPr>
              <a:t>のプロジェクト開発</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長期</a:t>
            </a:r>
            <a:r>
              <a:rPr lang="ja-JP" altLang="en-US" sz="1200" kern="0" dirty="0">
                <a:latin typeface="Meiryo UI" panose="020B0604030504040204" pitchFamily="34" charset="-128"/>
                <a:ea typeface="Meiryo UI" panose="020B0604030504040204" pitchFamily="34" charset="-128"/>
                <a:cs typeface="Meiryo UI" pitchFamily="50" charset="-128"/>
              </a:rPr>
              <a:t>のプロジェクト開発（</a:t>
            </a:r>
            <a:r>
              <a:rPr lang="en-US" altLang="ja-JP" sz="1200" kern="0" dirty="0">
                <a:latin typeface="Meiryo UI" panose="020B0604030504040204" pitchFamily="34" charset="-128"/>
                <a:ea typeface="Meiryo UI" panose="020B0604030504040204" pitchFamily="34" charset="-128"/>
                <a:cs typeface="Meiryo UI" pitchFamily="50" charset="-128"/>
              </a:rPr>
              <a:t>2000</a:t>
            </a:r>
            <a:r>
              <a:rPr lang="ja-JP" altLang="en-US" sz="1200" kern="0" dirty="0">
                <a:latin typeface="Meiryo UI" panose="020B0604030504040204" pitchFamily="34" charset="-128"/>
                <a:ea typeface="Meiryo UI" panose="020B0604030504040204" pitchFamily="34" charset="-128"/>
                <a:cs typeface="Meiryo UI" pitchFamily="50" charset="-128"/>
              </a:rPr>
              <a:t>年～現在継続中）</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マイグレーション</a:t>
            </a:r>
            <a:r>
              <a:rPr lang="ja-JP" altLang="en-US" sz="1200" kern="0" dirty="0">
                <a:latin typeface="Meiryo UI" panose="020B0604030504040204" pitchFamily="34" charset="-128"/>
                <a:ea typeface="Meiryo UI" panose="020B0604030504040204" pitchFamily="34" charset="-128"/>
                <a:cs typeface="Meiryo UI" pitchFamily="50" charset="-128"/>
              </a:rPr>
              <a:t>実施（</a:t>
            </a:r>
            <a:r>
              <a:rPr lang="en-US" altLang="ja-JP" sz="1200" kern="0" dirty="0">
                <a:latin typeface="Meiryo UI" panose="020B0604030504040204" pitchFamily="34" charset="-128"/>
                <a:ea typeface="Meiryo UI" panose="020B0604030504040204" pitchFamily="34" charset="-128"/>
                <a:cs typeface="Meiryo UI" pitchFamily="50" charset="-128"/>
              </a:rPr>
              <a:t>UNIX</a:t>
            </a:r>
            <a:r>
              <a:rPr lang="ja-JP" altLang="en-US" sz="1200" kern="0" dirty="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Linux</a:t>
            </a:r>
            <a:r>
              <a:rPr lang="ja-JP" altLang="en-US" sz="1200" kern="0" dirty="0">
                <a:latin typeface="Meiryo UI" panose="020B0604030504040204" pitchFamily="34" charset="-128"/>
                <a:ea typeface="Meiryo UI" panose="020B0604030504040204" pitchFamily="34" charset="-128"/>
                <a:cs typeface="Meiryo UI" pitchFamily="50" charset="-128"/>
              </a:rPr>
              <a:t>）</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担当</a:t>
            </a:r>
            <a:r>
              <a:rPr lang="ja-JP" altLang="en-US" sz="1200" kern="0" dirty="0">
                <a:latin typeface="Meiryo UI" panose="020B0604030504040204" pitchFamily="34" charset="-128"/>
                <a:ea typeface="Meiryo UI" panose="020B0604030504040204" pitchFamily="34" charset="-128"/>
                <a:cs typeface="Meiryo UI" pitchFamily="50" charset="-128"/>
              </a:rPr>
              <a:t>総規模：約</a:t>
            </a:r>
            <a:r>
              <a:rPr lang="en-US" altLang="ja-JP" sz="1200" kern="0" dirty="0">
                <a:latin typeface="Meiryo UI" panose="020B0604030504040204" pitchFamily="34" charset="-128"/>
                <a:ea typeface="Meiryo UI" panose="020B0604030504040204" pitchFamily="34" charset="-128"/>
                <a:cs typeface="Meiryo UI" pitchFamily="50" charset="-128"/>
              </a:rPr>
              <a:t>1.5MS</a:t>
            </a:r>
            <a:r>
              <a:rPr lang="ja-JP" altLang="en-US" sz="1200" kern="0" dirty="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12</a:t>
            </a:r>
            <a:r>
              <a:rPr lang="ja-JP" altLang="en-US" sz="1200" kern="0" dirty="0">
                <a:latin typeface="Meiryo UI" panose="020B0604030504040204" pitchFamily="34" charset="-128"/>
                <a:ea typeface="Meiryo UI" panose="020B0604030504040204" pitchFamily="34" charset="-128"/>
                <a:cs typeface="Meiryo UI" pitchFamily="50" charset="-128"/>
              </a:rPr>
              <a:t>サーバ総規模）、ピーク時：</a:t>
            </a:r>
            <a:r>
              <a:rPr lang="en-US" altLang="ja-JP" sz="1200" kern="0" dirty="0">
                <a:latin typeface="Meiryo UI" panose="020B0604030504040204" pitchFamily="34" charset="-128"/>
                <a:ea typeface="Meiryo UI" panose="020B0604030504040204" pitchFamily="34" charset="-128"/>
                <a:cs typeface="Meiryo UI" pitchFamily="50" charset="-128"/>
              </a:rPr>
              <a:t>80</a:t>
            </a:r>
            <a:r>
              <a:rPr lang="ja-JP" altLang="en-US" sz="1200" kern="0">
                <a:latin typeface="Meiryo UI" panose="020B0604030504040204" pitchFamily="34" charset="-128"/>
                <a:ea typeface="Meiryo UI" panose="020B0604030504040204" pitchFamily="34" charset="-128"/>
                <a:cs typeface="Meiryo UI" pitchFamily="50" charset="-128"/>
              </a:rPr>
              <a:t>人</a:t>
            </a:r>
          </a:p>
          <a:p>
            <a:pPr marL="0" marR="0" lvl="0" indent="0" algn="l" defTabSz="914400" rtl="0" eaLnBrk="1" fontAlgn="base" latinLnBrk="0" hangingPunct="1">
              <a:spcBef>
                <a:spcPct val="20000"/>
              </a:spcBef>
              <a:spcAft>
                <a:spcPct val="0"/>
              </a:spcAft>
              <a:buClr>
                <a:srgbClr val="0070C0"/>
              </a:buClr>
              <a:buSzPct val="100000"/>
              <a:buFontTx/>
              <a:buNone/>
              <a:tabLst/>
              <a:defRPr/>
            </a:pPr>
            <a:endParaRPr kumimoji="1" lang="en-US" altLang="ja-JP" sz="1200" i="0" u="none" strike="noStrike" kern="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eiryo UI" pitchFamily="50" charset="-128"/>
            </a:endParaRPr>
          </a:p>
          <a:p>
            <a:pPr lvl="0" defTabSz="914400" fontAlgn="base">
              <a:spcBef>
                <a:spcPct val="20000"/>
              </a:spcBef>
              <a:spcAft>
                <a:spcPct val="0"/>
              </a:spcAft>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a:ln>
                  <a:noFill/>
                </a:ln>
                <a:solidFill>
                  <a:schemeClr val="tx2"/>
                </a:solidFill>
                <a:effectLst/>
                <a:uLnTx/>
                <a:uFillTx/>
                <a:latin typeface="Meiryo UI" panose="020B0604030504040204" pitchFamily="34" charset="-128"/>
                <a:ea typeface="Meiryo UI" panose="020B0604030504040204" pitchFamily="34" charset="-128"/>
                <a:cs typeface="Meiryo UI" pitchFamily="50" charset="-128"/>
              </a:rPr>
              <a:t>プロキシサーバ開発</a:t>
            </a:r>
          </a:p>
          <a:p>
            <a:pPr marL="0" lvl="1" eaLnBrk="0" hangingPunct="0">
              <a:spcBef>
                <a:spcPct val="20000"/>
              </a:spcBef>
              <a:buSzPct val="100000"/>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GW</a:t>
            </a:r>
            <a:r>
              <a:rPr lang="ja-JP" altLang="en-US" sz="1200" kern="0">
                <a:latin typeface="Meiryo UI" panose="020B0604030504040204" pitchFamily="34" charset="-128"/>
                <a:ea typeface="Meiryo UI" panose="020B0604030504040204" pitchFamily="34" charset="-128"/>
                <a:cs typeface="Meiryo UI" pitchFamily="50" charset="-128"/>
              </a:rPr>
              <a:t>システムと外部</a:t>
            </a:r>
            <a:r>
              <a:rPr lang="en-US" altLang="ja-JP" sz="1200" kern="0" dirty="0">
                <a:latin typeface="Meiryo UI" panose="020B0604030504040204" pitchFamily="34" charset="-128"/>
                <a:ea typeface="Meiryo UI" panose="020B0604030504040204" pitchFamily="34" charset="-128"/>
                <a:cs typeface="Meiryo UI" pitchFamily="50" charset="-128"/>
              </a:rPr>
              <a:t>NW</a:t>
            </a:r>
            <a:r>
              <a:rPr lang="ja-JP" altLang="en-US" sz="1200" kern="0">
                <a:latin typeface="Meiryo UI" panose="020B0604030504040204" pitchFamily="34" charset="-128"/>
                <a:ea typeface="Meiryo UI" panose="020B0604030504040204" pitchFamily="34" charset="-128"/>
                <a:cs typeface="Meiryo UI" pitchFamily="50" charset="-128"/>
              </a:rPr>
              <a:t>の中継サーバ機能の開発</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marL="0" lvl="1" algn="just">
              <a:spcBef>
                <a:spcPct val="20000"/>
              </a:spcBef>
              <a:buSzPct val="100000"/>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フロー制御機能</a:t>
            </a:r>
            <a:r>
              <a:rPr lang="en-US" altLang="ja-JP" sz="1200" kern="0" dirty="0">
                <a:latin typeface="Meiryo UI" panose="020B0604030504040204" pitchFamily="34" charset="-128"/>
                <a:ea typeface="Meiryo UI" panose="020B0604030504040204" pitchFamily="34" charset="-128"/>
                <a:cs typeface="Meiryo UI" pitchFamily="50" charset="-128"/>
              </a:rPr>
              <a:t>(</a:t>
            </a:r>
            <a:r>
              <a:rPr lang="ja-JP" altLang="en-US" sz="1200" kern="0">
                <a:latin typeface="Meiryo UI" panose="020B0604030504040204" pitchFamily="34" charset="-128"/>
                <a:ea typeface="Meiryo UI" panose="020B0604030504040204" pitchFamily="34" charset="-128"/>
                <a:cs typeface="Meiryo UI" pitchFamily="50" charset="-128"/>
              </a:rPr>
              <a:t>ユーザ単位の課金、アクセス制御</a:t>
            </a:r>
            <a:r>
              <a:rPr lang="en-US" altLang="ja-JP" sz="1200" kern="0" dirty="0">
                <a:latin typeface="Meiryo UI" panose="020B0604030504040204" pitchFamily="34" charset="-128"/>
                <a:ea typeface="Meiryo UI" panose="020B0604030504040204" pitchFamily="34" charset="-128"/>
                <a:cs typeface="Meiryo UI" pitchFamily="50" charset="-128"/>
              </a:rPr>
              <a:t>)</a:t>
            </a:r>
            <a:r>
              <a:rPr lang="ja-JP" altLang="en-US" sz="1200" kern="0">
                <a:latin typeface="Meiryo UI" panose="020B0604030504040204" pitchFamily="34" charset="-128"/>
                <a:ea typeface="Meiryo UI" panose="020B0604030504040204" pitchFamily="34" charset="-128"/>
                <a:cs typeface="Meiryo UI" pitchFamily="50" charset="-128"/>
              </a:rPr>
              <a:t>の開発</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marL="0" lvl="1" algn="just">
              <a:spcBef>
                <a:spcPct val="20000"/>
              </a:spcBef>
              <a:buSzPct val="100000"/>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1</a:t>
            </a:r>
            <a:r>
              <a:rPr lang="ja-JP" altLang="en-US" sz="1200" kern="0">
                <a:latin typeface="Meiryo UI" panose="020B0604030504040204" pitchFamily="34" charset="-128"/>
                <a:ea typeface="Meiryo UI" panose="020B0604030504040204" pitchFamily="34" charset="-128"/>
                <a:cs typeface="Meiryo UI" pitchFamily="50" charset="-128"/>
              </a:rPr>
              <a:t>ノードあたり</a:t>
            </a:r>
            <a:r>
              <a:rPr lang="en-US" altLang="ja-JP" sz="1200" kern="0" dirty="0">
                <a:latin typeface="Meiryo UI" panose="020B0604030504040204" pitchFamily="34" charset="-128"/>
                <a:ea typeface="Meiryo UI" panose="020B0604030504040204" pitchFamily="34" charset="-128"/>
                <a:cs typeface="Meiryo UI" pitchFamily="50" charset="-128"/>
              </a:rPr>
              <a:t>10,000tps</a:t>
            </a:r>
            <a:r>
              <a:rPr lang="ja-JP" altLang="en-US" sz="1200" kern="0">
                <a:latin typeface="Meiryo UI" panose="020B0604030504040204" pitchFamily="34" charset="-128"/>
                <a:ea typeface="Meiryo UI" panose="020B0604030504040204" pitchFamily="34" charset="-128"/>
                <a:cs typeface="Meiryo UI" pitchFamily="50" charset="-128"/>
              </a:rPr>
              <a:t>の性能達成（</a:t>
            </a:r>
            <a:r>
              <a:rPr lang="en-US" altLang="ja-JP" sz="1200" kern="0" dirty="0">
                <a:latin typeface="Meiryo UI" panose="020B0604030504040204" pitchFamily="34" charset="-128"/>
                <a:ea typeface="Meiryo UI" panose="020B0604030504040204" pitchFamily="34" charset="-128"/>
                <a:cs typeface="Meiryo UI" pitchFamily="50" charset="-128"/>
              </a:rPr>
              <a:t>HP</a:t>
            </a:r>
            <a:r>
              <a:rPr lang="ja-JP" altLang="en-US" sz="1200" kern="0">
                <a:latin typeface="Meiryo UI" panose="020B0604030504040204" pitchFamily="34" charset="-128"/>
                <a:ea typeface="Meiryo UI" panose="020B0604030504040204" pitchFamily="34" charset="-128"/>
                <a:cs typeface="Meiryo UI" pitchFamily="50" charset="-128"/>
              </a:rPr>
              <a:t>製サーバ）</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marL="0" lvl="1">
              <a:spcBef>
                <a:spcPct val="20000"/>
              </a:spcBef>
              <a:buSzPct val="100000"/>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担当開発規模は、約</a:t>
            </a:r>
            <a:r>
              <a:rPr lang="en-US" altLang="ja-JP" sz="1200" kern="0" dirty="0">
                <a:latin typeface="Meiryo UI" panose="020B0604030504040204" pitchFamily="34" charset="-128"/>
                <a:ea typeface="Meiryo UI" panose="020B0604030504040204" pitchFamily="34" charset="-128"/>
                <a:cs typeface="Meiryo UI" pitchFamily="50" charset="-128"/>
              </a:rPr>
              <a:t>270KS</a:t>
            </a:r>
          </a:p>
        </p:txBody>
      </p:sp>
      <p:sp>
        <p:nvSpPr>
          <p:cNvPr id="57" name="コンテンツ プレースホルダ 103">
            <a:extLst>
              <a:ext uri="{FF2B5EF4-FFF2-40B4-BE49-F238E27FC236}">
                <a16:creationId xmlns:a16="http://schemas.microsoft.com/office/drawing/2014/main" id="{E253C5A0-EA56-F141-858E-D1ED1C517105}"/>
              </a:ext>
            </a:extLst>
          </p:cNvPr>
          <p:cNvSpPr txBox="1">
            <a:spLocks/>
          </p:cNvSpPr>
          <p:nvPr/>
        </p:nvSpPr>
        <p:spPr bwMode="auto">
          <a:xfrm>
            <a:off x="4902436" y="3343173"/>
            <a:ext cx="4756612" cy="219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spcBef>
                <a:spcPct val="20000"/>
              </a:spcBef>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ポータルサーバ</a:t>
            </a: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開発</a:t>
            </a:r>
          </a:p>
          <a:p>
            <a:pPr marL="0" lvl="1" eaLnBrk="0" hangingPunct="0">
              <a:spcBef>
                <a:spcPct val="20000"/>
              </a:spcBef>
              <a:buSzPct val="100000"/>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コンテンツプロバイダ向け</a:t>
            </a:r>
            <a:r>
              <a:rPr lang="ja-JP" altLang="en-US" sz="1200" kern="0" dirty="0">
                <a:latin typeface="Meiryo UI" panose="020B0604030504040204" pitchFamily="34" charset="-128"/>
                <a:ea typeface="Meiryo UI" panose="020B0604030504040204" pitchFamily="34" charset="-128"/>
                <a:cs typeface="Meiryo UI" pitchFamily="50" charset="-128"/>
              </a:rPr>
              <a:t>のコンテンツ管理機能</a:t>
            </a:r>
            <a:r>
              <a:rPr lang="ja-JP" altLang="en-US" sz="1200" kern="0">
                <a:latin typeface="Meiryo UI" panose="020B0604030504040204" pitchFamily="34" charset="-128"/>
                <a:ea typeface="Meiryo UI" panose="020B0604030504040204" pitchFamily="34" charset="-128"/>
                <a:cs typeface="Meiryo UI" pitchFamily="50" charset="-128"/>
              </a:rPr>
              <a:t>の開発</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marL="0" lvl="1" eaLnBrk="0" hangingPunct="0">
              <a:spcBef>
                <a:spcPct val="20000"/>
              </a:spcBef>
              <a:buSzPct val="100000"/>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コンテンツ</a:t>
            </a:r>
            <a:r>
              <a:rPr lang="ja-JP" altLang="en-US" sz="1200" kern="0" dirty="0">
                <a:latin typeface="Meiryo UI" panose="020B0604030504040204" pitchFamily="34" charset="-128"/>
                <a:ea typeface="Meiryo UI" panose="020B0604030504040204" pitchFamily="34" charset="-128"/>
                <a:cs typeface="Meiryo UI" pitchFamily="50" charset="-128"/>
              </a:rPr>
              <a:t>の登録／検索／アップ＆ダウンロード</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marL="0" lvl="1">
              <a:spcBef>
                <a:spcPct val="20000"/>
              </a:spcBef>
              <a:buSzPct val="100000"/>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担当</a:t>
            </a:r>
            <a:r>
              <a:rPr lang="ja-JP" altLang="en-US" sz="1200" kern="0" dirty="0">
                <a:latin typeface="Meiryo UI" panose="020B0604030504040204" pitchFamily="34" charset="-128"/>
                <a:ea typeface="Meiryo UI" panose="020B0604030504040204" pitchFamily="34" charset="-128"/>
                <a:cs typeface="Meiryo UI" pitchFamily="50" charset="-128"/>
              </a:rPr>
              <a:t>開発規模は、約</a:t>
            </a:r>
            <a:r>
              <a:rPr lang="en-US" altLang="ja-JP" sz="1200" kern="0" dirty="0">
                <a:latin typeface="Meiryo UI" panose="020B0604030504040204" pitchFamily="34" charset="-128"/>
                <a:ea typeface="Meiryo UI" panose="020B0604030504040204" pitchFamily="34" charset="-128"/>
                <a:cs typeface="Meiryo UI" pitchFamily="50" charset="-128"/>
              </a:rPr>
              <a:t>830KS</a:t>
            </a:r>
          </a:p>
          <a:p>
            <a:pPr marL="0" lvl="1" eaLnBrk="0" hangingPunct="0">
              <a:spcBef>
                <a:spcPct val="20000"/>
              </a:spcBef>
              <a:buSzPct val="100000"/>
            </a:pPr>
            <a:endParaRPr kumimoji="1" lang="en-US" altLang="ja-JP" sz="1200" b="0" i="0" u="none" strike="noStrike" kern="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eiryo UI" pitchFamily="50" charset="-128"/>
            </a:endParaRPr>
          </a:p>
          <a:p>
            <a:pPr lvl="0" defTabSz="914400" eaLnBrk="0" fontAlgn="base" hangingPunct="0">
              <a:spcBef>
                <a:spcPct val="20000"/>
              </a:spcBef>
              <a:spcAft>
                <a:spcPct val="0"/>
              </a:spcAft>
              <a:buClr>
                <a:srgbClr val="0070C0"/>
              </a:buClr>
              <a:buSzPct val="100000"/>
              <a:defRPr/>
            </a:pPr>
            <a:r>
              <a:rPr lang="ja-JP" altLang="en-US" sz="1400" b="1"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技術</a:t>
            </a:r>
            <a:r>
              <a:rPr kumimoji="1" lang="ja-JP" altLang="en-US" sz="1400" b="1" i="0" u="none" strike="noStrike" kern="0" cap="none" spc="0" normalizeH="0" baseline="0" noProof="0" dirty="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要素</a:t>
            </a:r>
          </a:p>
          <a:p>
            <a:pPr marL="0" lvl="1" eaLnBrk="0" hangingPunct="0">
              <a:spcBef>
                <a:spcPct val="20000"/>
              </a:spcBef>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UNIX/Linux</a:t>
            </a:r>
            <a:r>
              <a:rPr lang="ja-JP" altLang="en-US" sz="1200" kern="0" dirty="0" err="1">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C</a:t>
            </a:r>
            <a:r>
              <a:rPr lang="ja-JP" altLang="en-US" sz="1200" kern="0" dirty="0" err="1">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Java</a:t>
            </a:r>
          </a:p>
          <a:p>
            <a:pPr marL="0" lvl="1" eaLnBrk="0" hangingPunct="0">
              <a:spcBef>
                <a:spcPct val="20000"/>
              </a:spcBef>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TCP/IP</a:t>
            </a:r>
            <a:r>
              <a:rPr lang="ja-JP" altLang="en-US" sz="1200" kern="0" dirty="0" err="1">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HTTP</a:t>
            </a:r>
            <a:r>
              <a:rPr lang="ja-JP" altLang="en-US" sz="1200" kern="0" dirty="0" err="1">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SSL</a:t>
            </a:r>
            <a:r>
              <a:rPr lang="ja-JP" altLang="en-US" sz="1200" kern="0" dirty="0" err="1">
                <a:latin typeface="Meiryo UI" panose="020B0604030504040204" pitchFamily="34" charset="-128"/>
                <a:ea typeface="Meiryo UI" panose="020B0604030504040204" pitchFamily="34" charset="-128"/>
                <a:cs typeface="Meiryo UI" pitchFamily="50" charset="-128"/>
              </a:rPr>
              <a:t>、</a:t>
            </a:r>
            <a:r>
              <a:rPr lang="ja-JP" altLang="en-US" sz="1200" kern="0" dirty="0">
                <a:latin typeface="Meiryo UI" panose="020B0604030504040204" pitchFamily="34" charset="-128"/>
                <a:ea typeface="Meiryo UI" panose="020B0604030504040204" pitchFamily="34" charset="-128"/>
                <a:cs typeface="Meiryo UI" pitchFamily="50" charset="-128"/>
              </a:rPr>
              <a:t>セルメモリ方式</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marL="0" lvl="1" eaLnBrk="0" hangingPunct="0">
              <a:spcBef>
                <a:spcPct val="20000"/>
              </a:spcBef>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JavaScript</a:t>
            </a:r>
            <a:r>
              <a:rPr lang="ja-JP" altLang="en-US" sz="1200" kern="0" dirty="0" err="1">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Ajax</a:t>
            </a:r>
            <a:r>
              <a:rPr lang="ja-JP" altLang="en-US" sz="1200" kern="0" dirty="0" err="1">
                <a:latin typeface="Meiryo UI" panose="020B0604030504040204" pitchFamily="34" charset="-128"/>
                <a:ea typeface="Meiryo UI" panose="020B0604030504040204" pitchFamily="34" charset="-128"/>
                <a:cs typeface="Meiryo UI" pitchFamily="50" charset="-128"/>
              </a:rPr>
              <a:t>、</a:t>
            </a:r>
            <a:r>
              <a:rPr lang="ja-JP" altLang="en-US" sz="1200" kern="0" dirty="0">
                <a:latin typeface="Meiryo UI" panose="020B0604030504040204" pitchFamily="34" charset="-128"/>
                <a:ea typeface="Meiryo UI" panose="020B0604030504040204" pitchFamily="34" charset="-128"/>
                <a:cs typeface="Meiryo UI" pitchFamily="50" charset="-128"/>
              </a:rPr>
              <a:t>マルチスレッド</a:t>
            </a:r>
            <a:endParaRPr lang="en-US" altLang="ja-JP" sz="1200" kern="0" dirty="0">
              <a:latin typeface="Meiryo UI" panose="020B0604030504040204" pitchFamily="34" charset="-128"/>
              <a:ea typeface="Meiryo UI" panose="020B0604030504040204" pitchFamily="34" charset="-128"/>
              <a:cs typeface="Meiryo UI" pitchFamily="50" charset="-128"/>
            </a:endParaRPr>
          </a:p>
        </p:txBody>
      </p:sp>
      <p:sp>
        <p:nvSpPr>
          <p:cNvPr id="99" name="下矢印 98">
            <a:extLst>
              <a:ext uri="{FF2B5EF4-FFF2-40B4-BE49-F238E27FC236}">
                <a16:creationId xmlns:a16="http://schemas.microsoft.com/office/drawing/2014/main" id="{AB932AFA-3391-1A43-B338-83B6E2289943}"/>
              </a:ext>
            </a:extLst>
          </p:cNvPr>
          <p:cNvSpPr/>
          <p:nvPr/>
        </p:nvSpPr>
        <p:spPr>
          <a:xfrm rot="5400000">
            <a:off x="8407610" y="1293089"/>
            <a:ext cx="237849" cy="1088932"/>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102" name="グラフィックス 101">
            <a:extLst>
              <a:ext uri="{FF2B5EF4-FFF2-40B4-BE49-F238E27FC236}">
                <a16:creationId xmlns:a16="http://schemas.microsoft.com/office/drawing/2014/main" id="{1F0FD78A-BAF3-C747-98B1-9BC75447BFBB}"/>
              </a:ext>
            </a:extLst>
          </p:cNvPr>
          <p:cNvPicPr>
            <a:picLocks noChangeAspect="1"/>
          </p:cNvPicPr>
          <p:nvPr/>
        </p:nvPicPr>
        <p:blipFill>
          <a:blip r:embed="rId2"/>
          <a:stretch>
            <a:fillRect/>
          </a:stretch>
        </p:blipFill>
        <p:spPr>
          <a:xfrm>
            <a:off x="8753981" y="1352005"/>
            <a:ext cx="542328" cy="534899"/>
          </a:xfrm>
          <a:prstGeom prst="rect">
            <a:avLst/>
          </a:prstGeom>
        </p:spPr>
      </p:pic>
      <p:pic>
        <p:nvPicPr>
          <p:cNvPr id="103" name="グラフィックス 102">
            <a:extLst>
              <a:ext uri="{FF2B5EF4-FFF2-40B4-BE49-F238E27FC236}">
                <a16:creationId xmlns:a16="http://schemas.microsoft.com/office/drawing/2014/main" id="{19DF2008-604D-BF4F-8CFF-ACACCC844125}"/>
              </a:ext>
            </a:extLst>
          </p:cNvPr>
          <p:cNvPicPr>
            <a:picLocks noChangeAspect="1"/>
          </p:cNvPicPr>
          <p:nvPr/>
        </p:nvPicPr>
        <p:blipFill>
          <a:blip/>
          <a:stretch>
            <a:fillRect/>
          </a:stretch>
        </p:blipFill>
        <p:spPr>
          <a:xfrm>
            <a:off x="9156773" y="1414865"/>
            <a:ext cx="468695" cy="468695"/>
          </a:xfrm>
          <a:prstGeom prst="rect">
            <a:avLst/>
          </a:prstGeom>
        </p:spPr>
      </p:pic>
      <p:pic>
        <p:nvPicPr>
          <p:cNvPr id="55" name="グラフィックス 54">
            <a:extLst>
              <a:ext uri="{FF2B5EF4-FFF2-40B4-BE49-F238E27FC236}">
                <a16:creationId xmlns:a16="http://schemas.microsoft.com/office/drawing/2014/main" id="{6C664249-7B69-B64E-9E4C-71D003529606}"/>
              </a:ext>
            </a:extLst>
          </p:cNvPr>
          <p:cNvPicPr>
            <a:picLocks noChangeAspect="1"/>
          </p:cNvPicPr>
          <p:nvPr/>
        </p:nvPicPr>
        <p:blipFill>
          <a:blip/>
          <a:stretch>
            <a:fillRect/>
          </a:stretch>
        </p:blipFill>
        <p:spPr>
          <a:xfrm>
            <a:off x="8195180" y="1433842"/>
            <a:ext cx="513206" cy="513206"/>
          </a:xfrm>
          <a:prstGeom prst="rect">
            <a:avLst/>
          </a:prstGeom>
        </p:spPr>
      </p:pic>
      <p:sp>
        <p:nvSpPr>
          <p:cNvPr id="56" name="テキスト ボックス 55">
            <a:extLst>
              <a:ext uri="{FF2B5EF4-FFF2-40B4-BE49-F238E27FC236}">
                <a16:creationId xmlns:a16="http://schemas.microsoft.com/office/drawing/2014/main" id="{A45C052F-9507-094F-A852-A5FDE0F86CE9}"/>
              </a:ext>
            </a:extLst>
          </p:cNvPr>
          <p:cNvSpPr txBox="1"/>
          <p:nvPr/>
        </p:nvSpPr>
        <p:spPr>
          <a:xfrm>
            <a:off x="7897745" y="1961199"/>
            <a:ext cx="1159853" cy="200187"/>
          </a:xfrm>
          <a:prstGeom prst="rect">
            <a:avLst/>
          </a:prstGeom>
          <a:noFill/>
        </p:spPr>
        <p:txBody>
          <a:bodyPr wrap="square" rtlCol="0">
            <a:noAutofit/>
          </a:bodyPr>
          <a:lstStyle/>
          <a:p>
            <a:pPr algn="ctr"/>
            <a:r>
              <a:rPr kumimoji="1" lang="ja-JP" altLang="en-US" sz="1000">
                <a:latin typeface="Meiryo UI" panose="020B0604030504040204" pitchFamily="34" charset="-128"/>
                <a:ea typeface="Meiryo UI" panose="020B0604030504040204" pitchFamily="34" charset="-128"/>
              </a:rPr>
              <a:t>インターネット</a:t>
            </a:r>
            <a:endParaRPr kumimoji="1" lang="ja-JP" altLang="en-US" sz="1000" dirty="0">
              <a:latin typeface="Meiryo UI" panose="020B0604030504040204" pitchFamily="34" charset="-128"/>
              <a:ea typeface="Meiryo UI" panose="020B0604030504040204" pitchFamily="34" charset="-128"/>
            </a:endParaRPr>
          </a:p>
        </p:txBody>
      </p:sp>
      <p:sp>
        <p:nvSpPr>
          <p:cNvPr id="45" name="角丸四角形 44"/>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1028577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角丸四角形 69">
            <a:extLst>
              <a:ext uri="{FF2B5EF4-FFF2-40B4-BE49-F238E27FC236}">
                <a16:creationId xmlns:a16="http://schemas.microsoft.com/office/drawing/2014/main" id="{28DDE032-D01A-E643-AD54-C2709E93AD32}"/>
              </a:ext>
            </a:extLst>
          </p:cNvPr>
          <p:cNvSpPr/>
          <p:nvPr/>
        </p:nvSpPr>
        <p:spPr>
          <a:xfrm>
            <a:off x="254446" y="910637"/>
            <a:ext cx="9397553" cy="2323630"/>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1" name="角丸四角形 70">
            <a:extLst>
              <a:ext uri="{FF2B5EF4-FFF2-40B4-BE49-F238E27FC236}">
                <a16:creationId xmlns:a16="http://schemas.microsoft.com/office/drawing/2014/main" id="{4DA0DF23-D997-9041-97E4-9CC13BD74439}"/>
              </a:ext>
            </a:extLst>
          </p:cNvPr>
          <p:cNvSpPr/>
          <p:nvPr/>
        </p:nvSpPr>
        <p:spPr>
          <a:xfrm>
            <a:off x="5044261" y="1173088"/>
            <a:ext cx="4437245" cy="1860744"/>
          </a:xfrm>
          <a:prstGeom prst="roundRect">
            <a:avLst>
              <a:gd name="adj" fmla="val 1985"/>
            </a:avLst>
          </a:prstGeom>
          <a:solidFill>
            <a:schemeClr val="accent3">
              <a:lumMod val="20000"/>
              <a:lumOff val="8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58" name="下矢印 57">
            <a:extLst>
              <a:ext uri="{FF2B5EF4-FFF2-40B4-BE49-F238E27FC236}">
                <a16:creationId xmlns:a16="http://schemas.microsoft.com/office/drawing/2014/main" id="{F32CAAB6-2A88-FD4B-816C-8C4A489EC352}"/>
              </a:ext>
            </a:extLst>
          </p:cNvPr>
          <p:cNvSpPr/>
          <p:nvPr/>
        </p:nvSpPr>
        <p:spPr>
          <a:xfrm rot="16200000">
            <a:off x="4066570" y="605825"/>
            <a:ext cx="205991" cy="2260058"/>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68" name="タイトル 1">
            <a:extLst>
              <a:ext uri="{FF2B5EF4-FFF2-40B4-BE49-F238E27FC236}">
                <a16:creationId xmlns:a16="http://schemas.microsoft.com/office/drawing/2014/main" id="{918115C3-2614-6348-9AF9-E1A4956DB326}"/>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34" charset="-128"/>
                <a:ea typeface="Meiryo UI" panose="020B0604030504040204" pitchFamily="34" charset="-128"/>
              </a:rPr>
              <a:t>携帯キャリア向け基盤開発</a:t>
            </a:r>
            <a:r>
              <a:rPr lang="en-US" altLang="ja-JP" b="1" dirty="0">
                <a:solidFill>
                  <a:schemeClr val="accent2">
                    <a:lumMod val="75000"/>
                  </a:schemeClr>
                </a:solidFill>
                <a:latin typeface="Meiryo UI" panose="020B0604030504040204" pitchFamily="34" charset="-128"/>
                <a:ea typeface="Meiryo UI" panose="020B0604030504040204" pitchFamily="34" charset="-128"/>
              </a:rPr>
              <a:t>.2</a:t>
            </a:r>
            <a:endParaRPr lang="ja-JP" altLang="en-US" b="1">
              <a:solidFill>
                <a:schemeClr val="accent2">
                  <a:lumMod val="75000"/>
                </a:schemeClr>
              </a:solidFill>
              <a:latin typeface="Meiryo UI" panose="020B0604030504040204" pitchFamily="34" charset="-128"/>
              <a:ea typeface="Meiryo UI" panose="020B0604030504040204" pitchFamily="34" charset="-128"/>
            </a:endParaRPr>
          </a:p>
        </p:txBody>
      </p:sp>
      <p:sp>
        <p:nvSpPr>
          <p:cNvPr id="69" name="タイトル 1">
            <a:extLst>
              <a:ext uri="{FF2B5EF4-FFF2-40B4-BE49-F238E27FC236}">
                <a16:creationId xmlns:a16="http://schemas.microsoft.com/office/drawing/2014/main" id="{3A144508-6037-5847-BAB2-B96918CB9752}"/>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.7】</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78" name="テキスト ボックス 77">
            <a:extLst>
              <a:ext uri="{FF2B5EF4-FFF2-40B4-BE49-F238E27FC236}">
                <a16:creationId xmlns:a16="http://schemas.microsoft.com/office/drawing/2014/main" id="{24607218-B361-1548-AC42-8907948ED79B}"/>
              </a:ext>
            </a:extLst>
          </p:cNvPr>
          <p:cNvSpPr txBox="1"/>
          <p:nvPr/>
        </p:nvSpPr>
        <p:spPr>
          <a:xfrm>
            <a:off x="5044260" y="2764361"/>
            <a:ext cx="4437245" cy="276999"/>
          </a:xfrm>
          <a:prstGeom prst="rect">
            <a:avLst/>
          </a:prstGeom>
          <a:noFill/>
        </p:spPr>
        <p:txBody>
          <a:bodyPr wrap="square" rtlCol="0">
            <a:spAutoFit/>
          </a:bodyPr>
          <a:lstStyle/>
          <a:p>
            <a:pPr algn="ctr"/>
            <a:r>
              <a:rPr kumimoji="1" lang="en-US" altLang="ja-JP" sz="1200" b="1" dirty="0">
                <a:latin typeface="Meiryo UI" panose="020B0604030504040204" pitchFamily="34" charset="-128"/>
                <a:ea typeface="Meiryo UI" panose="020B0604030504040204" pitchFamily="34" charset="-128"/>
              </a:rPr>
              <a:t>GW</a:t>
            </a:r>
            <a:r>
              <a:rPr kumimoji="1" lang="ja-JP" altLang="en-US" sz="1200" b="1" dirty="0">
                <a:latin typeface="Meiryo UI" panose="020B0604030504040204" pitchFamily="34" charset="-128"/>
                <a:ea typeface="Meiryo UI" panose="020B0604030504040204" pitchFamily="34" charset="-128"/>
              </a:rPr>
              <a:t>システム</a:t>
            </a:r>
          </a:p>
        </p:txBody>
      </p:sp>
      <p:sp>
        <p:nvSpPr>
          <p:cNvPr id="86" name="下矢印 85">
            <a:extLst>
              <a:ext uri="{FF2B5EF4-FFF2-40B4-BE49-F238E27FC236}">
                <a16:creationId xmlns:a16="http://schemas.microsoft.com/office/drawing/2014/main" id="{DCF008B5-0139-C545-8DE3-0B2AFE60FFA4}"/>
              </a:ext>
            </a:extLst>
          </p:cNvPr>
          <p:cNvSpPr/>
          <p:nvPr/>
        </p:nvSpPr>
        <p:spPr>
          <a:xfrm rot="16200000">
            <a:off x="4116155" y="1511541"/>
            <a:ext cx="205991" cy="2160890"/>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88" name="角丸四角形 87">
            <a:extLst>
              <a:ext uri="{FF2B5EF4-FFF2-40B4-BE49-F238E27FC236}">
                <a16:creationId xmlns:a16="http://schemas.microsoft.com/office/drawing/2014/main" id="{F0496EB6-D9E0-4B4E-A2E5-4C8C1E837E7B}"/>
              </a:ext>
            </a:extLst>
          </p:cNvPr>
          <p:cNvSpPr/>
          <p:nvPr/>
        </p:nvSpPr>
        <p:spPr bwMode="auto">
          <a:xfrm>
            <a:off x="504751" y="1233741"/>
            <a:ext cx="1101736" cy="749361"/>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各サービス</a:t>
            </a:r>
            <a:endParaRPr kumimoji="1" lang="ja-JP" altLang="en-US" sz="1200" dirty="0">
              <a:latin typeface="Meiryo UI" panose="020B0604030504040204" pitchFamily="34" charset="-128"/>
              <a:ea typeface="Meiryo UI" panose="020B0604030504040204" pitchFamily="34" charset="-128"/>
            </a:endParaRPr>
          </a:p>
        </p:txBody>
      </p:sp>
      <p:sp>
        <p:nvSpPr>
          <p:cNvPr id="91" name="テキスト ボックス 90">
            <a:extLst>
              <a:ext uri="{FF2B5EF4-FFF2-40B4-BE49-F238E27FC236}">
                <a16:creationId xmlns:a16="http://schemas.microsoft.com/office/drawing/2014/main" id="{67AEEF55-52DB-F043-A902-1648F6E929AC}"/>
              </a:ext>
            </a:extLst>
          </p:cNvPr>
          <p:cNvSpPr txBox="1"/>
          <p:nvPr/>
        </p:nvSpPr>
        <p:spPr>
          <a:xfrm>
            <a:off x="5044262" y="1261962"/>
            <a:ext cx="4437244" cy="307777"/>
          </a:xfrm>
          <a:prstGeom prst="rect">
            <a:avLst/>
          </a:prstGeom>
          <a:noFill/>
        </p:spPr>
        <p:txBody>
          <a:bodyPr wrap="square" rtlCol="0">
            <a:spAutoFit/>
          </a:bodyPr>
          <a:lstStyle/>
          <a:p>
            <a:pPr algn="ctr"/>
            <a:r>
              <a:rPr kumimoji="1" lang="ja-JP" altLang="en-US" sz="1400" b="1">
                <a:solidFill>
                  <a:schemeClr val="accent3"/>
                </a:solidFill>
                <a:latin typeface="Meiryo UI" panose="020B0604030504040204" pitchFamily="34" charset="-128"/>
                <a:ea typeface="Meiryo UI" panose="020B0604030504040204" pitchFamily="34" charset="-128"/>
              </a:rPr>
              <a:t>パーソナルデータ解析</a:t>
            </a:r>
            <a:endParaRPr kumimoji="1" lang="ja-JP" altLang="en-US" sz="1400" b="1" dirty="0">
              <a:solidFill>
                <a:schemeClr val="accent3"/>
              </a:solidFill>
              <a:latin typeface="Meiryo UI" panose="020B0604030504040204" pitchFamily="34" charset="-128"/>
              <a:ea typeface="Meiryo UI" panose="020B0604030504040204" pitchFamily="34" charset="-128"/>
            </a:endParaRPr>
          </a:p>
        </p:txBody>
      </p:sp>
      <p:sp>
        <p:nvSpPr>
          <p:cNvPr id="92" name="角丸四角形 91">
            <a:extLst>
              <a:ext uri="{FF2B5EF4-FFF2-40B4-BE49-F238E27FC236}">
                <a16:creationId xmlns:a16="http://schemas.microsoft.com/office/drawing/2014/main" id="{E828734A-29B8-264E-81D6-AECEF555D69A}"/>
              </a:ext>
            </a:extLst>
          </p:cNvPr>
          <p:cNvSpPr/>
          <p:nvPr/>
        </p:nvSpPr>
        <p:spPr bwMode="auto">
          <a:xfrm>
            <a:off x="5366583" y="1589943"/>
            <a:ext cx="1209894" cy="1163086"/>
          </a:xfrm>
          <a:prstGeom prst="roundRect">
            <a:avLst>
              <a:gd name="adj" fmla="val 6985"/>
            </a:avLst>
          </a:prstGeom>
          <a:solidFill>
            <a:schemeClr val="accent5">
              <a:lumMod val="75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en-US" altLang="ja-JP" sz="1400" b="1" dirty="0">
                <a:solidFill>
                  <a:schemeClr val="bg1"/>
                </a:solidFill>
                <a:latin typeface="Meiryo UI" panose="020B0604030504040204" pitchFamily="34" charset="-128"/>
                <a:ea typeface="Meiryo UI" panose="020B0604030504040204" pitchFamily="34" charset="-128"/>
              </a:rPr>
              <a:t>Hadoop</a:t>
            </a:r>
          </a:p>
          <a:p>
            <a:pPr algn="ctr"/>
            <a:r>
              <a:rPr lang="en-US" altLang="ja-JP" sz="1400" b="1" dirty="0">
                <a:solidFill>
                  <a:schemeClr val="bg1"/>
                </a:solidFill>
                <a:latin typeface="Meiryo UI" panose="020B0604030504040204" pitchFamily="34" charset="-128"/>
                <a:ea typeface="Meiryo UI" panose="020B0604030504040204" pitchFamily="34" charset="-128"/>
              </a:rPr>
              <a:t>(HDFS)</a:t>
            </a:r>
          </a:p>
        </p:txBody>
      </p:sp>
      <p:sp>
        <p:nvSpPr>
          <p:cNvPr id="93" name="角丸四角形 92">
            <a:extLst>
              <a:ext uri="{FF2B5EF4-FFF2-40B4-BE49-F238E27FC236}">
                <a16:creationId xmlns:a16="http://schemas.microsoft.com/office/drawing/2014/main" id="{36F31E37-B3AF-B34B-B605-0337142F5B22}"/>
              </a:ext>
            </a:extLst>
          </p:cNvPr>
          <p:cNvSpPr/>
          <p:nvPr/>
        </p:nvSpPr>
        <p:spPr bwMode="auto">
          <a:xfrm>
            <a:off x="7029297" y="1588225"/>
            <a:ext cx="2264498" cy="1164804"/>
          </a:xfrm>
          <a:prstGeom prst="roundRect">
            <a:avLst>
              <a:gd name="adj" fmla="val 6985"/>
            </a:avLst>
          </a:prstGeom>
          <a:solidFill>
            <a:schemeClr val="accent3"/>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dirty="0">
              <a:latin typeface="Meiryo UI" panose="020B0604030504040204" pitchFamily="34" charset="-128"/>
              <a:ea typeface="Meiryo UI" panose="020B0604030504040204" pitchFamily="34" charset="-128"/>
            </a:endParaRPr>
          </a:p>
        </p:txBody>
      </p:sp>
      <p:sp>
        <p:nvSpPr>
          <p:cNvPr id="95" name="角丸四角形 94">
            <a:extLst>
              <a:ext uri="{FF2B5EF4-FFF2-40B4-BE49-F238E27FC236}">
                <a16:creationId xmlns:a16="http://schemas.microsoft.com/office/drawing/2014/main" id="{88FE78BF-CE13-404F-936B-8BEC7B2A82D2}"/>
              </a:ext>
            </a:extLst>
          </p:cNvPr>
          <p:cNvSpPr/>
          <p:nvPr/>
        </p:nvSpPr>
        <p:spPr bwMode="auto">
          <a:xfrm>
            <a:off x="3692221" y="1329267"/>
            <a:ext cx="1091270" cy="1532466"/>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蓄積／</a:t>
            </a: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ファイル出力</a:t>
            </a:r>
            <a:endParaRPr kumimoji="1" lang="ja-JP" altLang="en-US" sz="1200" dirty="0">
              <a:latin typeface="Meiryo UI" panose="020B0604030504040204" pitchFamily="34" charset="-128"/>
              <a:ea typeface="Meiryo UI" panose="020B0604030504040204" pitchFamily="34" charset="-128"/>
            </a:endParaRPr>
          </a:p>
        </p:txBody>
      </p:sp>
      <p:sp>
        <p:nvSpPr>
          <p:cNvPr id="107" name="下矢印 106">
            <a:extLst>
              <a:ext uri="{FF2B5EF4-FFF2-40B4-BE49-F238E27FC236}">
                <a16:creationId xmlns:a16="http://schemas.microsoft.com/office/drawing/2014/main" id="{0E7E740D-0A31-4647-88A8-36389AA6214D}"/>
              </a:ext>
            </a:extLst>
          </p:cNvPr>
          <p:cNvSpPr/>
          <p:nvPr/>
        </p:nvSpPr>
        <p:spPr>
          <a:xfrm rot="5400000">
            <a:off x="1859582" y="1361294"/>
            <a:ext cx="204390" cy="787439"/>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42" name="正方形/長方形 41">
            <a:extLst>
              <a:ext uri="{FF2B5EF4-FFF2-40B4-BE49-F238E27FC236}">
                <a16:creationId xmlns:a16="http://schemas.microsoft.com/office/drawing/2014/main" id="{88032978-2402-E749-97DE-275C16265451}"/>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角丸四角形 42">
            <a:extLst>
              <a:ext uri="{FF2B5EF4-FFF2-40B4-BE49-F238E27FC236}">
                <a16:creationId xmlns:a16="http://schemas.microsoft.com/office/drawing/2014/main" id="{ECDDC5A9-89A3-1141-9A58-B7A44149AA4F}"/>
              </a:ext>
            </a:extLst>
          </p:cNvPr>
          <p:cNvSpPr/>
          <p:nvPr/>
        </p:nvSpPr>
        <p:spPr bwMode="auto">
          <a:xfrm>
            <a:off x="504750" y="2288121"/>
            <a:ext cx="1101736" cy="749361"/>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endParaRPr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外部サーバ</a:t>
            </a:r>
            <a:endParaRPr kumimoji="1" lang="ja-JP" altLang="en-US" sz="1200" dirty="0">
              <a:latin typeface="Meiryo UI" panose="020B0604030504040204" pitchFamily="34" charset="-128"/>
              <a:ea typeface="Meiryo UI" panose="020B0604030504040204" pitchFamily="34" charset="-128"/>
            </a:endParaRPr>
          </a:p>
        </p:txBody>
      </p:sp>
      <p:sp>
        <p:nvSpPr>
          <p:cNvPr id="44" name="下矢印 43">
            <a:extLst>
              <a:ext uri="{FF2B5EF4-FFF2-40B4-BE49-F238E27FC236}">
                <a16:creationId xmlns:a16="http://schemas.microsoft.com/office/drawing/2014/main" id="{F58187F6-1BE3-6945-9356-26C71F07E49B}"/>
              </a:ext>
            </a:extLst>
          </p:cNvPr>
          <p:cNvSpPr/>
          <p:nvPr/>
        </p:nvSpPr>
        <p:spPr>
          <a:xfrm rot="5400000">
            <a:off x="1698382" y="2356397"/>
            <a:ext cx="204390" cy="472779"/>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81" name="グラフィックス 80">
            <a:extLst>
              <a:ext uri="{FF2B5EF4-FFF2-40B4-BE49-F238E27FC236}">
                <a16:creationId xmlns:a16="http://schemas.microsoft.com/office/drawing/2014/main" id="{53C07F85-6A20-DE42-A563-77AA339BB08E}"/>
              </a:ext>
            </a:extLst>
          </p:cNvPr>
          <p:cNvPicPr>
            <a:picLocks noChangeAspect="1"/>
          </p:cNvPicPr>
          <p:nvPr/>
        </p:nvPicPr>
        <p:blipFill>
          <a:blip/>
          <a:stretch>
            <a:fillRect/>
          </a:stretch>
        </p:blipFill>
        <p:spPr>
          <a:xfrm>
            <a:off x="784903" y="2132327"/>
            <a:ext cx="563135" cy="563135"/>
          </a:xfrm>
          <a:prstGeom prst="rect">
            <a:avLst/>
          </a:prstGeom>
        </p:spPr>
      </p:pic>
      <p:pic>
        <p:nvPicPr>
          <p:cNvPr id="5" name="グラフィックス 4">
            <a:extLst>
              <a:ext uri="{FF2B5EF4-FFF2-40B4-BE49-F238E27FC236}">
                <a16:creationId xmlns:a16="http://schemas.microsoft.com/office/drawing/2014/main" id="{E2E4717A-854A-6347-985B-F1D8F02A413E}"/>
              </a:ext>
            </a:extLst>
          </p:cNvPr>
          <p:cNvPicPr>
            <a:picLocks noChangeAspect="1"/>
          </p:cNvPicPr>
          <p:nvPr/>
        </p:nvPicPr>
        <p:blipFill>
          <a:blip/>
          <a:stretch>
            <a:fillRect/>
          </a:stretch>
        </p:blipFill>
        <p:spPr>
          <a:xfrm>
            <a:off x="775519" y="1080067"/>
            <a:ext cx="560199" cy="560199"/>
          </a:xfrm>
          <a:prstGeom prst="rect">
            <a:avLst/>
          </a:prstGeom>
        </p:spPr>
      </p:pic>
      <p:sp>
        <p:nvSpPr>
          <p:cNvPr id="50" name="角丸四角形 49">
            <a:extLst>
              <a:ext uri="{FF2B5EF4-FFF2-40B4-BE49-F238E27FC236}">
                <a16:creationId xmlns:a16="http://schemas.microsoft.com/office/drawing/2014/main" id="{92E8C00C-740F-0444-A43A-67D75DB97A2D}"/>
              </a:ext>
            </a:extLst>
          </p:cNvPr>
          <p:cNvSpPr/>
          <p:nvPr/>
        </p:nvSpPr>
        <p:spPr bwMode="auto">
          <a:xfrm>
            <a:off x="2036966" y="1250956"/>
            <a:ext cx="1101736" cy="734231"/>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各種データ</a:t>
            </a:r>
            <a:endParaRPr kumimoji="1" lang="ja-JP" altLang="en-US" sz="1200" dirty="0">
              <a:latin typeface="Meiryo UI" panose="020B0604030504040204" pitchFamily="34" charset="-128"/>
              <a:ea typeface="Meiryo UI" panose="020B0604030504040204" pitchFamily="34" charset="-128"/>
            </a:endParaRPr>
          </a:p>
        </p:txBody>
      </p:sp>
      <p:pic>
        <p:nvPicPr>
          <p:cNvPr id="9" name="グラフィックス 8">
            <a:extLst>
              <a:ext uri="{FF2B5EF4-FFF2-40B4-BE49-F238E27FC236}">
                <a16:creationId xmlns:a16="http://schemas.microsoft.com/office/drawing/2014/main" id="{2254B3D4-4284-6E41-9D3F-F87D01985FC5}"/>
              </a:ext>
            </a:extLst>
          </p:cNvPr>
          <p:cNvPicPr>
            <a:picLocks noChangeAspect="1"/>
          </p:cNvPicPr>
          <p:nvPr/>
        </p:nvPicPr>
        <p:blipFill>
          <a:blip/>
          <a:stretch>
            <a:fillRect/>
          </a:stretch>
        </p:blipFill>
        <p:spPr>
          <a:xfrm>
            <a:off x="2309677" y="1080067"/>
            <a:ext cx="556313" cy="556313"/>
          </a:xfrm>
          <a:prstGeom prst="rect">
            <a:avLst/>
          </a:prstGeom>
        </p:spPr>
      </p:pic>
      <p:sp>
        <p:nvSpPr>
          <p:cNvPr id="96" name="左右矢印 95">
            <a:extLst>
              <a:ext uri="{FF2B5EF4-FFF2-40B4-BE49-F238E27FC236}">
                <a16:creationId xmlns:a16="http://schemas.microsoft.com/office/drawing/2014/main" id="{457BA65A-A563-DC43-9D97-33AA310DA348}"/>
              </a:ext>
            </a:extLst>
          </p:cNvPr>
          <p:cNvSpPr/>
          <p:nvPr/>
        </p:nvSpPr>
        <p:spPr>
          <a:xfrm>
            <a:off x="6513195" y="2087913"/>
            <a:ext cx="596548" cy="256447"/>
          </a:xfrm>
          <a:prstGeom prst="leftRightArrow">
            <a:avLst>
              <a:gd name="adj1" fmla="val 45286"/>
              <a:gd name="adj2" fmla="val 4822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59" name="テキスト ボックス 58">
            <a:extLst>
              <a:ext uri="{FF2B5EF4-FFF2-40B4-BE49-F238E27FC236}">
                <a16:creationId xmlns:a16="http://schemas.microsoft.com/office/drawing/2014/main" id="{4BBDA598-DB35-EB47-A19A-436A149B6B5B}"/>
              </a:ext>
            </a:extLst>
          </p:cNvPr>
          <p:cNvSpPr txBox="1"/>
          <p:nvPr/>
        </p:nvSpPr>
        <p:spPr>
          <a:xfrm>
            <a:off x="7029297" y="1675979"/>
            <a:ext cx="2264498" cy="338554"/>
          </a:xfrm>
          <a:prstGeom prst="rect">
            <a:avLst/>
          </a:prstGeom>
          <a:noFill/>
        </p:spPr>
        <p:txBody>
          <a:bodyPr wrap="square" rtlCol="0">
            <a:spAutoFit/>
          </a:bodyPr>
          <a:lstStyle/>
          <a:p>
            <a:pPr algn="ctr" defTabSz="914400" fontAlgn="base">
              <a:spcBef>
                <a:spcPct val="0"/>
              </a:spcBef>
              <a:spcAft>
                <a:spcPct val="0"/>
              </a:spcAft>
            </a:pPr>
            <a:r>
              <a:rPr lang="ja-JP" altLang="en-US" sz="1600" b="1">
                <a:solidFill>
                  <a:schemeClr val="bg1"/>
                </a:solidFill>
                <a:latin typeface="Meiryo UI" panose="020B0604030504040204" pitchFamily="34" charset="-128"/>
                <a:ea typeface="Meiryo UI" panose="020B0604030504040204" pitchFamily="34" charset="-128"/>
              </a:rPr>
              <a:t>レコメンドエンジン</a:t>
            </a:r>
            <a:endParaRPr lang="en-US" altLang="ja-JP" sz="1600" b="1" dirty="0">
              <a:solidFill>
                <a:schemeClr val="bg1"/>
              </a:solidFill>
              <a:latin typeface="Meiryo UI" panose="020B0604030504040204" pitchFamily="34" charset="-128"/>
              <a:ea typeface="Meiryo UI" panose="020B0604030504040204" pitchFamily="34" charset="-128"/>
            </a:endParaRPr>
          </a:p>
        </p:txBody>
      </p:sp>
      <p:pic>
        <p:nvPicPr>
          <p:cNvPr id="11" name="グラフィックス 10">
            <a:extLst>
              <a:ext uri="{FF2B5EF4-FFF2-40B4-BE49-F238E27FC236}">
                <a16:creationId xmlns:a16="http://schemas.microsoft.com/office/drawing/2014/main" id="{B26460CE-15B1-6840-B58C-D7E6B22CC6D0}"/>
              </a:ext>
            </a:extLst>
          </p:cNvPr>
          <p:cNvPicPr>
            <a:picLocks noChangeAspect="1"/>
          </p:cNvPicPr>
          <p:nvPr/>
        </p:nvPicPr>
        <p:blipFill>
          <a:blip/>
          <a:stretch>
            <a:fillRect/>
          </a:stretch>
        </p:blipFill>
        <p:spPr>
          <a:xfrm>
            <a:off x="7525373" y="2079761"/>
            <a:ext cx="437822" cy="527377"/>
          </a:xfrm>
          <a:prstGeom prst="rect">
            <a:avLst/>
          </a:prstGeom>
        </p:spPr>
      </p:pic>
      <p:pic>
        <p:nvPicPr>
          <p:cNvPr id="63" name="グラフィックス 62">
            <a:extLst>
              <a:ext uri="{FF2B5EF4-FFF2-40B4-BE49-F238E27FC236}">
                <a16:creationId xmlns:a16="http://schemas.microsoft.com/office/drawing/2014/main" id="{AA2E0BC9-D640-744D-BCFC-A969D62E52F0}"/>
              </a:ext>
            </a:extLst>
          </p:cNvPr>
          <p:cNvPicPr>
            <a:picLocks noChangeAspect="1"/>
          </p:cNvPicPr>
          <p:nvPr/>
        </p:nvPicPr>
        <p:blipFill>
          <a:blip/>
          <a:stretch>
            <a:fillRect/>
          </a:stretch>
        </p:blipFill>
        <p:spPr>
          <a:xfrm>
            <a:off x="8334116" y="2070196"/>
            <a:ext cx="437822" cy="527377"/>
          </a:xfrm>
          <a:prstGeom prst="rect">
            <a:avLst/>
          </a:prstGeom>
        </p:spPr>
      </p:pic>
      <p:pic>
        <p:nvPicPr>
          <p:cNvPr id="64" name="グラフィックス 63">
            <a:extLst>
              <a:ext uri="{FF2B5EF4-FFF2-40B4-BE49-F238E27FC236}">
                <a16:creationId xmlns:a16="http://schemas.microsoft.com/office/drawing/2014/main" id="{89FB0437-9D59-E84B-B272-0E55FC900B5D}"/>
              </a:ext>
            </a:extLst>
          </p:cNvPr>
          <p:cNvPicPr>
            <a:picLocks noChangeAspect="1"/>
          </p:cNvPicPr>
          <p:nvPr/>
        </p:nvPicPr>
        <p:blipFill>
          <a:blip/>
          <a:stretch>
            <a:fillRect/>
          </a:stretch>
        </p:blipFill>
        <p:spPr>
          <a:xfrm>
            <a:off x="7904544" y="2059150"/>
            <a:ext cx="502660" cy="605477"/>
          </a:xfrm>
          <a:prstGeom prst="rect">
            <a:avLst/>
          </a:prstGeom>
        </p:spPr>
      </p:pic>
      <p:sp>
        <p:nvSpPr>
          <p:cNvPr id="62" name="テキスト ボックス 61">
            <a:extLst>
              <a:ext uri="{FF2B5EF4-FFF2-40B4-BE49-F238E27FC236}">
                <a16:creationId xmlns:a16="http://schemas.microsoft.com/office/drawing/2014/main" id="{FE1FC1F0-BA57-DF4D-9AAD-E36749C97082}"/>
              </a:ext>
            </a:extLst>
          </p:cNvPr>
          <p:cNvSpPr txBox="1"/>
          <p:nvPr/>
        </p:nvSpPr>
        <p:spPr>
          <a:xfrm>
            <a:off x="7029297" y="2158908"/>
            <a:ext cx="2264498" cy="307777"/>
          </a:xfrm>
          <a:prstGeom prst="rect">
            <a:avLst/>
          </a:prstGeom>
          <a:noFill/>
        </p:spPr>
        <p:txBody>
          <a:bodyPr wrap="square" rtlCol="0">
            <a:spAutoFit/>
          </a:bodyPr>
          <a:lstStyle/>
          <a:p>
            <a:pPr algn="ctr" defTabSz="914400" fontAlgn="base">
              <a:spcBef>
                <a:spcPct val="0"/>
              </a:spcBef>
              <a:spcAft>
                <a:spcPct val="0"/>
              </a:spcAft>
            </a:pPr>
            <a:r>
              <a:rPr lang="en-US" altLang="ja-JP"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PostgreSQL</a:t>
            </a:r>
            <a:endParaRPr lang="ja-JP" altLang="en-US" sz="1400" b="1" dirty="0">
              <a:solidFill>
                <a:schemeClr val="bg1"/>
              </a:solidFill>
              <a:latin typeface="Helvetica Neue" panose="02000503000000020004" pitchFamily="2" charset="0"/>
              <a:cs typeface="Helvetica Neue" panose="02000503000000020004" pitchFamily="2" charset="0"/>
            </a:endParaRPr>
          </a:p>
        </p:txBody>
      </p:sp>
      <p:sp>
        <p:nvSpPr>
          <p:cNvPr id="32" name="コンテンツ プレースホルダ 103">
            <a:extLst>
              <a:ext uri="{FF2B5EF4-FFF2-40B4-BE49-F238E27FC236}">
                <a16:creationId xmlns:a16="http://schemas.microsoft.com/office/drawing/2014/main" id="{C0F6048A-9EE1-9E44-BF84-36E93733E3FE}"/>
              </a:ext>
            </a:extLst>
          </p:cNvPr>
          <p:cNvSpPr txBox="1">
            <a:spLocks/>
          </p:cNvSpPr>
          <p:nvPr/>
        </p:nvSpPr>
        <p:spPr bwMode="auto">
          <a:xfrm>
            <a:off x="369422" y="3467977"/>
            <a:ext cx="3444939" cy="137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パーソナライズ基盤開発</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スマフォ向けパーソナライズ基盤開発</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蓄積データ量は、約</a:t>
            </a:r>
            <a:r>
              <a:rPr lang="en-US" altLang="ja-JP" sz="1200" kern="0" dirty="0">
                <a:latin typeface="Meiryo UI" panose="020B0604030504040204" pitchFamily="34" charset="-128"/>
                <a:ea typeface="Meiryo UI" panose="020B0604030504040204" pitchFamily="34" charset="-128"/>
                <a:cs typeface="Meiryo UI" pitchFamily="50" charset="-128"/>
              </a:rPr>
              <a:t>12TB</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2013</a:t>
            </a:r>
            <a:r>
              <a:rPr lang="ja-JP" altLang="en-US" sz="1200" kern="0">
                <a:latin typeface="Meiryo UI" panose="020B0604030504040204" pitchFamily="34" charset="-128"/>
                <a:ea typeface="Meiryo UI" panose="020B0604030504040204" pitchFamily="34" charset="-128"/>
                <a:cs typeface="Meiryo UI" pitchFamily="50" charset="-128"/>
              </a:rPr>
              <a:t>年</a:t>
            </a:r>
            <a:r>
              <a:rPr lang="en-US" altLang="ja-JP" sz="1200" kern="0" dirty="0">
                <a:latin typeface="Meiryo UI" panose="020B0604030504040204" pitchFamily="34" charset="-128"/>
                <a:ea typeface="Meiryo UI" panose="020B0604030504040204" pitchFamily="34" charset="-128"/>
                <a:cs typeface="Meiryo UI" pitchFamily="50" charset="-128"/>
              </a:rPr>
              <a:t>12</a:t>
            </a:r>
            <a:r>
              <a:rPr lang="ja-JP" altLang="en-US" sz="1200" kern="0">
                <a:latin typeface="Meiryo UI" panose="020B0604030504040204" pitchFamily="34" charset="-128"/>
                <a:ea typeface="Meiryo UI" panose="020B0604030504040204" pitchFamily="34" charset="-128"/>
                <a:cs typeface="Meiryo UI" pitchFamily="50" charset="-128"/>
              </a:rPr>
              <a:t>月現在）</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高品質のプロジェクト開発</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長期のプロジェクト開発（</a:t>
            </a:r>
            <a:r>
              <a:rPr lang="en-US" altLang="ja-JP" sz="1200" kern="0" dirty="0">
                <a:latin typeface="Meiryo UI" panose="020B0604030504040204" pitchFamily="34" charset="-128"/>
                <a:ea typeface="Meiryo UI" panose="020B0604030504040204" pitchFamily="34" charset="-128"/>
                <a:cs typeface="Meiryo UI" pitchFamily="50" charset="-128"/>
              </a:rPr>
              <a:t>2000</a:t>
            </a:r>
            <a:r>
              <a:rPr lang="ja-JP" altLang="en-US" sz="1200" kern="0">
                <a:latin typeface="Meiryo UI" panose="020B0604030504040204" pitchFamily="34" charset="-128"/>
                <a:ea typeface="Meiryo UI" panose="020B0604030504040204" pitchFamily="34" charset="-128"/>
                <a:cs typeface="Meiryo UI" pitchFamily="50" charset="-128"/>
              </a:rPr>
              <a:t>年～現在継続中）</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総規模：約</a:t>
            </a:r>
            <a:r>
              <a:rPr lang="en-US" altLang="ja-JP" sz="1200" kern="0" dirty="0">
                <a:latin typeface="Meiryo UI" panose="020B0604030504040204" pitchFamily="34" charset="-128"/>
                <a:ea typeface="Meiryo UI" panose="020B0604030504040204" pitchFamily="34" charset="-128"/>
                <a:cs typeface="Meiryo UI" pitchFamily="50" charset="-128"/>
              </a:rPr>
              <a:t>100KS</a:t>
            </a:r>
            <a:r>
              <a:rPr lang="ja-JP" altLang="en-US" sz="1200" kern="0">
                <a:latin typeface="Meiryo UI" panose="020B0604030504040204" pitchFamily="34" charset="-128"/>
                <a:ea typeface="Meiryo UI" panose="020B0604030504040204" pitchFamily="34" charset="-128"/>
                <a:cs typeface="Meiryo UI" pitchFamily="50" charset="-128"/>
              </a:rPr>
              <a:t>、ピーク時：</a:t>
            </a:r>
            <a:r>
              <a:rPr lang="en-US" altLang="ja-JP" sz="1200" kern="0" dirty="0">
                <a:latin typeface="Meiryo UI" panose="020B0604030504040204" pitchFamily="34" charset="-128"/>
                <a:ea typeface="Meiryo UI" panose="020B0604030504040204" pitchFamily="34" charset="-128"/>
                <a:cs typeface="Meiryo UI" pitchFamily="50" charset="-128"/>
              </a:rPr>
              <a:t>40</a:t>
            </a:r>
            <a:r>
              <a:rPr lang="ja-JP" altLang="en-US" sz="1200" kern="0">
                <a:latin typeface="Meiryo UI" panose="020B0604030504040204" pitchFamily="34" charset="-128"/>
                <a:ea typeface="Meiryo UI" panose="020B0604030504040204" pitchFamily="34" charset="-128"/>
                <a:cs typeface="Meiryo UI" pitchFamily="50" charset="-128"/>
              </a:rPr>
              <a:t>人体制</a:t>
            </a:r>
          </a:p>
        </p:txBody>
      </p:sp>
      <p:sp>
        <p:nvSpPr>
          <p:cNvPr id="34" name="コンテンツ プレースホルダ 103">
            <a:extLst>
              <a:ext uri="{FF2B5EF4-FFF2-40B4-BE49-F238E27FC236}">
                <a16:creationId xmlns:a16="http://schemas.microsoft.com/office/drawing/2014/main" id="{427806C9-1ADC-6840-AB86-05900C384D7A}"/>
              </a:ext>
            </a:extLst>
          </p:cNvPr>
          <p:cNvSpPr txBox="1">
            <a:spLocks/>
          </p:cNvSpPr>
          <p:nvPr/>
        </p:nvSpPr>
        <p:spPr bwMode="auto">
          <a:xfrm>
            <a:off x="4009808" y="3465513"/>
            <a:ext cx="4138103" cy="182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defTabSz="914400" fontAlgn="base">
              <a:spcBef>
                <a:spcPct val="20000"/>
              </a:spcBef>
              <a:spcAft>
                <a:spcPct val="0"/>
              </a:spcAft>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パーソナルデータ解析サーバ開発</a:t>
            </a:r>
            <a:endParaRPr kumimoji="1" lang="ja-JP" altLang="en-US" sz="1400" b="1" i="0" u="none" strike="noStrike" kern="0" cap="none" spc="0" normalizeH="0" baseline="0" noProof="0">
              <a:ln>
                <a:noFill/>
              </a:ln>
              <a:solidFill>
                <a:schemeClr val="tx2"/>
              </a:solidFill>
              <a:effectLst/>
              <a:uLnTx/>
              <a:uFillTx/>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各種データの蓄積と他サーバ（含、エンジン）向けファイル出力</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加入者情報の蓄積と出力</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コンテンツ情報（アニメ／ゲーム／映画）の蓄積と出力</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履歴情報（購買履歴／利用履歴）の蓄積と出力</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ユーザ操作ログ（効果検証ログ）の蓄積と出力</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レコメンド情報作成</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リスト抽出（蓄積情報の検索）</a:t>
            </a:r>
          </a:p>
        </p:txBody>
      </p:sp>
      <p:sp>
        <p:nvSpPr>
          <p:cNvPr id="35" name="コンテンツ プレースホルダ 103">
            <a:extLst>
              <a:ext uri="{FF2B5EF4-FFF2-40B4-BE49-F238E27FC236}">
                <a16:creationId xmlns:a16="http://schemas.microsoft.com/office/drawing/2014/main" id="{6F904E5D-A002-1A4F-B1D3-FFE904F4D270}"/>
              </a:ext>
            </a:extLst>
          </p:cNvPr>
          <p:cNvSpPr txBox="1">
            <a:spLocks/>
          </p:cNvSpPr>
          <p:nvPr/>
        </p:nvSpPr>
        <p:spPr bwMode="auto">
          <a:xfrm>
            <a:off x="4009808" y="5421557"/>
            <a:ext cx="2561787" cy="5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defTabSz="914400" eaLnBrk="0" fontAlgn="base" hangingPunct="0">
              <a:spcBef>
                <a:spcPct val="20000"/>
              </a:spcBef>
              <a:spcAft>
                <a:spcPct val="0"/>
              </a:spcAft>
              <a:buClr>
                <a:srgbClr val="0070C0"/>
              </a:buClr>
              <a:buSzPct val="100000"/>
              <a:defRPr/>
            </a:pPr>
            <a:r>
              <a:rPr lang="ja-JP" altLang="en-US" sz="1400" b="1"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技術</a:t>
            </a:r>
            <a:r>
              <a:rPr kumimoji="1" lang="ja-JP" altLang="en-US" sz="1400" b="1" i="0" u="none" strike="noStrike" kern="0" cap="none" spc="0" normalizeH="0" baseline="0" noProof="0" dirty="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要素</a:t>
            </a: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Linux</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Java</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Hadoop</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err="1">
                <a:latin typeface="Meiryo UI" panose="020B0604030504040204" pitchFamily="34" charset="-128"/>
                <a:ea typeface="Meiryo UI" panose="020B0604030504040204" pitchFamily="34" charset="-128"/>
                <a:cs typeface="Meiryo UI" pitchFamily="50" charset="-128"/>
              </a:rPr>
              <a:t>JobCenter</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marL="0" lvl="1" eaLnBrk="0" hangingPunct="0">
              <a:spcBef>
                <a:spcPct val="20000"/>
              </a:spcBef>
              <a:buSzPct val="100000"/>
              <a:defRPr/>
            </a:pPr>
            <a:endParaRPr lang="en-US" altLang="ja-JP" sz="1200" kern="0" dirty="0">
              <a:latin typeface="Meiryo UI" panose="020B0604030504040204" pitchFamily="34" charset="-128"/>
              <a:ea typeface="Meiryo UI" panose="020B0604030504040204" pitchFamily="34" charset="-128"/>
              <a:cs typeface="Meiryo UI" pitchFamily="50" charset="-128"/>
            </a:endParaRPr>
          </a:p>
        </p:txBody>
      </p:sp>
      <p:sp>
        <p:nvSpPr>
          <p:cNvPr id="36" name="角丸四角形 35">
            <a:extLst>
              <a:ext uri="{FF2B5EF4-FFF2-40B4-BE49-F238E27FC236}">
                <a16:creationId xmlns:a16="http://schemas.microsoft.com/office/drawing/2014/main" id="{3038B223-2060-2845-AB1B-5B91697ECAA4}"/>
              </a:ext>
            </a:extLst>
          </p:cNvPr>
          <p:cNvSpPr/>
          <p:nvPr/>
        </p:nvSpPr>
        <p:spPr bwMode="auto">
          <a:xfrm>
            <a:off x="2036966" y="2299601"/>
            <a:ext cx="1101736" cy="734231"/>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1200" dirty="0">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各種データ</a:t>
            </a:r>
            <a:endParaRPr kumimoji="1" lang="ja-JP" altLang="en-US" sz="1200" dirty="0">
              <a:latin typeface="Meiryo UI" panose="020B0604030504040204" pitchFamily="34" charset="-128"/>
              <a:ea typeface="Meiryo UI" panose="020B0604030504040204" pitchFamily="34" charset="-128"/>
            </a:endParaRPr>
          </a:p>
        </p:txBody>
      </p:sp>
      <p:pic>
        <p:nvPicPr>
          <p:cNvPr id="37" name="グラフィックス 36">
            <a:extLst>
              <a:ext uri="{FF2B5EF4-FFF2-40B4-BE49-F238E27FC236}">
                <a16:creationId xmlns:a16="http://schemas.microsoft.com/office/drawing/2014/main" id="{1D8BD7D7-1245-A443-A19C-08A3F7904379}"/>
              </a:ext>
            </a:extLst>
          </p:cNvPr>
          <p:cNvPicPr>
            <a:picLocks noChangeAspect="1"/>
          </p:cNvPicPr>
          <p:nvPr/>
        </p:nvPicPr>
        <p:blipFill>
          <a:blip/>
          <a:stretch>
            <a:fillRect/>
          </a:stretch>
        </p:blipFill>
        <p:spPr>
          <a:xfrm>
            <a:off x="2309677" y="2128712"/>
            <a:ext cx="556313" cy="556313"/>
          </a:xfrm>
          <a:prstGeom prst="rect">
            <a:avLst/>
          </a:prstGeom>
        </p:spPr>
      </p:pic>
      <p:sp>
        <p:nvSpPr>
          <p:cNvPr id="33" name="角丸四角形 32"/>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1877472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 name="タイトル 1">
            <a:extLst>
              <a:ext uri="{FF2B5EF4-FFF2-40B4-BE49-F238E27FC236}">
                <a16:creationId xmlns:a16="http://schemas.microsoft.com/office/drawing/2014/main" id="{918115C3-2614-6348-9AF9-E1A4956DB326}"/>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34" charset="-128"/>
                <a:ea typeface="Meiryo UI" panose="020B0604030504040204" pitchFamily="34" charset="-128"/>
              </a:rPr>
              <a:t>携帯キャリア向け基盤開発</a:t>
            </a:r>
            <a:r>
              <a:rPr lang="en-US" altLang="ja-JP" b="1" dirty="0">
                <a:solidFill>
                  <a:schemeClr val="accent2">
                    <a:lumMod val="75000"/>
                  </a:schemeClr>
                </a:solidFill>
                <a:latin typeface="Meiryo UI" panose="020B0604030504040204" pitchFamily="34" charset="-128"/>
                <a:ea typeface="Meiryo UI" panose="020B0604030504040204" pitchFamily="34" charset="-128"/>
              </a:rPr>
              <a:t>.3</a:t>
            </a:r>
            <a:endParaRPr lang="ja-JP" altLang="en-US" b="1">
              <a:solidFill>
                <a:schemeClr val="accent2">
                  <a:lumMod val="75000"/>
                </a:schemeClr>
              </a:solidFill>
              <a:latin typeface="Meiryo UI" panose="020B0604030504040204" pitchFamily="34" charset="-128"/>
              <a:ea typeface="Meiryo UI" panose="020B0604030504040204" pitchFamily="34" charset="-128"/>
            </a:endParaRPr>
          </a:p>
        </p:txBody>
      </p:sp>
      <p:sp>
        <p:nvSpPr>
          <p:cNvPr id="69" name="タイトル 1">
            <a:extLst>
              <a:ext uri="{FF2B5EF4-FFF2-40B4-BE49-F238E27FC236}">
                <a16:creationId xmlns:a16="http://schemas.microsoft.com/office/drawing/2014/main" id="{3A144508-6037-5847-BAB2-B96918CB9752}"/>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.8】</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70" name="角丸四角形 69">
            <a:extLst>
              <a:ext uri="{FF2B5EF4-FFF2-40B4-BE49-F238E27FC236}">
                <a16:creationId xmlns:a16="http://schemas.microsoft.com/office/drawing/2014/main" id="{28DDE032-D01A-E643-AD54-C2709E93AD32}"/>
              </a:ext>
            </a:extLst>
          </p:cNvPr>
          <p:cNvSpPr/>
          <p:nvPr/>
        </p:nvSpPr>
        <p:spPr>
          <a:xfrm>
            <a:off x="330200" y="910637"/>
            <a:ext cx="9270893" cy="2577299"/>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1" name="角丸四角形 70">
            <a:extLst>
              <a:ext uri="{FF2B5EF4-FFF2-40B4-BE49-F238E27FC236}">
                <a16:creationId xmlns:a16="http://schemas.microsoft.com/office/drawing/2014/main" id="{4DA0DF23-D997-9041-97E4-9CC13BD74439}"/>
              </a:ext>
            </a:extLst>
          </p:cNvPr>
          <p:cNvSpPr/>
          <p:nvPr/>
        </p:nvSpPr>
        <p:spPr>
          <a:xfrm>
            <a:off x="2176594" y="1082405"/>
            <a:ext cx="7204793" cy="2211129"/>
          </a:xfrm>
          <a:prstGeom prst="roundRect">
            <a:avLst>
              <a:gd name="adj" fmla="val 1985"/>
            </a:avLst>
          </a:prstGeom>
          <a:solidFill>
            <a:schemeClr val="accent3">
              <a:lumMod val="20000"/>
              <a:lumOff val="8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2" name="角丸四角形 71">
            <a:extLst>
              <a:ext uri="{FF2B5EF4-FFF2-40B4-BE49-F238E27FC236}">
                <a16:creationId xmlns:a16="http://schemas.microsoft.com/office/drawing/2014/main" id="{E0CF9280-79FE-B64F-8133-26A7439F0917}"/>
              </a:ext>
            </a:extLst>
          </p:cNvPr>
          <p:cNvSpPr/>
          <p:nvPr/>
        </p:nvSpPr>
        <p:spPr>
          <a:xfrm>
            <a:off x="2556721" y="1229637"/>
            <a:ext cx="4831292" cy="1903031"/>
          </a:xfrm>
          <a:prstGeom prst="roundRect">
            <a:avLst>
              <a:gd name="adj" fmla="val 1985"/>
            </a:avLst>
          </a:prstGeom>
          <a:solidFill>
            <a:schemeClr val="accent3">
              <a:lumMod val="40000"/>
              <a:lumOff val="6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7" name="テキスト ボックス 76">
            <a:extLst>
              <a:ext uri="{FF2B5EF4-FFF2-40B4-BE49-F238E27FC236}">
                <a16:creationId xmlns:a16="http://schemas.microsoft.com/office/drawing/2014/main" id="{771ECC8E-F072-D443-96A8-6CB4BFDA78EC}"/>
              </a:ext>
            </a:extLst>
          </p:cNvPr>
          <p:cNvSpPr txBox="1"/>
          <p:nvPr/>
        </p:nvSpPr>
        <p:spPr>
          <a:xfrm>
            <a:off x="348314" y="1870021"/>
            <a:ext cx="1041105" cy="276999"/>
          </a:xfrm>
          <a:prstGeom prst="rect">
            <a:avLst/>
          </a:prstGeom>
          <a:noFill/>
        </p:spPr>
        <p:txBody>
          <a:bodyPr wrap="square" rtlCol="0">
            <a:spAutoFit/>
          </a:bodyPr>
          <a:lstStyle/>
          <a:p>
            <a:pPr algn="ctr"/>
            <a:r>
              <a:rPr kumimoji="1" lang="ja-JP" altLang="en-US" sz="1200" dirty="0">
                <a:latin typeface="Meiryo UI" panose="020B0604030504040204" pitchFamily="34" charset="-128"/>
                <a:ea typeface="Meiryo UI" panose="020B0604030504040204" pitchFamily="34" charset="-128"/>
              </a:rPr>
              <a:t>携帯電話</a:t>
            </a:r>
          </a:p>
        </p:txBody>
      </p:sp>
      <p:sp>
        <p:nvSpPr>
          <p:cNvPr id="78" name="テキスト ボックス 77">
            <a:extLst>
              <a:ext uri="{FF2B5EF4-FFF2-40B4-BE49-F238E27FC236}">
                <a16:creationId xmlns:a16="http://schemas.microsoft.com/office/drawing/2014/main" id="{24607218-B361-1548-AC42-8907948ED79B}"/>
              </a:ext>
            </a:extLst>
          </p:cNvPr>
          <p:cNvSpPr txBox="1"/>
          <p:nvPr/>
        </p:nvSpPr>
        <p:spPr>
          <a:xfrm>
            <a:off x="7454570" y="1185138"/>
            <a:ext cx="1804583" cy="276999"/>
          </a:xfrm>
          <a:prstGeom prst="rect">
            <a:avLst/>
          </a:prstGeom>
          <a:noFill/>
        </p:spPr>
        <p:txBody>
          <a:bodyPr wrap="square" rtlCol="0">
            <a:spAutoFit/>
          </a:bodyPr>
          <a:lstStyle/>
          <a:p>
            <a:pPr algn="ctr"/>
            <a:r>
              <a:rPr lang="ja-JP" altLang="en-US" sz="1200" b="1">
                <a:latin typeface="Meiryo UI" panose="020B0604030504040204" pitchFamily="34" charset="-128"/>
                <a:ea typeface="Meiryo UI" panose="020B0604030504040204" pitchFamily="34" charset="-128"/>
              </a:rPr>
              <a:t>キャプチャサーバ</a:t>
            </a:r>
            <a:endParaRPr lang="ja-JP" altLang="en-US" sz="1200" b="1" dirty="0">
              <a:latin typeface="Meiryo UI" panose="020B0604030504040204" pitchFamily="34" charset="-128"/>
              <a:ea typeface="Meiryo UI" panose="020B0604030504040204" pitchFamily="34" charset="-128"/>
            </a:endParaRPr>
          </a:p>
        </p:txBody>
      </p:sp>
      <p:sp>
        <p:nvSpPr>
          <p:cNvPr id="82" name="テキスト ボックス 81">
            <a:extLst>
              <a:ext uri="{FF2B5EF4-FFF2-40B4-BE49-F238E27FC236}">
                <a16:creationId xmlns:a16="http://schemas.microsoft.com/office/drawing/2014/main" id="{3552A3A2-80BF-1545-BB03-E9DC502F94BC}"/>
              </a:ext>
            </a:extLst>
          </p:cNvPr>
          <p:cNvSpPr txBox="1"/>
          <p:nvPr/>
        </p:nvSpPr>
        <p:spPr>
          <a:xfrm>
            <a:off x="487155" y="2985638"/>
            <a:ext cx="763417" cy="379895"/>
          </a:xfrm>
          <a:prstGeom prst="rect">
            <a:avLst/>
          </a:prstGeom>
          <a:noFill/>
        </p:spPr>
        <p:txBody>
          <a:bodyPr wrap="square" rtlCol="0">
            <a:noAutofit/>
          </a:bodyPr>
          <a:lstStyle/>
          <a:p>
            <a:pPr algn="ctr"/>
            <a:r>
              <a:rPr kumimoji="1" lang="en-US" altLang="ja-JP" sz="1000" dirty="0">
                <a:latin typeface="Meiryo UI" panose="020B0604030504040204" pitchFamily="34" charset="-128"/>
                <a:ea typeface="Meiryo UI" panose="020B0604030504040204" pitchFamily="34" charset="-128"/>
              </a:rPr>
              <a:t>Web</a:t>
            </a:r>
          </a:p>
          <a:p>
            <a:pPr algn="ctr"/>
            <a:r>
              <a:rPr lang="ja-JP" altLang="en-US" sz="1000">
                <a:latin typeface="Meiryo UI" panose="020B0604030504040204" pitchFamily="34" charset="-128"/>
                <a:ea typeface="Meiryo UI" panose="020B0604030504040204" pitchFamily="34" charset="-128"/>
              </a:rPr>
              <a:t>サーバー</a:t>
            </a:r>
            <a:endParaRPr kumimoji="1" lang="ja-JP" altLang="en-US" sz="1000" dirty="0">
              <a:latin typeface="Meiryo UI" panose="020B0604030504040204" pitchFamily="34" charset="-128"/>
              <a:ea typeface="Meiryo UI" panose="020B0604030504040204" pitchFamily="34" charset="-128"/>
            </a:endParaRPr>
          </a:p>
        </p:txBody>
      </p:sp>
      <p:sp>
        <p:nvSpPr>
          <p:cNvPr id="85" name="テキスト ボックス 84">
            <a:extLst>
              <a:ext uri="{FF2B5EF4-FFF2-40B4-BE49-F238E27FC236}">
                <a16:creationId xmlns:a16="http://schemas.microsoft.com/office/drawing/2014/main" id="{E1324754-82C8-1E44-BC95-BFDDA79ADF58}"/>
              </a:ext>
            </a:extLst>
          </p:cNvPr>
          <p:cNvSpPr txBox="1"/>
          <p:nvPr/>
        </p:nvSpPr>
        <p:spPr>
          <a:xfrm>
            <a:off x="1136697" y="3008878"/>
            <a:ext cx="1159853" cy="200187"/>
          </a:xfrm>
          <a:prstGeom prst="rect">
            <a:avLst/>
          </a:prstGeom>
          <a:noFill/>
        </p:spPr>
        <p:txBody>
          <a:bodyPr wrap="square" rtlCol="0">
            <a:noAutofit/>
          </a:bodyPr>
          <a:lstStyle/>
          <a:p>
            <a:pPr algn="ctr"/>
            <a:r>
              <a:rPr kumimoji="1" lang="ja-JP" altLang="en-US" sz="1000">
                <a:latin typeface="Meiryo UI" panose="020B0604030504040204" pitchFamily="34" charset="-128"/>
                <a:ea typeface="Meiryo UI" panose="020B0604030504040204" pitchFamily="34" charset="-128"/>
              </a:rPr>
              <a:t>インターネット</a:t>
            </a:r>
            <a:endParaRPr kumimoji="1" lang="ja-JP" altLang="en-US" sz="1000" dirty="0">
              <a:latin typeface="Meiryo UI" panose="020B0604030504040204" pitchFamily="34" charset="-128"/>
              <a:ea typeface="Meiryo UI" panose="020B0604030504040204" pitchFamily="34" charset="-128"/>
            </a:endParaRPr>
          </a:p>
        </p:txBody>
      </p:sp>
      <p:sp>
        <p:nvSpPr>
          <p:cNvPr id="95" name="角丸四角形 94">
            <a:extLst>
              <a:ext uri="{FF2B5EF4-FFF2-40B4-BE49-F238E27FC236}">
                <a16:creationId xmlns:a16="http://schemas.microsoft.com/office/drawing/2014/main" id="{88FE78BF-CE13-404F-936B-8BEC7B2A82D2}"/>
              </a:ext>
            </a:extLst>
          </p:cNvPr>
          <p:cNvSpPr/>
          <p:nvPr/>
        </p:nvSpPr>
        <p:spPr bwMode="auto">
          <a:xfrm>
            <a:off x="5670489" y="1978408"/>
            <a:ext cx="859354" cy="559212"/>
          </a:xfrm>
          <a:prstGeom prst="roundRect">
            <a:avLst>
              <a:gd name="adj" fmla="val 6985"/>
            </a:avLst>
          </a:prstGeom>
          <a:solidFill>
            <a:schemeClr val="accent5">
              <a:lumMod val="75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altLang="ja-JP" sz="1200" b="1" dirty="0">
                <a:solidFill>
                  <a:schemeClr val="bg1"/>
                </a:solidFill>
                <a:latin typeface="Meiryo UI" panose="020B0604030504040204" pitchFamily="34" charset="-128"/>
                <a:ea typeface="Meiryo UI" panose="020B0604030504040204" pitchFamily="34" charset="-128"/>
              </a:rPr>
              <a:t>SNMP</a:t>
            </a:r>
          </a:p>
          <a:p>
            <a:pPr algn="ctr" defTabSz="914400" fontAlgn="base">
              <a:spcBef>
                <a:spcPct val="0"/>
              </a:spcBef>
              <a:spcAft>
                <a:spcPct val="0"/>
              </a:spcAft>
            </a:pPr>
            <a:r>
              <a:rPr lang="ja-JP" altLang="en-US" sz="1200" b="1">
                <a:solidFill>
                  <a:schemeClr val="bg1"/>
                </a:solidFill>
                <a:latin typeface="Meiryo UI" panose="020B0604030504040204" pitchFamily="34" charset="-128"/>
                <a:ea typeface="Meiryo UI" panose="020B0604030504040204" pitchFamily="34" charset="-128"/>
              </a:rPr>
              <a:t>管理情報</a:t>
            </a:r>
            <a:endParaRPr lang="ja-JP" altLang="en-US" sz="1200" b="1" dirty="0">
              <a:solidFill>
                <a:schemeClr val="bg1"/>
              </a:solidFill>
              <a:latin typeface="Meiryo UI" panose="020B0604030504040204" pitchFamily="34" charset="-128"/>
              <a:ea typeface="Meiryo UI" panose="020B0604030504040204" pitchFamily="34" charset="-128"/>
            </a:endParaRPr>
          </a:p>
        </p:txBody>
      </p:sp>
      <p:sp>
        <p:nvSpPr>
          <p:cNvPr id="109" name="角丸四角形 108">
            <a:extLst>
              <a:ext uri="{FF2B5EF4-FFF2-40B4-BE49-F238E27FC236}">
                <a16:creationId xmlns:a16="http://schemas.microsoft.com/office/drawing/2014/main" id="{9F6EAD76-01FE-2547-BA73-09FFBC048033}"/>
              </a:ext>
            </a:extLst>
          </p:cNvPr>
          <p:cNvSpPr/>
          <p:nvPr/>
        </p:nvSpPr>
        <p:spPr bwMode="auto">
          <a:xfrm>
            <a:off x="2349599" y="1335711"/>
            <a:ext cx="1233454" cy="1653023"/>
          </a:xfrm>
          <a:prstGeom prst="roundRect">
            <a:avLst>
              <a:gd name="adj" fmla="val 3297"/>
            </a:avLst>
          </a:prstGeom>
          <a:solidFill>
            <a:schemeClr val="accent3"/>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a:solidFill>
                  <a:schemeClr val="bg1"/>
                </a:solidFill>
                <a:latin typeface="Meiryo UI" panose="020B0604030504040204" pitchFamily="34" charset="-128"/>
                <a:ea typeface="Meiryo UI" panose="020B0604030504040204" pitchFamily="34" charset="-128"/>
              </a:rPr>
              <a:t>キャプチャ用</a:t>
            </a:r>
            <a:endParaRPr kumimoji="1" lang="en-US" altLang="ja-JP" sz="1400" b="1" dirty="0">
              <a:solidFill>
                <a:schemeClr val="bg1"/>
              </a:solidFill>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400" b="1" dirty="0">
                <a:solidFill>
                  <a:schemeClr val="bg1"/>
                </a:solidFill>
                <a:latin typeface="Meiryo UI" panose="020B0604030504040204" pitchFamily="34" charset="-128"/>
                <a:ea typeface="Meiryo UI" panose="020B0604030504040204" pitchFamily="34" charset="-128"/>
              </a:rPr>
              <a:t>NIC</a:t>
            </a:r>
          </a:p>
          <a:p>
            <a:pPr marL="0" marR="0" indent="0" algn="ctr" defTabSz="914400" rtl="0" eaLnBrk="1" fontAlgn="base" latinLnBrk="0" hangingPunct="1">
              <a:lnSpc>
                <a:spcPct val="100000"/>
              </a:lnSpc>
              <a:spcBef>
                <a:spcPct val="0"/>
              </a:spcBef>
              <a:spcAft>
                <a:spcPct val="0"/>
              </a:spcAft>
              <a:buClrTx/>
              <a:buSzTx/>
              <a:buFontTx/>
              <a:buNone/>
              <a:tabLst/>
            </a:pPr>
            <a:endParaRPr lang="en-US" altLang="ja-JP" sz="1400" b="1" dirty="0">
              <a:solidFill>
                <a:schemeClr val="bg1"/>
              </a:solidFill>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endParaRPr kumimoji="1" lang="en-US" altLang="ja-JP" sz="1400" b="1" dirty="0">
              <a:solidFill>
                <a:schemeClr val="bg1"/>
              </a:solidFill>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endParaRPr lang="en-US" altLang="ja-JP" sz="1400" b="1" dirty="0">
              <a:solidFill>
                <a:schemeClr val="bg1"/>
              </a:solidFill>
              <a:latin typeface="Meiryo UI" panose="020B0604030504040204" pitchFamily="34" charset="-128"/>
              <a:ea typeface="Meiryo UI" panose="020B0604030504040204"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1" dirty="0">
              <a:solidFill>
                <a:schemeClr val="bg1"/>
              </a:solidFill>
              <a:latin typeface="Meiryo UI" panose="020B0604030504040204" pitchFamily="34" charset="-128"/>
              <a:ea typeface="Meiryo UI" panose="020B0604030504040204" pitchFamily="34" charset="-128"/>
            </a:endParaRPr>
          </a:p>
        </p:txBody>
      </p:sp>
      <p:sp>
        <p:nvSpPr>
          <p:cNvPr id="42" name="正方形/長方形 41">
            <a:extLst>
              <a:ext uri="{FF2B5EF4-FFF2-40B4-BE49-F238E27FC236}">
                <a16:creationId xmlns:a16="http://schemas.microsoft.com/office/drawing/2014/main" id="{88032978-2402-E749-97DE-275C16265451}"/>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0" name="下矢印 79">
            <a:extLst>
              <a:ext uri="{FF2B5EF4-FFF2-40B4-BE49-F238E27FC236}">
                <a16:creationId xmlns:a16="http://schemas.microsoft.com/office/drawing/2014/main" id="{247F16D5-4543-6C4C-870E-1FA0ACFFF6B7}"/>
              </a:ext>
            </a:extLst>
          </p:cNvPr>
          <p:cNvSpPr/>
          <p:nvPr/>
        </p:nvSpPr>
        <p:spPr>
          <a:xfrm rot="16200000">
            <a:off x="1516130" y="844615"/>
            <a:ext cx="192425" cy="1606068"/>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83" name="下矢印 82">
            <a:extLst>
              <a:ext uri="{FF2B5EF4-FFF2-40B4-BE49-F238E27FC236}">
                <a16:creationId xmlns:a16="http://schemas.microsoft.com/office/drawing/2014/main" id="{642D6282-A50D-8142-8D96-2C955A3DC277}"/>
              </a:ext>
            </a:extLst>
          </p:cNvPr>
          <p:cNvSpPr/>
          <p:nvPr/>
        </p:nvSpPr>
        <p:spPr>
          <a:xfrm rot="16200000">
            <a:off x="1553577" y="1941566"/>
            <a:ext cx="197384" cy="1499650"/>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81" name="グラフィックス 80">
            <a:extLst>
              <a:ext uri="{FF2B5EF4-FFF2-40B4-BE49-F238E27FC236}">
                <a16:creationId xmlns:a16="http://schemas.microsoft.com/office/drawing/2014/main" id="{53C07F85-6A20-DE42-A563-77AA339BB08E}"/>
              </a:ext>
            </a:extLst>
          </p:cNvPr>
          <p:cNvPicPr>
            <a:picLocks noChangeAspect="1"/>
          </p:cNvPicPr>
          <p:nvPr/>
        </p:nvPicPr>
        <p:blipFill>
          <a:blip/>
          <a:stretch>
            <a:fillRect/>
          </a:stretch>
        </p:blipFill>
        <p:spPr>
          <a:xfrm>
            <a:off x="587297" y="2399925"/>
            <a:ext cx="563135" cy="563135"/>
          </a:xfrm>
          <a:prstGeom prst="rect">
            <a:avLst/>
          </a:prstGeom>
        </p:spPr>
      </p:pic>
      <p:pic>
        <p:nvPicPr>
          <p:cNvPr id="84" name="グラフィックス 83">
            <a:extLst>
              <a:ext uri="{FF2B5EF4-FFF2-40B4-BE49-F238E27FC236}">
                <a16:creationId xmlns:a16="http://schemas.microsoft.com/office/drawing/2014/main" id="{A370C606-B0D0-124F-808B-BD3A13A74B5C}"/>
              </a:ext>
            </a:extLst>
          </p:cNvPr>
          <p:cNvPicPr>
            <a:picLocks noChangeAspect="1"/>
          </p:cNvPicPr>
          <p:nvPr/>
        </p:nvPicPr>
        <p:blipFill>
          <a:blip/>
          <a:stretch>
            <a:fillRect/>
          </a:stretch>
        </p:blipFill>
        <p:spPr>
          <a:xfrm>
            <a:off x="1405571" y="2399925"/>
            <a:ext cx="597684" cy="597684"/>
          </a:xfrm>
          <a:prstGeom prst="rect">
            <a:avLst/>
          </a:prstGeom>
        </p:spPr>
      </p:pic>
      <p:pic>
        <p:nvPicPr>
          <p:cNvPr id="87" name="グラフィックス 86">
            <a:extLst>
              <a:ext uri="{FF2B5EF4-FFF2-40B4-BE49-F238E27FC236}">
                <a16:creationId xmlns:a16="http://schemas.microsoft.com/office/drawing/2014/main" id="{C1FF3F42-4EDF-E546-B6E6-42882A8BAAE7}"/>
              </a:ext>
            </a:extLst>
          </p:cNvPr>
          <p:cNvPicPr>
            <a:picLocks noChangeAspect="1"/>
          </p:cNvPicPr>
          <p:nvPr/>
        </p:nvPicPr>
        <p:blipFill>
          <a:blip/>
          <a:stretch>
            <a:fillRect/>
          </a:stretch>
        </p:blipFill>
        <p:spPr>
          <a:xfrm>
            <a:off x="543187" y="1226958"/>
            <a:ext cx="651361" cy="651361"/>
          </a:xfrm>
          <a:prstGeom prst="rect">
            <a:avLst/>
          </a:prstGeom>
        </p:spPr>
      </p:pic>
      <p:sp>
        <p:nvSpPr>
          <p:cNvPr id="88" name="角丸四角形 87">
            <a:extLst>
              <a:ext uri="{FF2B5EF4-FFF2-40B4-BE49-F238E27FC236}">
                <a16:creationId xmlns:a16="http://schemas.microsoft.com/office/drawing/2014/main" id="{F0496EB6-D9E0-4B4E-A2E5-4C8C1E837E7B}"/>
              </a:ext>
            </a:extLst>
          </p:cNvPr>
          <p:cNvSpPr/>
          <p:nvPr/>
        </p:nvSpPr>
        <p:spPr bwMode="auto">
          <a:xfrm>
            <a:off x="1194548" y="1443356"/>
            <a:ext cx="758534" cy="341683"/>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dirty="0">
                <a:latin typeface="Meiryo UI" panose="020B0604030504040204" pitchFamily="34" charset="-128"/>
                <a:ea typeface="Meiryo UI" panose="020B0604030504040204" pitchFamily="34" charset="-128"/>
              </a:rPr>
              <a:t>無線網</a:t>
            </a:r>
          </a:p>
        </p:txBody>
      </p:sp>
      <p:pic>
        <p:nvPicPr>
          <p:cNvPr id="89" name="グラフィックス 88">
            <a:extLst>
              <a:ext uri="{FF2B5EF4-FFF2-40B4-BE49-F238E27FC236}">
                <a16:creationId xmlns:a16="http://schemas.microsoft.com/office/drawing/2014/main" id="{784879F4-FAD7-A441-A098-22EF2F5A409E}"/>
              </a:ext>
            </a:extLst>
          </p:cNvPr>
          <p:cNvPicPr>
            <a:picLocks noChangeAspect="1"/>
          </p:cNvPicPr>
          <p:nvPr/>
        </p:nvPicPr>
        <p:blipFill>
          <a:blip/>
          <a:stretch>
            <a:fillRect/>
          </a:stretch>
        </p:blipFill>
        <p:spPr>
          <a:xfrm rot="6300000">
            <a:off x="1192017" y="1718773"/>
            <a:ext cx="460634" cy="460634"/>
          </a:xfrm>
          <a:prstGeom prst="rect">
            <a:avLst/>
          </a:prstGeom>
        </p:spPr>
      </p:pic>
      <p:sp>
        <p:nvSpPr>
          <p:cNvPr id="43" name="角丸四角形 42">
            <a:extLst>
              <a:ext uri="{FF2B5EF4-FFF2-40B4-BE49-F238E27FC236}">
                <a16:creationId xmlns:a16="http://schemas.microsoft.com/office/drawing/2014/main" id="{11D665C3-6EC1-D046-9DA4-4EE36AA3E0D9}"/>
              </a:ext>
            </a:extLst>
          </p:cNvPr>
          <p:cNvSpPr/>
          <p:nvPr/>
        </p:nvSpPr>
        <p:spPr bwMode="auto">
          <a:xfrm>
            <a:off x="7653274" y="1529492"/>
            <a:ext cx="1101736" cy="380145"/>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解析結果</a:t>
            </a:r>
            <a:endParaRPr lang="en-US" altLang="ja-JP" sz="1200" dirty="0">
              <a:latin typeface="Meiryo UI" panose="020B0604030504040204" pitchFamily="34" charset="-128"/>
              <a:ea typeface="Meiryo UI" panose="020B0604030504040204" pitchFamily="34" charset="-128"/>
            </a:endParaRPr>
          </a:p>
        </p:txBody>
      </p:sp>
      <p:pic>
        <p:nvPicPr>
          <p:cNvPr id="97" name="グラフィックス 96">
            <a:extLst>
              <a:ext uri="{FF2B5EF4-FFF2-40B4-BE49-F238E27FC236}">
                <a16:creationId xmlns:a16="http://schemas.microsoft.com/office/drawing/2014/main" id="{AED76A75-89BC-C149-BFEF-844A8580A9F6}"/>
              </a:ext>
            </a:extLst>
          </p:cNvPr>
          <p:cNvPicPr>
            <a:picLocks noChangeAspect="1"/>
          </p:cNvPicPr>
          <p:nvPr/>
        </p:nvPicPr>
        <p:blipFill>
          <a:blip/>
          <a:stretch>
            <a:fillRect/>
          </a:stretch>
        </p:blipFill>
        <p:spPr>
          <a:xfrm>
            <a:off x="8627468" y="1484765"/>
            <a:ext cx="504129" cy="504129"/>
          </a:xfrm>
          <a:prstGeom prst="rect">
            <a:avLst/>
          </a:prstGeom>
        </p:spPr>
      </p:pic>
      <p:sp>
        <p:nvSpPr>
          <p:cNvPr id="106" name="下矢印 105">
            <a:extLst>
              <a:ext uri="{FF2B5EF4-FFF2-40B4-BE49-F238E27FC236}">
                <a16:creationId xmlns:a16="http://schemas.microsoft.com/office/drawing/2014/main" id="{3EFEC7CC-5B43-0341-BEB7-19852C6877B1}"/>
              </a:ext>
            </a:extLst>
          </p:cNvPr>
          <p:cNvSpPr/>
          <p:nvPr/>
        </p:nvSpPr>
        <p:spPr>
          <a:xfrm rot="16200000">
            <a:off x="7352424" y="1536788"/>
            <a:ext cx="204390" cy="362263"/>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44" name="角丸四角形 43">
            <a:extLst>
              <a:ext uri="{FF2B5EF4-FFF2-40B4-BE49-F238E27FC236}">
                <a16:creationId xmlns:a16="http://schemas.microsoft.com/office/drawing/2014/main" id="{B21AC508-1A2A-2E41-8BBF-F29F71162512}"/>
              </a:ext>
            </a:extLst>
          </p:cNvPr>
          <p:cNvSpPr/>
          <p:nvPr/>
        </p:nvSpPr>
        <p:spPr bwMode="auto">
          <a:xfrm>
            <a:off x="5675037" y="1529492"/>
            <a:ext cx="1603083" cy="380145"/>
          </a:xfrm>
          <a:prstGeom prst="roundRect">
            <a:avLst>
              <a:gd name="adj" fmla="val 6985"/>
            </a:avLst>
          </a:prstGeom>
          <a:solidFill>
            <a:schemeClr val="accent5">
              <a:lumMod val="75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ja-JP" altLang="en-US" sz="1400" b="1">
                <a:solidFill>
                  <a:schemeClr val="bg1"/>
                </a:solidFill>
                <a:latin typeface="+mn-ea"/>
              </a:rPr>
              <a:t>解析結果集計機能</a:t>
            </a:r>
            <a:endParaRPr lang="ja-JP" altLang="en-US" sz="1400" b="1" dirty="0">
              <a:solidFill>
                <a:schemeClr val="bg1"/>
              </a:solidFill>
              <a:latin typeface="+mn-ea"/>
            </a:endParaRPr>
          </a:p>
        </p:txBody>
      </p:sp>
      <p:sp>
        <p:nvSpPr>
          <p:cNvPr id="45" name="角丸四角形 44">
            <a:extLst>
              <a:ext uri="{FF2B5EF4-FFF2-40B4-BE49-F238E27FC236}">
                <a16:creationId xmlns:a16="http://schemas.microsoft.com/office/drawing/2014/main" id="{FC955D5C-FF68-D14F-BAFD-05D796D5026C}"/>
              </a:ext>
            </a:extLst>
          </p:cNvPr>
          <p:cNvSpPr/>
          <p:nvPr/>
        </p:nvSpPr>
        <p:spPr bwMode="auto">
          <a:xfrm>
            <a:off x="3793810" y="1529492"/>
            <a:ext cx="1603083" cy="380145"/>
          </a:xfrm>
          <a:prstGeom prst="roundRect">
            <a:avLst>
              <a:gd name="adj" fmla="val 6985"/>
            </a:avLst>
          </a:prstGeom>
          <a:solidFill>
            <a:schemeClr val="accent5">
              <a:lumMod val="75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ja-JP" altLang="en-US" sz="1400" b="1">
                <a:solidFill>
                  <a:schemeClr val="bg1"/>
                </a:solidFill>
                <a:latin typeface="Meiryo UI" panose="020B0604030504040204" pitchFamily="34" charset="-128"/>
                <a:ea typeface="Meiryo UI" panose="020B0604030504040204" pitchFamily="34" charset="-128"/>
              </a:rPr>
              <a:t>プロトコル解析層</a:t>
            </a:r>
            <a:endParaRPr lang="ja-JP" altLang="en-US" sz="1400" b="1" dirty="0">
              <a:solidFill>
                <a:schemeClr val="bg1"/>
              </a:solidFill>
              <a:latin typeface="Meiryo UI" panose="020B0604030504040204" pitchFamily="34" charset="-128"/>
              <a:ea typeface="Meiryo UI" panose="020B0604030504040204" pitchFamily="34" charset="-128"/>
            </a:endParaRPr>
          </a:p>
        </p:txBody>
      </p:sp>
      <p:sp>
        <p:nvSpPr>
          <p:cNvPr id="46" name="下矢印 45">
            <a:extLst>
              <a:ext uri="{FF2B5EF4-FFF2-40B4-BE49-F238E27FC236}">
                <a16:creationId xmlns:a16="http://schemas.microsoft.com/office/drawing/2014/main" id="{9198EC89-7834-F54E-A123-3FF60E5401D2}"/>
              </a:ext>
            </a:extLst>
          </p:cNvPr>
          <p:cNvSpPr/>
          <p:nvPr/>
        </p:nvSpPr>
        <p:spPr>
          <a:xfrm rot="16200000">
            <a:off x="5426884" y="1576510"/>
            <a:ext cx="204390" cy="282820"/>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47" name="角丸四角形 46">
            <a:extLst>
              <a:ext uri="{FF2B5EF4-FFF2-40B4-BE49-F238E27FC236}">
                <a16:creationId xmlns:a16="http://schemas.microsoft.com/office/drawing/2014/main" id="{2655CA70-D7B7-8F40-9BAF-BCC95A27759C}"/>
              </a:ext>
            </a:extLst>
          </p:cNvPr>
          <p:cNvSpPr/>
          <p:nvPr/>
        </p:nvSpPr>
        <p:spPr bwMode="auto">
          <a:xfrm>
            <a:off x="3793810" y="2014224"/>
            <a:ext cx="1603083" cy="380145"/>
          </a:xfrm>
          <a:prstGeom prst="roundRect">
            <a:avLst>
              <a:gd name="adj" fmla="val 6985"/>
            </a:avLst>
          </a:prstGeom>
          <a:solidFill>
            <a:schemeClr val="accent5">
              <a:lumMod val="75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altLang="ja-JP" sz="1400" b="1" dirty="0">
                <a:solidFill>
                  <a:schemeClr val="bg1"/>
                </a:solidFill>
                <a:latin typeface="Meiryo UI" panose="020B0604030504040204" pitchFamily="34" charset="-128"/>
                <a:ea typeface="Meiryo UI" panose="020B0604030504040204" pitchFamily="34" charset="-128"/>
              </a:rPr>
              <a:t>TCP/UDP</a:t>
            </a:r>
            <a:r>
              <a:rPr lang="ja-JP" altLang="en-US" sz="1400" b="1">
                <a:solidFill>
                  <a:schemeClr val="bg1"/>
                </a:solidFill>
                <a:latin typeface="Meiryo UI" panose="020B0604030504040204" pitchFamily="34" charset="-128"/>
                <a:ea typeface="Meiryo UI" panose="020B0604030504040204" pitchFamily="34" charset="-128"/>
              </a:rPr>
              <a:t>解析層</a:t>
            </a:r>
            <a:endParaRPr lang="ja-JP" altLang="en-US" sz="1400" b="1" dirty="0">
              <a:solidFill>
                <a:schemeClr val="bg1"/>
              </a:solidFill>
              <a:latin typeface="Meiryo UI" panose="020B0604030504040204" pitchFamily="34" charset="-128"/>
              <a:ea typeface="Meiryo UI" panose="020B0604030504040204" pitchFamily="34" charset="-128"/>
            </a:endParaRPr>
          </a:p>
        </p:txBody>
      </p:sp>
      <p:sp>
        <p:nvSpPr>
          <p:cNvPr id="48" name="角丸四角形 47">
            <a:extLst>
              <a:ext uri="{FF2B5EF4-FFF2-40B4-BE49-F238E27FC236}">
                <a16:creationId xmlns:a16="http://schemas.microsoft.com/office/drawing/2014/main" id="{2653ED81-C99B-1549-B9E6-C7976C037D0A}"/>
              </a:ext>
            </a:extLst>
          </p:cNvPr>
          <p:cNvSpPr/>
          <p:nvPr/>
        </p:nvSpPr>
        <p:spPr bwMode="auto">
          <a:xfrm>
            <a:off x="3793810" y="2491011"/>
            <a:ext cx="1603083" cy="380145"/>
          </a:xfrm>
          <a:prstGeom prst="roundRect">
            <a:avLst>
              <a:gd name="adj" fmla="val 6985"/>
            </a:avLst>
          </a:prstGeom>
          <a:solidFill>
            <a:schemeClr val="accent5">
              <a:lumMod val="75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altLang="ja-JP" sz="1400" b="1" dirty="0">
                <a:solidFill>
                  <a:schemeClr val="bg1"/>
                </a:solidFill>
                <a:latin typeface="Meiryo UI" panose="020B0604030504040204" pitchFamily="34" charset="-128"/>
                <a:ea typeface="Meiryo UI" panose="020B0604030504040204" pitchFamily="34" charset="-128"/>
              </a:rPr>
              <a:t>IP/IPv6</a:t>
            </a:r>
            <a:r>
              <a:rPr lang="ja-JP" altLang="en-US" sz="1400" b="1">
                <a:solidFill>
                  <a:schemeClr val="bg1"/>
                </a:solidFill>
                <a:latin typeface="Meiryo UI" panose="020B0604030504040204" pitchFamily="34" charset="-128"/>
                <a:ea typeface="Meiryo UI" panose="020B0604030504040204" pitchFamily="34" charset="-128"/>
              </a:rPr>
              <a:t>解析層</a:t>
            </a:r>
            <a:endParaRPr lang="ja-JP" altLang="en-US" sz="1400" b="1" dirty="0">
              <a:solidFill>
                <a:schemeClr val="bg1"/>
              </a:solidFill>
              <a:latin typeface="Meiryo UI" panose="020B0604030504040204" pitchFamily="34" charset="-128"/>
              <a:ea typeface="Meiryo UI" panose="020B0604030504040204" pitchFamily="34" charset="-128"/>
            </a:endParaRPr>
          </a:p>
        </p:txBody>
      </p:sp>
      <p:sp>
        <p:nvSpPr>
          <p:cNvPr id="49" name="角丸四角形 48">
            <a:extLst>
              <a:ext uri="{FF2B5EF4-FFF2-40B4-BE49-F238E27FC236}">
                <a16:creationId xmlns:a16="http://schemas.microsoft.com/office/drawing/2014/main" id="{E5CFC289-C429-0B4A-9CE2-FBAF54728E1E}"/>
              </a:ext>
            </a:extLst>
          </p:cNvPr>
          <p:cNvSpPr/>
          <p:nvPr/>
        </p:nvSpPr>
        <p:spPr bwMode="auto">
          <a:xfrm>
            <a:off x="2481316" y="2519379"/>
            <a:ext cx="991305" cy="341683"/>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a:latin typeface="Meiryo UI" panose="020B0604030504040204" pitchFamily="34" charset="-128"/>
                <a:ea typeface="Meiryo UI" panose="020B0604030504040204" pitchFamily="34" charset="-128"/>
              </a:rPr>
              <a:t>キャプチャ情報</a:t>
            </a:r>
            <a:endParaRPr kumimoji="1" lang="ja-JP" altLang="en-US" sz="1200" dirty="0">
              <a:latin typeface="Meiryo UI" panose="020B0604030504040204" pitchFamily="34" charset="-128"/>
              <a:ea typeface="Meiryo UI" panose="020B0604030504040204" pitchFamily="34" charset="-128"/>
            </a:endParaRPr>
          </a:p>
        </p:txBody>
      </p:sp>
      <p:sp>
        <p:nvSpPr>
          <p:cNvPr id="50" name="下矢印 49">
            <a:extLst>
              <a:ext uri="{FF2B5EF4-FFF2-40B4-BE49-F238E27FC236}">
                <a16:creationId xmlns:a16="http://schemas.microsoft.com/office/drawing/2014/main" id="{BAA1BC46-3F8D-8745-9A3E-D83A91CF5B42}"/>
              </a:ext>
            </a:extLst>
          </p:cNvPr>
          <p:cNvSpPr/>
          <p:nvPr/>
        </p:nvSpPr>
        <p:spPr>
          <a:xfrm rot="16200000">
            <a:off x="3525501" y="2542537"/>
            <a:ext cx="204390" cy="313815"/>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98" name="グラフィックス 97">
            <a:extLst>
              <a:ext uri="{FF2B5EF4-FFF2-40B4-BE49-F238E27FC236}">
                <a16:creationId xmlns:a16="http://schemas.microsoft.com/office/drawing/2014/main" id="{7BD8D192-2C92-F048-9E8D-09BD4AD6A88B}"/>
              </a:ext>
            </a:extLst>
          </p:cNvPr>
          <p:cNvPicPr>
            <a:picLocks noChangeAspect="1"/>
          </p:cNvPicPr>
          <p:nvPr/>
        </p:nvPicPr>
        <p:blipFill>
          <a:blip/>
          <a:stretch>
            <a:fillRect/>
          </a:stretch>
        </p:blipFill>
        <p:spPr>
          <a:xfrm>
            <a:off x="2717608" y="2055072"/>
            <a:ext cx="504129" cy="504129"/>
          </a:xfrm>
          <a:prstGeom prst="rect">
            <a:avLst/>
          </a:prstGeom>
        </p:spPr>
      </p:pic>
      <p:sp>
        <p:nvSpPr>
          <p:cNvPr id="51" name="下矢印 50">
            <a:extLst>
              <a:ext uri="{FF2B5EF4-FFF2-40B4-BE49-F238E27FC236}">
                <a16:creationId xmlns:a16="http://schemas.microsoft.com/office/drawing/2014/main" id="{514F3A19-553F-944A-8D0A-4C1ABF40338A}"/>
              </a:ext>
            </a:extLst>
          </p:cNvPr>
          <p:cNvSpPr/>
          <p:nvPr/>
        </p:nvSpPr>
        <p:spPr>
          <a:xfrm rot="16200000">
            <a:off x="5426912" y="2061800"/>
            <a:ext cx="204390" cy="282875"/>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55" name="グラフィックス 54">
            <a:extLst>
              <a:ext uri="{FF2B5EF4-FFF2-40B4-BE49-F238E27FC236}">
                <a16:creationId xmlns:a16="http://schemas.microsoft.com/office/drawing/2014/main" id="{749DD17A-34ED-864D-A60D-958591531139}"/>
              </a:ext>
            </a:extLst>
          </p:cNvPr>
          <p:cNvPicPr>
            <a:picLocks noChangeAspect="1"/>
          </p:cNvPicPr>
          <p:nvPr/>
        </p:nvPicPr>
        <p:blipFill>
          <a:blip/>
          <a:stretch>
            <a:fillRect/>
          </a:stretch>
        </p:blipFill>
        <p:spPr>
          <a:xfrm>
            <a:off x="5848101" y="2484605"/>
            <a:ext cx="504129" cy="504129"/>
          </a:xfrm>
          <a:prstGeom prst="rect">
            <a:avLst/>
          </a:prstGeom>
        </p:spPr>
      </p:pic>
      <p:sp>
        <p:nvSpPr>
          <p:cNvPr id="39" name="角丸四角形 38">
            <a:extLst>
              <a:ext uri="{FF2B5EF4-FFF2-40B4-BE49-F238E27FC236}">
                <a16:creationId xmlns:a16="http://schemas.microsoft.com/office/drawing/2014/main" id="{465FFDCB-D52C-D942-90B4-EDF7C2059BBB}"/>
              </a:ext>
            </a:extLst>
          </p:cNvPr>
          <p:cNvSpPr/>
          <p:nvPr/>
        </p:nvSpPr>
        <p:spPr>
          <a:xfrm>
            <a:off x="7648184" y="2142482"/>
            <a:ext cx="1850572" cy="1297420"/>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40" name="屈折矢印 39">
            <a:extLst>
              <a:ext uri="{FF2B5EF4-FFF2-40B4-BE49-F238E27FC236}">
                <a16:creationId xmlns:a16="http://schemas.microsoft.com/office/drawing/2014/main" id="{206E0F06-5BED-CC4D-9F76-2A5F69AF2E65}"/>
              </a:ext>
            </a:extLst>
          </p:cNvPr>
          <p:cNvSpPr/>
          <p:nvPr/>
        </p:nvSpPr>
        <p:spPr>
          <a:xfrm rot="5400000" flipH="1" flipV="1">
            <a:off x="7226063" y="1455979"/>
            <a:ext cx="411338" cy="1849748"/>
          </a:xfrm>
          <a:prstGeom prst="bentUpArrow">
            <a:avLst>
              <a:gd name="adj1" fmla="val 20883"/>
              <a:gd name="adj2" fmla="val 25000"/>
              <a:gd name="adj3" fmla="val 29117"/>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53" name="角丸四角形 52">
            <a:extLst>
              <a:ext uri="{FF2B5EF4-FFF2-40B4-BE49-F238E27FC236}">
                <a16:creationId xmlns:a16="http://schemas.microsoft.com/office/drawing/2014/main" id="{0044A343-39ED-DE4B-B629-1E774955261C}"/>
              </a:ext>
            </a:extLst>
          </p:cNvPr>
          <p:cNvSpPr/>
          <p:nvPr/>
        </p:nvSpPr>
        <p:spPr bwMode="auto">
          <a:xfrm>
            <a:off x="7862112" y="2476114"/>
            <a:ext cx="903846" cy="667672"/>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defTabSz="914400" fontAlgn="base">
              <a:spcBef>
                <a:spcPct val="0"/>
              </a:spcBef>
              <a:spcAft>
                <a:spcPct val="0"/>
              </a:spcAft>
            </a:pPr>
            <a:r>
              <a:rPr lang="en-US" altLang="ja-JP" sz="1200" dirty="0">
                <a:latin typeface="Meiryo UI" panose="020B0604030504040204" pitchFamily="34" charset="-128"/>
                <a:ea typeface="Meiryo UI" panose="020B0604030504040204" pitchFamily="34" charset="-128"/>
              </a:rPr>
              <a:t>SNMP</a:t>
            </a:r>
          </a:p>
          <a:p>
            <a:pPr algn="ctr" defTabSz="914400" fontAlgn="base">
              <a:spcBef>
                <a:spcPct val="0"/>
              </a:spcBef>
              <a:spcAft>
                <a:spcPct val="0"/>
              </a:spcAft>
            </a:pPr>
            <a:r>
              <a:rPr lang="ja-JP" altLang="en-US" sz="1200">
                <a:latin typeface="Meiryo UI" panose="020B0604030504040204" pitchFamily="34" charset="-128"/>
                <a:ea typeface="Meiryo UI" panose="020B0604030504040204" pitchFamily="34" charset="-128"/>
              </a:rPr>
              <a:t>マネージャ</a:t>
            </a:r>
            <a:endParaRPr lang="ja-JP" altLang="en-US" sz="1200" dirty="0">
              <a:latin typeface="Meiryo UI" panose="020B0604030504040204" pitchFamily="34" charset="-128"/>
              <a:ea typeface="Meiryo UI" panose="020B0604030504040204" pitchFamily="34" charset="-128"/>
            </a:endParaRPr>
          </a:p>
        </p:txBody>
      </p:sp>
      <p:sp>
        <p:nvSpPr>
          <p:cNvPr id="56" name="コンテンツ プレースホルダ 103">
            <a:extLst>
              <a:ext uri="{FF2B5EF4-FFF2-40B4-BE49-F238E27FC236}">
                <a16:creationId xmlns:a16="http://schemas.microsoft.com/office/drawing/2014/main" id="{C777FD19-AFF5-6C4B-BA03-6860449473DE}"/>
              </a:ext>
            </a:extLst>
          </p:cNvPr>
          <p:cNvSpPr txBox="1">
            <a:spLocks/>
          </p:cNvSpPr>
          <p:nvPr/>
        </p:nvSpPr>
        <p:spPr bwMode="auto">
          <a:xfrm>
            <a:off x="369423" y="3783344"/>
            <a:ext cx="4155768" cy="214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パケットキャプチャ・解析ソフトウェア開発</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 altLang="ja-JP" sz="1200" kern="0" dirty="0">
                <a:latin typeface="Meiryo UI" panose="020B0604030504040204" pitchFamily="34" charset="-128"/>
                <a:ea typeface="Meiryo UI" panose="020B0604030504040204" pitchFamily="34" charset="-128"/>
                <a:cs typeface="Meiryo UI" pitchFamily="50" charset="-128"/>
              </a:rPr>
              <a:t>TCP/IP</a:t>
            </a:r>
            <a:r>
              <a:rPr lang="ja-JP" altLang="en-US" sz="1200" kern="0">
                <a:latin typeface="Meiryo UI" panose="020B0604030504040204" pitchFamily="34" charset="-128"/>
                <a:ea typeface="Meiryo UI" panose="020B0604030504040204" pitchFamily="34" charset="-128"/>
                <a:cs typeface="Meiryo UI" pitchFamily="50" charset="-128"/>
              </a:rPr>
              <a:t>パケットをキャプチャ</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 altLang="ja-JP" sz="1200" kern="0" dirty="0">
                <a:latin typeface="Meiryo UI" panose="020B0604030504040204" pitchFamily="34" charset="-128"/>
                <a:ea typeface="Meiryo UI" panose="020B0604030504040204" pitchFamily="34" charset="-128"/>
                <a:cs typeface="Meiryo UI" pitchFamily="50" charset="-128"/>
              </a:rPr>
              <a:t>HTTP</a:t>
            </a:r>
            <a:r>
              <a:rPr lang="ja-JP" altLang="en-US" sz="1200" kern="0">
                <a:latin typeface="Meiryo UI" panose="020B0604030504040204" pitchFamily="34" charset="-128"/>
                <a:ea typeface="Meiryo UI" panose="020B0604030504040204" pitchFamily="34" charset="-128"/>
                <a:cs typeface="Meiryo UI" pitchFamily="50" charset="-128"/>
              </a:rPr>
              <a:t>等の上位プロトコルの情報を解析・集計</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endParaRPr kumimoji="1" lang="en-US" altLang="ja-JP" sz="1200" i="0" u="none" strike="noStrike" kern="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eiryo UI" pitchFamily="50" charset="-128"/>
            </a:endParaRPr>
          </a:p>
          <a:p>
            <a:pPr lvl="0" defTabSz="914400" fontAlgn="base">
              <a:spcBef>
                <a:spcPct val="20000"/>
              </a:spcBef>
              <a:spcAft>
                <a:spcPct val="0"/>
              </a:spcAft>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キャプチャサーバ開発（解析結果集計機能）</a:t>
            </a:r>
            <a:endParaRPr kumimoji="1" lang="ja-JP" altLang="en-US" sz="1400" b="1" i="0" u="none" strike="noStrike" kern="0" cap="none" spc="0" normalizeH="0" baseline="0" noProof="0">
              <a:ln>
                <a:noFill/>
              </a:ln>
              <a:solidFill>
                <a:schemeClr val="tx2"/>
              </a:solidFill>
              <a:effectLst/>
              <a:uLnTx/>
              <a:uFillTx/>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パケットキャプチャ専用</a:t>
            </a:r>
            <a:r>
              <a:rPr lang="en-US" altLang="ja-JP" sz="1200" kern="0" dirty="0">
                <a:latin typeface="Meiryo UI" panose="020B0604030504040204" pitchFamily="34" charset="-128"/>
                <a:ea typeface="Meiryo UI" panose="020B0604030504040204" pitchFamily="34" charset="-128"/>
                <a:cs typeface="Meiryo UI" pitchFamily="50" charset="-128"/>
              </a:rPr>
              <a:t>NIC</a:t>
            </a:r>
            <a:r>
              <a:rPr lang="ja-JP" altLang="en-US" sz="1200" kern="0">
                <a:latin typeface="Meiryo UI" panose="020B0604030504040204" pitchFamily="34" charset="-128"/>
                <a:ea typeface="Meiryo UI" panose="020B0604030504040204" pitchFamily="34" charset="-128"/>
                <a:cs typeface="Meiryo UI" pitchFamily="50" charset="-128"/>
              </a:rPr>
              <a:t>を使用</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パケットのキャプチャ機能および解析機能の開発</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1</a:t>
            </a:r>
            <a:r>
              <a:rPr lang="ja-JP" altLang="en-US" sz="1200" kern="0">
                <a:latin typeface="Meiryo UI" panose="020B0604030504040204" pitchFamily="34" charset="-128"/>
                <a:ea typeface="Meiryo UI" panose="020B0604030504040204" pitchFamily="34" charset="-128"/>
                <a:cs typeface="Meiryo UI" pitchFamily="50" charset="-128"/>
              </a:rPr>
              <a:t>ノードあたり</a:t>
            </a:r>
            <a:r>
              <a:rPr lang="en-US" altLang="ja-JP" sz="1200" kern="0" dirty="0">
                <a:latin typeface="Meiryo UI" panose="020B0604030504040204" pitchFamily="34" charset="-128"/>
                <a:ea typeface="Meiryo UI" panose="020B0604030504040204" pitchFamily="34" charset="-128"/>
                <a:cs typeface="Meiryo UI" pitchFamily="50" charset="-128"/>
              </a:rPr>
              <a:t>5,000tps</a:t>
            </a:r>
            <a:r>
              <a:rPr lang="ja-JP" altLang="en-US" sz="1200" kern="0">
                <a:latin typeface="Meiryo UI" panose="020B0604030504040204" pitchFamily="34" charset="-128"/>
                <a:ea typeface="Meiryo UI" panose="020B0604030504040204" pitchFamily="34" charset="-128"/>
                <a:cs typeface="Meiryo UI" pitchFamily="50" charset="-128"/>
              </a:rPr>
              <a:t>以上の性能要求</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SNMP</a:t>
            </a:r>
            <a:r>
              <a:rPr lang="ja-JP" altLang="en-US" sz="1200" kern="0">
                <a:latin typeface="Meiryo UI" panose="020B0604030504040204" pitchFamily="34" charset="-128"/>
                <a:ea typeface="Meiryo UI" panose="020B0604030504040204" pitchFamily="34" charset="-128"/>
                <a:cs typeface="Meiryo UI" pitchFamily="50" charset="-128"/>
              </a:rPr>
              <a:t>による状態監視機能の開発</a:t>
            </a:r>
            <a:endParaRPr lang="en-US" altLang="ja-JP" sz="1200" kern="0" dirty="0">
              <a:latin typeface="Meiryo UI" panose="020B0604030504040204" pitchFamily="34" charset="-128"/>
              <a:ea typeface="Meiryo UI" panose="020B0604030504040204" pitchFamily="34" charset="-128"/>
              <a:cs typeface="Meiryo UI" pitchFamily="50" charset="-128"/>
            </a:endParaRPr>
          </a:p>
        </p:txBody>
      </p:sp>
      <p:sp>
        <p:nvSpPr>
          <p:cNvPr id="57" name="コンテンツ プレースホルダ 103">
            <a:extLst>
              <a:ext uri="{FF2B5EF4-FFF2-40B4-BE49-F238E27FC236}">
                <a16:creationId xmlns:a16="http://schemas.microsoft.com/office/drawing/2014/main" id="{F9E870A5-DBB9-F24B-8A93-318E4F13F38D}"/>
              </a:ext>
            </a:extLst>
          </p:cNvPr>
          <p:cNvSpPr txBox="1">
            <a:spLocks/>
          </p:cNvSpPr>
          <p:nvPr/>
        </p:nvSpPr>
        <p:spPr bwMode="auto">
          <a:xfrm>
            <a:off x="4723764" y="3782934"/>
            <a:ext cx="4155768" cy="106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defTabSz="914400" eaLnBrk="0" fontAlgn="base" hangingPunct="0">
              <a:spcBef>
                <a:spcPct val="20000"/>
              </a:spcBef>
              <a:spcAft>
                <a:spcPct val="0"/>
              </a:spcAft>
              <a:buClr>
                <a:srgbClr val="0070C0"/>
              </a:buClr>
              <a:buSzPct val="100000"/>
              <a:defRPr/>
            </a:pPr>
            <a:r>
              <a:rPr lang="ja-JP" altLang="en-US" sz="1400" b="1"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技術</a:t>
            </a:r>
            <a:r>
              <a:rPr kumimoji="1" lang="ja-JP" altLang="en-US" sz="1400" b="1" i="0" u="none" strike="noStrike" kern="0" cap="none" spc="0" normalizeH="0" baseline="0" noProof="0" dirty="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要素</a:t>
            </a: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UNIX/Linux</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C</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Java</a:t>
            </a: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HTTP</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SSL</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TCP/IP</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IPv6</a:t>
            </a: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err="1">
                <a:latin typeface="Meiryo UI" panose="020B0604030504040204" pitchFamily="34" charset="-128"/>
                <a:ea typeface="Meiryo UI" panose="020B0604030504040204" pitchFamily="34" charset="-128"/>
                <a:cs typeface="Meiryo UI" pitchFamily="50" charset="-128"/>
              </a:rPr>
              <a:t>libpcap</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SNMP</a:t>
            </a:r>
          </a:p>
        </p:txBody>
      </p:sp>
      <p:sp>
        <p:nvSpPr>
          <p:cNvPr id="41" name="角丸四角形 40"/>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2748399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 name="角丸四角形 78">
            <a:extLst>
              <a:ext uri="{FF2B5EF4-FFF2-40B4-BE49-F238E27FC236}">
                <a16:creationId xmlns:a16="http://schemas.microsoft.com/office/drawing/2014/main" id="{F920AE7E-6494-1948-939E-17D8EEC8ABD3}"/>
              </a:ext>
            </a:extLst>
          </p:cNvPr>
          <p:cNvSpPr/>
          <p:nvPr/>
        </p:nvSpPr>
        <p:spPr>
          <a:xfrm>
            <a:off x="266923" y="1664460"/>
            <a:ext cx="9384971" cy="4551128"/>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00" name="角丸四角形 99">
            <a:extLst>
              <a:ext uri="{FF2B5EF4-FFF2-40B4-BE49-F238E27FC236}">
                <a16:creationId xmlns:a16="http://schemas.microsoft.com/office/drawing/2014/main" id="{76F1D477-1B44-D844-B3C1-BB62D233EBFC}"/>
              </a:ext>
            </a:extLst>
          </p:cNvPr>
          <p:cNvSpPr/>
          <p:nvPr/>
        </p:nvSpPr>
        <p:spPr>
          <a:xfrm>
            <a:off x="6598042" y="2442721"/>
            <a:ext cx="2877778" cy="3602479"/>
          </a:xfrm>
          <a:prstGeom prst="roundRect">
            <a:avLst>
              <a:gd name="adj" fmla="val 1985"/>
            </a:avLst>
          </a:prstGeom>
          <a:solidFill>
            <a:schemeClr val="accent3">
              <a:lumMod val="20000"/>
              <a:lumOff val="8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101" name="テキスト ボックス 100">
            <a:extLst>
              <a:ext uri="{FF2B5EF4-FFF2-40B4-BE49-F238E27FC236}">
                <a16:creationId xmlns:a16="http://schemas.microsoft.com/office/drawing/2014/main" id="{969FF43C-3D61-F34F-9E12-49EB76B85AAD}"/>
              </a:ext>
            </a:extLst>
          </p:cNvPr>
          <p:cNvSpPr txBox="1"/>
          <p:nvPr/>
        </p:nvSpPr>
        <p:spPr>
          <a:xfrm>
            <a:off x="6743190" y="3189728"/>
            <a:ext cx="2583275" cy="349325"/>
          </a:xfrm>
          <a:prstGeom prst="rect">
            <a:avLst/>
          </a:prstGeom>
          <a:solidFill>
            <a:schemeClr val="accent3"/>
          </a:solidFill>
          <a:ln>
            <a:noFill/>
          </a:ln>
        </p:spPr>
        <p:txBody>
          <a:bodyPr wrap="none" rtlCol="0" anchor="ctr">
            <a:noAutofit/>
          </a:bodyPr>
          <a:lstStyle/>
          <a:p>
            <a:pPr algn="ctr">
              <a:buClr>
                <a:schemeClr val="tx1"/>
              </a:buClr>
            </a:pPr>
            <a:r>
              <a:rPr lang="ja-JP" altLang="en-US" sz="1400">
                <a:solidFill>
                  <a:schemeClr val="bg1"/>
                </a:solidFill>
                <a:latin typeface="Meiryo UI" panose="020B0604030504040204" pitchFamily="50" charset="-128"/>
                <a:ea typeface="Meiryo UI" panose="020B0604030504040204" pitchFamily="50" charset="-128"/>
                <a:cs typeface="Meiryo UI" panose="020B0604030504040204" pitchFamily="50" charset="-128"/>
              </a:rPr>
              <a:t>リスク予兆検出イメージ</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101">
            <a:extLst>
              <a:ext uri="{FF2B5EF4-FFF2-40B4-BE49-F238E27FC236}">
                <a16:creationId xmlns:a16="http://schemas.microsoft.com/office/drawing/2014/main" id="{EB3F8170-D5E4-8F41-9EF4-D6E9F7A6516E}"/>
              </a:ext>
            </a:extLst>
          </p:cNvPr>
          <p:cNvSpPr txBox="1"/>
          <p:nvPr/>
        </p:nvSpPr>
        <p:spPr>
          <a:xfrm>
            <a:off x="6591221" y="2704798"/>
            <a:ext cx="2722462" cy="378620"/>
          </a:xfrm>
          <a:prstGeom prst="rect">
            <a:avLst/>
          </a:prstGeom>
          <a:noFill/>
          <a:ln>
            <a:noFill/>
          </a:ln>
        </p:spPr>
        <p:txBody>
          <a:bodyPr wrap="square" rtlCol="0" anchor="t">
            <a:noAutofit/>
          </a:bodyPr>
          <a:lstStyle/>
          <a:p>
            <a:r>
              <a:rPr lang="ja-JP" altLang="en-US" sz="1050">
                <a:latin typeface="Meiryo UI" panose="020B0604030504040204" pitchFamily="50" charset="-128"/>
                <a:ea typeface="Meiryo UI" panose="020B0604030504040204" pitchFamily="50" charset="-128"/>
              </a:rPr>
              <a:t>・月報からリスクの予兆を検出</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角丸四角形 91">
            <a:extLst>
              <a:ext uri="{FF2B5EF4-FFF2-40B4-BE49-F238E27FC236}">
                <a16:creationId xmlns:a16="http://schemas.microsoft.com/office/drawing/2014/main" id="{22EBAC86-E2F9-C24C-8492-022ACD9F0998}"/>
              </a:ext>
            </a:extLst>
          </p:cNvPr>
          <p:cNvSpPr/>
          <p:nvPr/>
        </p:nvSpPr>
        <p:spPr>
          <a:xfrm>
            <a:off x="3515477" y="2442721"/>
            <a:ext cx="2877778" cy="3602479"/>
          </a:xfrm>
          <a:prstGeom prst="roundRect">
            <a:avLst>
              <a:gd name="adj" fmla="val 1985"/>
            </a:avLst>
          </a:prstGeom>
          <a:solidFill>
            <a:schemeClr val="accent3">
              <a:lumMod val="20000"/>
              <a:lumOff val="8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graphicFrame>
        <p:nvGraphicFramePr>
          <p:cNvPr id="62" name="表 61"/>
          <p:cNvGraphicFramePr>
            <a:graphicFrameLocks noGrp="1"/>
          </p:cNvGraphicFramePr>
          <p:nvPr/>
        </p:nvGraphicFramePr>
        <p:xfrm>
          <a:off x="5289864" y="4926145"/>
          <a:ext cx="947506" cy="910508"/>
        </p:xfrm>
        <a:graphic>
          <a:graphicData uri="http://schemas.openxmlformats.org/drawingml/2006/table">
            <a:tbl>
              <a:tblPr bandRow="1">
                <a:tableStyleId>{0505E3EF-67EA-436B-97B2-0124C06EBD24}</a:tableStyleId>
              </a:tblPr>
              <a:tblGrid>
                <a:gridCol w="473753">
                  <a:extLst>
                    <a:ext uri="{9D8B030D-6E8A-4147-A177-3AD203B41FA5}">
                      <a16:colId xmlns:a16="http://schemas.microsoft.com/office/drawing/2014/main" val="20000"/>
                    </a:ext>
                  </a:extLst>
                </a:gridCol>
                <a:gridCol w="473753">
                  <a:extLst>
                    <a:ext uri="{9D8B030D-6E8A-4147-A177-3AD203B41FA5}">
                      <a16:colId xmlns:a16="http://schemas.microsoft.com/office/drawing/2014/main" val="20001"/>
                    </a:ext>
                  </a:extLst>
                </a:gridCol>
              </a:tblGrid>
              <a:tr h="144380">
                <a:tc gridSpan="2">
                  <a:txBody>
                    <a:bodyPr/>
                    <a:lstStyle/>
                    <a:p>
                      <a:pPr algn="ctr"/>
                      <a:r>
                        <a:rPr kumimoji="1" lang="ja-JP" altLang="en-US" sz="700" b="1" dirty="0">
                          <a:latin typeface="Meiryo UI" panose="020B0604030504040204" pitchFamily="50" charset="-128"/>
                          <a:ea typeface="Meiryo UI" panose="020B0604030504040204" pitchFamily="50" charset="-128"/>
                        </a:rPr>
                        <a:t>リスク</a:t>
                      </a:r>
                      <a:r>
                        <a:rPr kumimoji="1" lang="en-US" altLang="ja-JP" sz="700" b="1" dirty="0">
                          <a:latin typeface="Meiryo UI" panose="020B0604030504040204" pitchFamily="50" charset="-128"/>
                          <a:ea typeface="Meiryo UI" panose="020B0604030504040204" pitchFamily="50" charset="-128"/>
                        </a:rPr>
                        <a:t>A</a:t>
                      </a:r>
                      <a:r>
                        <a:rPr kumimoji="1" lang="ja-JP" altLang="en-US" sz="700" b="1" dirty="0">
                          <a:latin typeface="Meiryo UI" panose="020B0604030504040204" pitchFamily="50" charset="-128"/>
                          <a:ea typeface="Meiryo UI" panose="020B0604030504040204" pitchFamily="50" charset="-128"/>
                        </a:rPr>
                        <a:t>との類似度</a:t>
                      </a:r>
                    </a:p>
                  </a:txBody>
                  <a:tcPr marL="0" marR="0" marT="0" marB="0" anchor="ctr"/>
                </a:tc>
                <a:tc hMerge="1">
                  <a:txBody>
                    <a:bodyPr/>
                    <a:lstStyle/>
                    <a:p>
                      <a:endParaRPr kumimoji="1" lang="ja-JP" altLang="en-US" sz="800" dirty="0"/>
                    </a:p>
                  </a:txBody>
                  <a:tcPr marL="0" marR="0" marT="0" marB="0"/>
                </a:tc>
                <a:extLst>
                  <a:ext uri="{0D108BD9-81ED-4DB2-BD59-A6C34878D82A}">
                    <a16:rowId xmlns:a16="http://schemas.microsoft.com/office/drawing/2014/main" val="10000"/>
                  </a:ext>
                </a:extLst>
              </a:tr>
              <a:tr h="144380">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1</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0.6</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1"/>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2</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2"/>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3</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3"/>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0.3</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4"/>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a:t>
                      </a:r>
                    </a:p>
                  </a:txBody>
                  <a:tcPr marL="0" marR="0" marT="0" marB="0" anchor="ctr"/>
                </a:tc>
                <a:tc>
                  <a:txBody>
                    <a:bodyPr/>
                    <a:lstStyle/>
                    <a:p>
                      <a:pPr algn="ctr"/>
                      <a:r>
                        <a:rPr kumimoji="1" lang="ja-JP" altLang="en-US" sz="700" dirty="0">
                          <a:latin typeface="Meiryo UI" panose="020B0604030504040204" pitchFamily="50" charset="-128"/>
                          <a:ea typeface="Meiryo UI" panose="020B0604030504040204" pitchFamily="50" charset="-128"/>
                        </a:rPr>
                        <a:t>・・・</a:t>
                      </a:r>
                    </a:p>
                  </a:txBody>
                  <a:tcPr marL="0" marR="0" marT="0" marB="0" anchor="ctr"/>
                </a:tc>
                <a:extLst>
                  <a:ext uri="{0D108BD9-81ED-4DB2-BD59-A6C34878D82A}">
                    <a16:rowId xmlns:a16="http://schemas.microsoft.com/office/drawing/2014/main" val="10005"/>
                  </a:ext>
                </a:extLst>
              </a:tr>
            </a:tbl>
          </a:graphicData>
        </a:graphic>
      </p:graphicFrame>
      <p:graphicFrame>
        <p:nvGraphicFramePr>
          <p:cNvPr id="60" name="表 59"/>
          <p:cNvGraphicFramePr>
            <a:graphicFrameLocks noGrp="1"/>
          </p:cNvGraphicFramePr>
          <p:nvPr/>
        </p:nvGraphicFramePr>
        <p:xfrm>
          <a:off x="3707364" y="4931638"/>
          <a:ext cx="947506" cy="910508"/>
        </p:xfrm>
        <a:graphic>
          <a:graphicData uri="http://schemas.openxmlformats.org/drawingml/2006/table">
            <a:tbl>
              <a:tblPr bandRow="1">
                <a:tableStyleId>{0505E3EF-67EA-436B-97B2-0124C06EBD24}</a:tableStyleId>
              </a:tblPr>
              <a:tblGrid>
                <a:gridCol w="473753">
                  <a:extLst>
                    <a:ext uri="{9D8B030D-6E8A-4147-A177-3AD203B41FA5}">
                      <a16:colId xmlns:a16="http://schemas.microsoft.com/office/drawing/2014/main" val="20000"/>
                    </a:ext>
                  </a:extLst>
                </a:gridCol>
                <a:gridCol w="473753">
                  <a:extLst>
                    <a:ext uri="{9D8B030D-6E8A-4147-A177-3AD203B41FA5}">
                      <a16:colId xmlns:a16="http://schemas.microsoft.com/office/drawing/2014/main" val="20001"/>
                    </a:ext>
                  </a:extLst>
                </a:gridCol>
              </a:tblGrid>
              <a:tr h="144380">
                <a:tc gridSpan="2">
                  <a:txBody>
                    <a:bodyPr/>
                    <a:lstStyle/>
                    <a:p>
                      <a:pPr algn="ctr"/>
                      <a:r>
                        <a:rPr kumimoji="1" lang="ja-JP" altLang="en-US" sz="700" b="1" dirty="0">
                          <a:latin typeface="Meiryo UI" panose="020B0604030504040204" pitchFamily="50" charset="-128"/>
                          <a:ea typeface="Meiryo UI" panose="020B0604030504040204" pitchFamily="50" charset="-128"/>
                        </a:rPr>
                        <a:t>リスク</a:t>
                      </a:r>
                      <a:r>
                        <a:rPr kumimoji="1" lang="en-US" altLang="ja-JP" sz="700" b="1" dirty="0">
                          <a:latin typeface="Meiryo UI" panose="020B0604030504040204" pitchFamily="50" charset="-128"/>
                          <a:ea typeface="Meiryo UI" panose="020B0604030504040204" pitchFamily="50" charset="-128"/>
                        </a:rPr>
                        <a:t>C</a:t>
                      </a:r>
                      <a:r>
                        <a:rPr kumimoji="1" lang="ja-JP" altLang="en-US" sz="700" b="1" dirty="0">
                          <a:latin typeface="Meiryo UI" panose="020B0604030504040204" pitchFamily="50" charset="-128"/>
                          <a:ea typeface="Meiryo UI" panose="020B0604030504040204" pitchFamily="50" charset="-128"/>
                        </a:rPr>
                        <a:t>との類似度</a:t>
                      </a:r>
                    </a:p>
                  </a:txBody>
                  <a:tcPr marL="0" marR="0" marT="0" marB="0" anchor="ctr"/>
                </a:tc>
                <a:tc hMerge="1">
                  <a:txBody>
                    <a:bodyPr/>
                    <a:lstStyle/>
                    <a:p>
                      <a:endParaRPr kumimoji="1" lang="ja-JP" altLang="en-US" sz="800" dirty="0"/>
                    </a:p>
                  </a:txBody>
                  <a:tcPr marL="0" marR="0" marT="0" marB="0"/>
                </a:tc>
                <a:extLst>
                  <a:ext uri="{0D108BD9-81ED-4DB2-BD59-A6C34878D82A}">
                    <a16:rowId xmlns:a16="http://schemas.microsoft.com/office/drawing/2014/main" val="10000"/>
                  </a:ext>
                </a:extLst>
              </a:tr>
              <a:tr h="144380">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1</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0.6</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1"/>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2</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2"/>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3</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3"/>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0.3</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4"/>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a:t>
                      </a:r>
                    </a:p>
                  </a:txBody>
                  <a:tcPr marL="0" marR="0" marT="0" marB="0" anchor="ctr"/>
                </a:tc>
                <a:tc>
                  <a:txBody>
                    <a:bodyPr/>
                    <a:lstStyle/>
                    <a:p>
                      <a:pPr algn="ctr"/>
                      <a:r>
                        <a:rPr kumimoji="1" lang="ja-JP" altLang="en-US" sz="700" dirty="0">
                          <a:latin typeface="Meiryo UI" panose="020B0604030504040204" pitchFamily="50" charset="-128"/>
                          <a:ea typeface="Meiryo UI" panose="020B0604030504040204" pitchFamily="50" charset="-128"/>
                        </a:rPr>
                        <a:t>・・・</a:t>
                      </a:r>
                    </a:p>
                  </a:txBody>
                  <a:tcPr marL="0" marR="0" marT="0" marB="0" anchor="ctr"/>
                </a:tc>
                <a:extLst>
                  <a:ext uri="{0D108BD9-81ED-4DB2-BD59-A6C34878D82A}">
                    <a16:rowId xmlns:a16="http://schemas.microsoft.com/office/drawing/2014/main" val="10005"/>
                  </a:ext>
                </a:extLst>
              </a:tr>
            </a:tbl>
          </a:graphicData>
        </a:graphic>
      </p:graphicFrame>
      <p:graphicFrame>
        <p:nvGraphicFramePr>
          <p:cNvPr id="61" name="表 60"/>
          <p:cNvGraphicFramePr>
            <a:graphicFrameLocks noGrp="1"/>
          </p:cNvGraphicFramePr>
          <p:nvPr/>
        </p:nvGraphicFramePr>
        <p:xfrm>
          <a:off x="4532244" y="5010396"/>
          <a:ext cx="947506" cy="910508"/>
        </p:xfrm>
        <a:graphic>
          <a:graphicData uri="http://schemas.openxmlformats.org/drawingml/2006/table">
            <a:tbl>
              <a:tblPr bandRow="1">
                <a:tableStyleId>{0505E3EF-67EA-436B-97B2-0124C06EBD24}</a:tableStyleId>
              </a:tblPr>
              <a:tblGrid>
                <a:gridCol w="473753">
                  <a:extLst>
                    <a:ext uri="{9D8B030D-6E8A-4147-A177-3AD203B41FA5}">
                      <a16:colId xmlns:a16="http://schemas.microsoft.com/office/drawing/2014/main" val="20000"/>
                    </a:ext>
                  </a:extLst>
                </a:gridCol>
                <a:gridCol w="473753">
                  <a:extLst>
                    <a:ext uri="{9D8B030D-6E8A-4147-A177-3AD203B41FA5}">
                      <a16:colId xmlns:a16="http://schemas.microsoft.com/office/drawing/2014/main" val="20001"/>
                    </a:ext>
                  </a:extLst>
                </a:gridCol>
              </a:tblGrid>
              <a:tr h="144380">
                <a:tc gridSpan="2">
                  <a:txBody>
                    <a:bodyPr/>
                    <a:lstStyle/>
                    <a:p>
                      <a:pPr algn="ctr"/>
                      <a:r>
                        <a:rPr kumimoji="1" lang="ja-JP" altLang="en-US" sz="700" b="1" dirty="0">
                          <a:latin typeface="Meiryo UI" panose="020B0604030504040204" pitchFamily="50" charset="-128"/>
                          <a:ea typeface="Meiryo UI" panose="020B0604030504040204" pitchFamily="50" charset="-128"/>
                        </a:rPr>
                        <a:t>リスク</a:t>
                      </a:r>
                      <a:r>
                        <a:rPr kumimoji="1" lang="en-US" altLang="ja-JP" sz="700" b="1" dirty="0">
                          <a:latin typeface="Meiryo UI" panose="020B0604030504040204" pitchFamily="50" charset="-128"/>
                          <a:ea typeface="Meiryo UI" panose="020B0604030504040204" pitchFamily="50" charset="-128"/>
                        </a:rPr>
                        <a:t>B</a:t>
                      </a:r>
                      <a:r>
                        <a:rPr kumimoji="1" lang="ja-JP" altLang="en-US" sz="700" b="1" dirty="0">
                          <a:latin typeface="Meiryo UI" panose="020B0604030504040204" pitchFamily="50" charset="-128"/>
                          <a:ea typeface="Meiryo UI" panose="020B0604030504040204" pitchFamily="50" charset="-128"/>
                        </a:rPr>
                        <a:t>との類似度</a:t>
                      </a:r>
                    </a:p>
                  </a:txBody>
                  <a:tcPr marL="0" marR="0" marT="0" marB="0" anchor="ctr"/>
                </a:tc>
                <a:tc hMerge="1">
                  <a:txBody>
                    <a:bodyPr/>
                    <a:lstStyle/>
                    <a:p>
                      <a:endParaRPr kumimoji="1" lang="ja-JP" altLang="en-US" sz="800" dirty="0"/>
                    </a:p>
                  </a:txBody>
                  <a:tcPr marL="0" marR="0" marT="0" marB="0"/>
                </a:tc>
                <a:extLst>
                  <a:ext uri="{0D108BD9-81ED-4DB2-BD59-A6C34878D82A}">
                    <a16:rowId xmlns:a16="http://schemas.microsoft.com/office/drawing/2014/main" val="10000"/>
                  </a:ext>
                </a:extLst>
              </a:tr>
              <a:tr h="144380">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1</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0.6</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1"/>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2</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2"/>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3</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3"/>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月報</a:t>
                      </a:r>
                      <a:r>
                        <a:rPr kumimoji="1" lang="en-US" altLang="ja-JP" sz="700" dirty="0">
                          <a:latin typeface="Meiryo UI" panose="020B0604030504040204" pitchFamily="50" charset="-128"/>
                          <a:ea typeface="Meiryo UI" panose="020B0604030504040204" pitchFamily="50" charset="-128"/>
                        </a:rPr>
                        <a:t>4</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tc>
                  <a:txBody>
                    <a:bodyPr/>
                    <a:lstStyle/>
                    <a:p>
                      <a:pPr algn="ctr"/>
                      <a:r>
                        <a:rPr kumimoji="1" lang="en-US" altLang="ja-JP" sz="700" dirty="0">
                          <a:latin typeface="Meiryo UI" panose="020B0604030504040204" pitchFamily="50" charset="-128"/>
                          <a:ea typeface="Meiryo UI" panose="020B0604030504040204" pitchFamily="50" charset="-128"/>
                        </a:rPr>
                        <a:t>0.3</a:t>
                      </a:r>
                      <a:endParaRPr kumimoji="1" lang="ja-JP" altLang="en-US" sz="700" dirty="0">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0004"/>
                  </a:ext>
                </a:extLst>
              </a:tr>
              <a:tr h="155437">
                <a:tc>
                  <a:txBody>
                    <a:bodyPr/>
                    <a:lstStyle/>
                    <a:p>
                      <a:pPr algn="ctr"/>
                      <a:r>
                        <a:rPr kumimoji="1" lang="ja-JP" altLang="en-US" sz="700" dirty="0">
                          <a:latin typeface="Meiryo UI" panose="020B0604030504040204" pitchFamily="50" charset="-128"/>
                          <a:ea typeface="Meiryo UI" panose="020B0604030504040204" pitchFamily="50" charset="-128"/>
                        </a:rPr>
                        <a:t>・・・</a:t>
                      </a:r>
                    </a:p>
                  </a:txBody>
                  <a:tcPr marL="0" marR="0" marT="0" marB="0" anchor="ctr"/>
                </a:tc>
                <a:tc>
                  <a:txBody>
                    <a:bodyPr/>
                    <a:lstStyle/>
                    <a:p>
                      <a:pPr algn="ctr"/>
                      <a:r>
                        <a:rPr kumimoji="1" lang="ja-JP" altLang="en-US" sz="700" dirty="0">
                          <a:latin typeface="Meiryo UI" panose="020B0604030504040204" pitchFamily="50" charset="-128"/>
                          <a:ea typeface="Meiryo UI" panose="020B0604030504040204" pitchFamily="50" charset="-128"/>
                        </a:rPr>
                        <a:t>・・・</a:t>
                      </a:r>
                    </a:p>
                  </a:txBody>
                  <a:tcPr marL="0" marR="0" marT="0" marB="0" anchor="ctr"/>
                </a:tc>
                <a:extLst>
                  <a:ext uri="{0D108BD9-81ED-4DB2-BD59-A6C34878D82A}">
                    <a16:rowId xmlns:a16="http://schemas.microsoft.com/office/drawing/2014/main" val="10005"/>
                  </a:ext>
                </a:extLst>
              </a:tr>
            </a:tbl>
          </a:graphicData>
        </a:graphic>
      </p:graphicFrame>
      <p:sp>
        <p:nvSpPr>
          <p:cNvPr id="99" name="下矢印 98">
            <a:extLst>
              <a:ext uri="{FF2B5EF4-FFF2-40B4-BE49-F238E27FC236}">
                <a16:creationId xmlns:a16="http://schemas.microsoft.com/office/drawing/2014/main" id="{256ABEEE-FF43-8D49-B9B1-390E7597384A}"/>
              </a:ext>
            </a:extLst>
          </p:cNvPr>
          <p:cNvSpPr/>
          <p:nvPr/>
        </p:nvSpPr>
        <p:spPr>
          <a:xfrm>
            <a:off x="4351252" y="3716634"/>
            <a:ext cx="1216312" cy="1450762"/>
          </a:xfrm>
          <a:prstGeom prst="downArrow">
            <a:avLst>
              <a:gd name="adj1" fmla="val 59745"/>
              <a:gd name="adj2" fmla="val 33302"/>
            </a:avLst>
          </a:prstGeom>
          <a:gradFill>
            <a:gsLst>
              <a:gs pos="50000">
                <a:schemeClr val="accent1">
                  <a:lumMod val="5000"/>
                  <a:lumOff val="95000"/>
                </a:schemeClr>
              </a:gs>
              <a:gs pos="0">
                <a:schemeClr val="accent3">
                  <a:lumMod val="20000"/>
                  <a:lumOff val="80000"/>
                </a:schemeClr>
              </a:gs>
            </a:gsLst>
            <a:lin ang="5400000" scaled="1"/>
          </a:gradFill>
          <a:ln>
            <a:noFill/>
          </a:ln>
          <a:effectLst>
            <a:outerShdw blurRad="25400" dist="50800" dir="5400000" algn="t"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D2D23F7B-082C-D64E-8C5C-9D6D34E407A9}"/>
              </a:ext>
            </a:extLst>
          </p:cNvPr>
          <p:cNvSpPr txBox="1"/>
          <p:nvPr/>
        </p:nvSpPr>
        <p:spPr>
          <a:xfrm>
            <a:off x="3660625" y="3189728"/>
            <a:ext cx="2583275" cy="349325"/>
          </a:xfrm>
          <a:prstGeom prst="rect">
            <a:avLst/>
          </a:prstGeom>
          <a:solidFill>
            <a:schemeClr val="accent3"/>
          </a:solidFill>
          <a:ln>
            <a:noFill/>
          </a:ln>
        </p:spPr>
        <p:txBody>
          <a:bodyPr wrap="none" rtlCol="0" anchor="ctr">
            <a:noAutofit/>
          </a:bodyPr>
          <a:lstStyle/>
          <a:p>
            <a:pPr algn="ctr">
              <a:buClr>
                <a:schemeClr val="tx1"/>
              </a:buClr>
            </a:pPr>
            <a:r>
              <a:rPr lang="zh-TW" altLang="en-US" sz="1400" dirty="0">
                <a:solidFill>
                  <a:schemeClr val="bg1"/>
                </a:solidFill>
                <a:latin typeface="Meiryo UI" panose="020B0604030504040204" pitchFamily="50" charset="-128"/>
                <a:ea typeface="Meiryo UI" panose="020B0604030504040204" pitchFamily="50" charset="-128"/>
              </a:rPr>
              <a:t>文書類似度計算</a:t>
            </a:r>
            <a:r>
              <a:rPr lang="ja-JP" altLang="en-US" sz="1400">
                <a:solidFill>
                  <a:schemeClr val="bg1"/>
                </a:solidFill>
                <a:latin typeface="Meiryo UI" panose="020B0604030504040204" pitchFamily="50" charset="-128"/>
                <a:ea typeface="Meiryo UI" panose="020B0604030504040204" pitchFamily="50" charset="-128"/>
              </a:rPr>
              <a:t>イメージ</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角丸四角形 79">
            <a:extLst>
              <a:ext uri="{FF2B5EF4-FFF2-40B4-BE49-F238E27FC236}">
                <a16:creationId xmlns:a16="http://schemas.microsoft.com/office/drawing/2014/main" id="{85D67AF8-7A67-8C42-A96B-4AFB77AED392}"/>
              </a:ext>
            </a:extLst>
          </p:cNvPr>
          <p:cNvSpPr/>
          <p:nvPr/>
        </p:nvSpPr>
        <p:spPr>
          <a:xfrm>
            <a:off x="498900" y="2442721"/>
            <a:ext cx="2877778" cy="3602479"/>
          </a:xfrm>
          <a:prstGeom prst="roundRect">
            <a:avLst>
              <a:gd name="adj" fmla="val 1985"/>
            </a:avLst>
          </a:prstGeom>
          <a:solidFill>
            <a:schemeClr val="accent3">
              <a:lumMod val="20000"/>
              <a:lumOff val="8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37" name="下矢印 36"/>
          <p:cNvSpPr/>
          <p:nvPr/>
        </p:nvSpPr>
        <p:spPr>
          <a:xfrm>
            <a:off x="1333672" y="3842931"/>
            <a:ext cx="1216312" cy="1660981"/>
          </a:xfrm>
          <a:prstGeom prst="downArrow">
            <a:avLst>
              <a:gd name="adj1" fmla="val 59745"/>
              <a:gd name="adj2" fmla="val 33302"/>
            </a:avLst>
          </a:prstGeom>
          <a:gradFill>
            <a:gsLst>
              <a:gs pos="50000">
                <a:schemeClr val="accent1">
                  <a:lumMod val="5000"/>
                  <a:lumOff val="95000"/>
                </a:schemeClr>
              </a:gs>
              <a:gs pos="0">
                <a:schemeClr val="accent3">
                  <a:lumMod val="20000"/>
                  <a:lumOff val="80000"/>
                </a:schemeClr>
              </a:gs>
            </a:gsLst>
            <a:lin ang="5400000" scaled="1"/>
          </a:gradFill>
          <a:ln>
            <a:noFill/>
          </a:ln>
          <a:effectLst>
            <a:outerShdw blurRad="25400" dist="50800" dir="5400000" algn="t"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266923" y="1706795"/>
            <a:ext cx="9368144" cy="432048"/>
          </a:xfrm>
          <a:prstGeom prst="rect">
            <a:avLst/>
          </a:prstGeom>
          <a:noFill/>
          <a:ln>
            <a:noFill/>
          </a:ln>
        </p:spPr>
        <p:txBody>
          <a:bodyPr wrap="none" rtlCol="0" anchor="ctr">
            <a:noAutofit/>
          </a:bodyPr>
          <a:lstStyle/>
          <a:p>
            <a:pPr algn="ctr">
              <a:buClr>
                <a:schemeClr val="tx1"/>
              </a:buClr>
            </a:pPr>
            <a:r>
              <a:rPr lang="ja-JP" altLang="en-US" sz="2000" b="1" dirty="0">
                <a:solidFill>
                  <a:schemeClr val="accent2"/>
                </a:solidFill>
                <a:latin typeface="Meiryo UI" panose="020B0604030504040204" pitchFamily="50" charset="-128"/>
                <a:ea typeface="Meiryo UI" panose="020B0604030504040204" pitchFamily="50" charset="-128"/>
              </a:rPr>
              <a:t>プロジェクトリスク要因テキスト分析イメージ</a:t>
            </a:r>
            <a:endParaRPr kumimoji="1" lang="ja-JP" altLang="en-US" sz="2000" b="1" dirty="0">
              <a:solidFill>
                <a:schemeClr val="accent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ホームベース 39"/>
          <p:cNvSpPr/>
          <p:nvPr/>
        </p:nvSpPr>
        <p:spPr>
          <a:xfrm>
            <a:off x="495526" y="2209476"/>
            <a:ext cx="2880320" cy="43274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800" b="1" dirty="0">
                <a:solidFill>
                  <a:schemeClr val="bg1"/>
                </a:solidFill>
                <a:latin typeface="Meiryo UI" panose="020B0604030504040204" pitchFamily="50" charset="-128"/>
                <a:ea typeface="Meiryo UI" panose="020B0604030504040204" pitchFamily="50" charset="-128"/>
              </a:rPr>
              <a:t>1.</a:t>
            </a:r>
            <a:r>
              <a:rPr lang="ja-JP" altLang="en-US" sz="1800" b="1">
                <a:solidFill>
                  <a:schemeClr val="bg1"/>
                </a:solidFill>
                <a:latin typeface="Meiryo UI" panose="020B0604030504040204" pitchFamily="50" charset="-128"/>
                <a:ea typeface="Meiryo UI" panose="020B0604030504040204" pitchFamily="50" charset="-128"/>
              </a:rPr>
              <a:t>文</a:t>
            </a:r>
            <a:r>
              <a:rPr lang="ja-JP" altLang="en-US" sz="1800" b="1" dirty="0">
                <a:solidFill>
                  <a:schemeClr val="bg1"/>
                </a:solidFill>
                <a:latin typeface="Meiryo UI" panose="020B0604030504040204" pitchFamily="50" charset="-128"/>
                <a:ea typeface="Meiryo UI" panose="020B0604030504040204" pitchFamily="50" charset="-128"/>
              </a:rPr>
              <a:t>のベクトル化</a:t>
            </a:r>
            <a:endParaRPr kumimoji="1" lang="ja-JP" altLang="en-US" sz="1800" b="1" dirty="0">
              <a:solidFill>
                <a:schemeClr val="bg1"/>
              </a:solidFill>
              <a:latin typeface="Meiryo UI" panose="020B0604030504040204" pitchFamily="50" charset="-128"/>
              <a:ea typeface="Meiryo UI" panose="020B0604030504040204" pitchFamily="50" charset="-128"/>
            </a:endParaRPr>
          </a:p>
        </p:txBody>
      </p:sp>
      <p:sp>
        <p:nvSpPr>
          <p:cNvPr id="41" name="ホームベース 40"/>
          <p:cNvSpPr/>
          <p:nvPr/>
        </p:nvSpPr>
        <p:spPr>
          <a:xfrm>
            <a:off x="3519248" y="2209476"/>
            <a:ext cx="2880320" cy="43274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800" b="1" dirty="0">
                <a:solidFill>
                  <a:schemeClr val="bg1"/>
                </a:solidFill>
                <a:latin typeface="Meiryo UI" panose="020B0604030504040204" pitchFamily="50" charset="-128"/>
                <a:ea typeface="Meiryo UI" panose="020B0604030504040204" pitchFamily="50" charset="-128"/>
              </a:rPr>
              <a:t>2.</a:t>
            </a:r>
            <a:r>
              <a:rPr lang="ja-JP" altLang="en-US" sz="1800" b="1">
                <a:solidFill>
                  <a:schemeClr val="bg1"/>
                </a:solidFill>
                <a:latin typeface="Meiryo UI" panose="020B0604030504040204" pitchFamily="50" charset="-128"/>
                <a:ea typeface="Meiryo UI" panose="020B0604030504040204" pitchFamily="50" charset="-128"/>
              </a:rPr>
              <a:t>文書</a:t>
            </a:r>
            <a:r>
              <a:rPr lang="ja-JP" altLang="en-US" sz="1800" b="1" dirty="0">
                <a:solidFill>
                  <a:schemeClr val="bg1"/>
                </a:solidFill>
                <a:latin typeface="Meiryo UI" panose="020B0604030504040204" pitchFamily="50" charset="-128"/>
                <a:ea typeface="Meiryo UI" panose="020B0604030504040204" pitchFamily="50" charset="-128"/>
              </a:rPr>
              <a:t>類似度計算</a:t>
            </a:r>
            <a:endParaRPr kumimoji="1" lang="ja-JP" altLang="en-US" sz="1800" b="1" dirty="0">
              <a:solidFill>
                <a:schemeClr val="bg1"/>
              </a:solidFill>
              <a:latin typeface="Meiryo UI" panose="020B0604030504040204" pitchFamily="50" charset="-128"/>
              <a:ea typeface="Meiryo UI" panose="020B0604030504040204" pitchFamily="50" charset="-128"/>
            </a:endParaRPr>
          </a:p>
        </p:txBody>
      </p:sp>
      <p:sp>
        <p:nvSpPr>
          <p:cNvPr id="42" name="ホームベース 41"/>
          <p:cNvSpPr/>
          <p:nvPr/>
        </p:nvSpPr>
        <p:spPr>
          <a:xfrm>
            <a:off x="6585571" y="2209476"/>
            <a:ext cx="2880320" cy="432748"/>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sz="1800" b="1" dirty="0">
                <a:solidFill>
                  <a:schemeClr val="bg1"/>
                </a:solidFill>
                <a:latin typeface="Meiryo UI" panose="020B0604030504040204" pitchFamily="50" charset="-128"/>
                <a:ea typeface="Meiryo UI" panose="020B0604030504040204" pitchFamily="50" charset="-128"/>
              </a:rPr>
              <a:t>3.</a:t>
            </a:r>
            <a:r>
              <a:rPr lang="zh-TW" altLang="en-US" sz="1800" b="1" dirty="0">
                <a:solidFill>
                  <a:schemeClr val="bg1"/>
                </a:solidFill>
                <a:latin typeface="Meiryo UI" panose="020B0604030504040204" pitchFamily="50" charset="-128"/>
                <a:ea typeface="Meiryo UI" panose="020B0604030504040204" pitchFamily="50" charset="-128"/>
              </a:rPr>
              <a:t>結果活用</a:t>
            </a:r>
            <a:endParaRPr kumimoji="1" lang="ja-JP" altLang="en-US" sz="1800" b="1" dirty="0">
              <a:solidFill>
                <a:schemeClr val="bg1"/>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644048" y="3189728"/>
            <a:ext cx="2583275" cy="349325"/>
          </a:xfrm>
          <a:prstGeom prst="rect">
            <a:avLst/>
          </a:prstGeom>
          <a:solidFill>
            <a:schemeClr val="accent3"/>
          </a:solidFill>
          <a:ln>
            <a:noFill/>
          </a:ln>
        </p:spPr>
        <p:txBody>
          <a:bodyPr wrap="none" rtlCol="0" anchor="ctr">
            <a:noAutofit/>
          </a:bodyPr>
          <a:lstStyle/>
          <a:p>
            <a:pPr algn="ctr">
              <a:buClr>
                <a:schemeClr val="tx1"/>
              </a:buClr>
            </a:pPr>
            <a:r>
              <a:rPr lang="ja-JP" altLang="en-US" sz="1400" dirty="0">
                <a:solidFill>
                  <a:schemeClr val="bg1"/>
                </a:solidFill>
                <a:latin typeface="Meiryo UI" panose="020B0604030504040204" pitchFamily="50" charset="-128"/>
                <a:ea typeface="Meiryo UI" panose="020B0604030504040204" pitchFamily="50" charset="-128"/>
              </a:rPr>
              <a:t>ベクトル化イメージ</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3508656" y="2704798"/>
            <a:ext cx="2722462" cy="378620"/>
          </a:xfrm>
          <a:prstGeom prst="rect">
            <a:avLst/>
          </a:prstGeom>
          <a:noFill/>
          <a:ln>
            <a:noFill/>
          </a:ln>
        </p:spPr>
        <p:txBody>
          <a:bodyPr wrap="square" rtlCol="0" anchor="t">
            <a:noAutofit/>
          </a:bodyPr>
          <a:lstStyle/>
          <a:p>
            <a:r>
              <a:rPr lang="ja-JP" altLang="en-US" sz="1050" dirty="0">
                <a:latin typeface="Meiryo UI" panose="020B0604030504040204" pitchFamily="50" charset="-128"/>
                <a:ea typeface="Meiryo UI" panose="020B0604030504040204" pitchFamily="50" charset="-128"/>
              </a:rPr>
              <a:t>・ベクトル化した月報ベクトル、</a:t>
            </a:r>
            <a:r>
              <a:rPr lang="ja-JP" altLang="en-US" sz="1050">
                <a:latin typeface="Meiryo UI" panose="020B0604030504040204" pitchFamily="50" charset="-128"/>
                <a:ea typeface="Meiryo UI" panose="020B0604030504040204" pitchFamily="50" charset="-128"/>
              </a:rPr>
              <a:t>リスクベクトルから</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COS</a:t>
            </a:r>
            <a:r>
              <a:rPr lang="ja-JP" altLang="en-US" sz="1050" dirty="0">
                <a:latin typeface="Meiryo UI" panose="020B0604030504040204" pitchFamily="50" charset="-128"/>
                <a:ea typeface="Meiryo UI" panose="020B0604030504040204" pitchFamily="50" charset="-128"/>
              </a:rPr>
              <a:t>類似度を計算</a:t>
            </a:r>
            <a:endParaRPr lang="en-US" altLang="ja-JP" sz="105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507058" y="2701294"/>
            <a:ext cx="2868788" cy="446472"/>
          </a:xfrm>
          <a:prstGeom prst="rect">
            <a:avLst/>
          </a:prstGeom>
          <a:noFill/>
          <a:ln>
            <a:noFill/>
          </a:ln>
        </p:spPr>
        <p:txBody>
          <a:bodyPr wrap="none" rtlCol="0" anchor="t">
            <a:noAutofit/>
          </a:bodyPr>
          <a:lstStyle/>
          <a:p>
            <a:r>
              <a:rPr lang="ja-JP" altLang="en-US" sz="1100" dirty="0">
                <a:latin typeface="Meiryo UI" panose="020B0604030504040204" pitchFamily="50" charset="-128"/>
                <a:ea typeface="Meiryo UI" panose="020B0604030504040204" pitchFamily="50" charset="-128"/>
              </a:rPr>
              <a:t>・月報データ、リスクデータのテキスト化</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NTT</a:t>
            </a:r>
            <a:r>
              <a:rPr lang="ja-JP" altLang="en-US" sz="1100" dirty="0">
                <a:latin typeface="Meiryo UI" panose="020B0604030504040204" pitchFamily="50" charset="-128"/>
                <a:ea typeface="Meiryo UI" panose="020B0604030504040204" pitchFamily="50" charset="-128"/>
              </a:rPr>
              <a:t>研究所の</a:t>
            </a:r>
            <a:r>
              <a:rPr lang="en-US" altLang="ja-JP" sz="1100" dirty="0" err="1">
                <a:latin typeface="Meiryo UI" panose="020B0604030504040204" pitchFamily="50" charset="-128"/>
                <a:ea typeface="Meiryo UI" panose="020B0604030504040204" pitchFamily="50" charset="-128"/>
              </a:rPr>
              <a:t>corevo</a:t>
            </a:r>
            <a:r>
              <a:rPr lang="ja-JP" altLang="en-US" sz="1100" dirty="0">
                <a:latin typeface="Meiryo UI" panose="020B0604030504040204" pitchFamily="50" charset="-128"/>
                <a:ea typeface="Meiryo UI" panose="020B0604030504040204" pitchFamily="50" charset="-128"/>
              </a:rPr>
              <a:t>を使用してベクトル化</a:t>
            </a:r>
            <a:endParaRPr lang="en-US" altLang="ja-JP" sz="1100" dirty="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3" name="Picture 2" descr="C:\Users\IPsueki-tk\Desktop\corev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870" y="4612451"/>
            <a:ext cx="608281" cy="6273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7" name="U ターン矢印 66"/>
          <p:cNvSpPr/>
          <p:nvPr/>
        </p:nvSpPr>
        <p:spPr>
          <a:xfrm rot="5400000">
            <a:off x="7994646" y="4536882"/>
            <a:ext cx="647270" cy="1029269"/>
          </a:xfrm>
          <a:prstGeom prst="uturnArrow">
            <a:avLst>
              <a:gd name="adj1" fmla="val 16215"/>
              <a:gd name="adj2" fmla="val 19980"/>
              <a:gd name="adj3" fmla="val 27510"/>
              <a:gd name="adj4" fmla="val 43750"/>
              <a:gd name="adj5" fmla="val 48168"/>
            </a:avLst>
          </a:prstGeom>
          <a:solidFill>
            <a:schemeClr val="accent5"/>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8630072" y="5320910"/>
            <a:ext cx="852569" cy="670048"/>
          </a:xfrm>
          <a:prstGeom prst="rect">
            <a:avLst/>
          </a:prstGeom>
          <a:noFill/>
          <a:ln>
            <a:noFill/>
          </a:ln>
        </p:spPr>
        <p:txBody>
          <a:bodyPr wrap="square" rtlCol="0" anchor="t">
            <a:noAutofit/>
          </a:bodyPr>
          <a:lstStyle/>
          <a:p>
            <a:r>
              <a:rPr lang="en-US" altLang="ja-JP" sz="1050" dirty="0" err="1">
                <a:latin typeface="Meiryo UI" panose="020B0604030504040204" pitchFamily="50" charset="-128"/>
                <a:ea typeface="Meiryo UI" panose="020B0604030504040204" pitchFamily="50" charset="-128"/>
              </a:rPr>
              <a:t>corevo</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cos</a:t>
            </a:r>
            <a:r>
              <a:rPr lang="ja-JP" altLang="en-US" sz="1050" dirty="0">
                <a:latin typeface="Meiryo UI" panose="020B0604030504040204" pitchFamily="50" charset="-128"/>
                <a:ea typeface="Meiryo UI" panose="020B0604030504040204" pitchFamily="50" charset="-128"/>
              </a:rPr>
              <a:t>類似度計算サーバ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6739825" y="3864035"/>
            <a:ext cx="1310391" cy="491436"/>
          </a:xfrm>
          <a:prstGeom prst="rect">
            <a:avLst/>
          </a:prstGeom>
          <a:noFill/>
          <a:ln>
            <a:noFill/>
          </a:ln>
        </p:spPr>
        <p:txBody>
          <a:bodyPr wrap="square" rtlCol="0" anchor="t">
            <a:noAutofit/>
          </a:bodyPr>
          <a:lstStyle/>
          <a:p>
            <a:r>
              <a:rPr lang="en-US" altLang="ja-JP" sz="1100" dirty="0">
                <a:latin typeface="Meiryo UI" panose="020B0604030504040204" pitchFamily="50" charset="-128"/>
                <a:ea typeface="Meiryo UI" panose="020B0604030504040204" pitchFamily="50" charset="-128"/>
              </a:rPr>
              <a:t>Web-UI</a:t>
            </a:r>
            <a:r>
              <a:rPr lang="ja-JP" altLang="en-US" sz="1100">
                <a:latin typeface="Meiryo UI" panose="020B0604030504040204" pitchFamily="50" charset="-128"/>
                <a:ea typeface="Meiryo UI" panose="020B0604030504040204" pitchFamily="50" charset="-128"/>
              </a:rPr>
              <a:t>で</a:t>
            </a:r>
            <a:endParaRPr lang="en-US" altLang="ja-JP" sz="1100" dirty="0">
              <a:latin typeface="Meiryo UI" panose="020B0604030504040204" pitchFamily="50" charset="-128"/>
              <a:ea typeface="Meiryo UI" panose="020B0604030504040204" pitchFamily="50" charset="-128"/>
            </a:endParaRPr>
          </a:p>
          <a:p>
            <a:r>
              <a:rPr lang="ja-JP" altLang="en-US" sz="1100">
                <a:latin typeface="Meiryo UI" panose="020B0604030504040204" pitchFamily="50" charset="-128"/>
                <a:ea typeface="Meiryo UI" panose="020B0604030504040204" pitchFamily="50" charset="-128"/>
              </a:rPr>
              <a:t>月報</a:t>
            </a:r>
            <a:r>
              <a:rPr lang="ja-JP" altLang="en-US" sz="1100" dirty="0">
                <a:latin typeface="Meiryo UI" panose="020B0604030504040204" pitchFamily="50" charset="-128"/>
                <a:ea typeface="Meiryo UI" panose="020B0604030504040204" pitchFamily="50" charset="-128"/>
              </a:rPr>
              <a:t>をアップロード</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6799033" y="5229414"/>
            <a:ext cx="1191976" cy="221085"/>
          </a:xfrm>
          <a:prstGeom prst="rect">
            <a:avLst/>
          </a:prstGeom>
          <a:noFill/>
          <a:ln>
            <a:noFill/>
          </a:ln>
        </p:spPr>
        <p:txBody>
          <a:bodyPr wrap="square" rtlCol="0" anchor="t">
            <a:no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リスク予兆を調査</a:t>
            </a:r>
          </a:p>
        </p:txBody>
      </p:sp>
      <p:sp>
        <p:nvSpPr>
          <p:cNvPr id="74" name="タイトル 1">
            <a:extLst>
              <a:ext uri="{FF2B5EF4-FFF2-40B4-BE49-F238E27FC236}">
                <a16:creationId xmlns:a16="http://schemas.microsoft.com/office/drawing/2014/main" id="{6D16846F-F020-A846-BB11-82E9B3F9E714}"/>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latin typeface="Meiryo UI" panose="020B0604030504040204" pitchFamily="34" charset="-128"/>
                <a:ea typeface="Meiryo UI" panose="020B0604030504040204" pitchFamily="34" charset="-128"/>
              </a:rPr>
              <a:t>ビッグデータ分析</a:t>
            </a:r>
          </a:p>
        </p:txBody>
      </p:sp>
      <p:sp>
        <p:nvSpPr>
          <p:cNvPr id="75" name="タイトル 1">
            <a:extLst>
              <a:ext uri="{FF2B5EF4-FFF2-40B4-BE49-F238E27FC236}">
                <a16:creationId xmlns:a16="http://schemas.microsoft.com/office/drawing/2014/main" id="{D3F0D23A-6703-134F-BC60-F6BEE678B63E}"/>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.9】</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76" name="正方形/長方形 75">
            <a:extLst>
              <a:ext uri="{FF2B5EF4-FFF2-40B4-BE49-F238E27FC236}">
                <a16:creationId xmlns:a16="http://schemas.microsoft.com/office/drawing/2014/main" id="{042691B9-D182-BF41-AC45-D50DB3257C3F}"/>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7" name="テキスト ボックス 76">
            <a:extLst>
              <a:ext uri="{FF2B5EF4-FFF2-40B4-BE49-F238E27FC236}">
                <a16:creationId xmlns:a16="http://schemas.microsoft.com/office/drawing/2014/main" id="{D3057409-D404-6540-B1D9-E8FF3CCBCBA5}"/>
              </a:ext>
            </a:extLst>
          </p:cNvPr>
          <p:cNvSpPr txBox="1"/>
          <p:nvPr/>
        </p:nvSpPr>
        <p:spPr>
          <a:xfrm>
            <a:off x="363150" y="911868"/>
            <a:ext cx="8817854" cy="3546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nSpc>
                <a:spcPct val="130000"/>
              </a:lnSpc>
            </a:pPr>
            <a:r>
              <a:rPr lang="en-US" altLang="ja-JP" sz="1600" b="1" dirty="0">
                <a:solidFill>
                  <a:schemeClr val="tx1"/>
                </a:solidFill>
                <a:latin typeface="Meiryo UI" panose="020B0604030504040204" pitchFamily="34" charset="-128"/>
                <a:ea typeface="Meiryo UI" panose="020B0604030504040204" pitchFamily="34" charset="-128"/>
              </a:rPr>
              <a:t>NTT</a:t>
            </a:r>
            <a:r>
              <a:rPr lang="ja-JP" altLang="en-US" sz="1600" b="1">
                <a:solidFill>
                  <a:schemeClr val="tx1"/>
                </a:solidFill>
                <a:latin typeface="Meiryo UI" panose="020B0604030504040204" pitchFamily="34" charset="-128"/>
                <a:ea typeface="Meiryo UI" panose="020B0604030504040204" pitchFamily="34" charset="-128"/>
              </a:rPr>
              <a:t>データ社のビジネスパートナーとして、ビッグデータ分析案件業務に取り組んでいます。</a:t>
            </a:r>
          </a:p>
        </p:txBody>
      </p:sp>
      <p:sp>
        <p:nvSpPr>
          <p:cNvPr id="78" name="テキスト ボックス 77">
            <a:extLst>
              <a:ext uri="{FF2B5EF4-FFF2-40B4-BE49-F238E27FC236}">
                <a16:creationId xmlns:a16="http://schemas.microsoft.com/office/drawing/2014/main" id="{9D2DD272-6F02-3B44-9A89-49AEDCF5F2D2}"/>
              </a:ext>
            </a:extLst>
          </p:cNvPr>
          <p:cNvSpPr txBox="1"/>
          <p:nvPr/>
        </p:nvSpPr>
        <p:spPr>
          <a:xfrm>
            <a:off x="363150" y="1258696"/>
            <a:ext cx="8817854" cy="3546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nSpc>
                <a:spcPct val="130000"/>
              </a:lnSpc>
            </a:pPr>
            <a:r>
              <a:rPr lang="ja-JP" altLang="en-US" sz="1400" b="1">
                <a:solidFill>
                  <a:schemeClr val="tx1"/>
                </a:solidFill>
                <a:latin typeface="Meiryo UI" panose="020B0604030504040204" pitchFamily="34" charset="-128"/>
                <a:ea typeface="Meiryo UI" panose="020B0604030504040204" pitchFamily="34" charset="-128"/>
              </a:rPr>
              <a:t>・</a:t>
            </a:r>
            <a:r>
              <a:rPr lang="en-US" altLang="ja-JP" sz="1400" b="1" dirty="0">
                <a:solidFill>
                  <a:schemeClr val="tx1"/>
                </a:solidFill>
                <a:latin typeface="Meiryo UI" panose="020B0604030504040204" pitchFamily="34" charset="-128"/>
                <a:ea typeface="Meiryo UI" panose="020B0604030504040204" pitchFamily="34" charset="-128"/>
              </a:rPr>
              <a:t> </a:t>
            </a:r>
            <a:r>
              <a:rPr lang="ja-JP" altLang="en-US" sz="1400" b="1">
                <a:solidFill>
                  <a:schemeClr val="tx1"/>
                </a:solidFill>
                <a:latin typeface="Meiryo UI" panose="020B0604030504040204" pitchFamily="34" charset="-128"/>
                <a:ea typeface="Meiryo UI" panose="020B0604030504040204" pitchFamily="34" charset="-128"/>
              </a:rPr>
              <a:t>テキストマイニング　　 ・</a:t>
            </a:r>
            <a:r>
              <a:rPr lang="en-US" altLang="ja-JP" sz="1400" b="1" dirty="0">
                <a:solidFill>
                  <a:schemeClr val="tx1"/>
                </a:solidFill>
                <a:latin typeface="Meiryo UI" panose="020B0604030504040204" pitchFamily="34" charset="-128"/>
                <a:ea typeface="Meiryo UI" panose="020B0604030504040204" pitchFamily="34" charset="-128"/>
              </a:rPr>
              <a:t> </a:t>
            </a:r>
            <a:r>
              <a:rPr lang="ja-JP" altLang="en-US" sz="1400" b="1">
                <a:solidFill>
                  <a:schemeClr val="tx1"/>
                </a:solidFill>
                <a:latin typeface="Meiryo UI" panose="020B0604030504040204" pitchFamily="34" charset="-128"/>
                <a:ea typeface="Meiryo UI" panose="020B0604030504040204" pitchFamily="34" charset="-128"/>
              </a:rPr>
              <a:t>統計解析　　 ・</a:t>
            </a:r>
            <a:r>
              <a:rPr lang="en-US" altLang="ja-JP" sz="1400" b="1" dirty="0">
                <a:solidFill>
                  <a:schemeClr val="tx1"/>
                </a:solidFill>
                <a:latin typeface="Meiryo UI" panose="020B0604030504040204" pitchFamily="34" charset="-128"/>
                <a:ea typeface="Meiryo UI" panose="020B0604030504040204" pitchFamily="34" charset="-128"/>
              </a:rPr>
              <a:t> </a:t>
            </a:r>
            <a:r>
              <a:rPr lang="ja-JP" altLang="en-US" sz="1400" b="1">
                <a:solidFill>
                  <a:schemeClr val="tx1"/>
                </a:solidFill>
                <a:latin typeface="Meiryo UI" panose="020B0604030504040204" pitchFamily="34" charset="-128"/>
                <a:ea typeface="Meiryo UI" panose="020B0604030504040204" pitchFamily="34" charset="-128"/>
              </a:rPr>
              <a:t>マーケティング分析</a:t>
            </a:r>
          </a:p>
        </p:txBody>
      </p:sp>
      <p:sp>
        <p:nvSpPr>
          <p:cNvPr id="81" name="角丸四角形 80">
            <a:extLst>
              <a:ext uri="{FF2B5EF4-FFF2-40B4-BE49-F238E27FC236}">
                <a16:creationId xmlns:a16="http://schemas.microsoft.com/office/drawing/2014/main" id="{4ECBFFAB-51F8-FB47-BEEC-DCA733BF78E7}"/>
              </a:ext>
            </a:extLst>
          </p:cNvPr>
          <p:cNvSpPr/>
          <p:nvPr/>
        </p:nvSpPr>
        <p:spPr bwMode="auto">
          <a:xfrm>
            <a:off x="991500" y="3707097"/>
            <a:ext cx="878285" cy="441267"/>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000">
                <a:latin typeface="Meiryo UI" panose="020B0604030504040204" pitchFamily="50" charset="-128"/>
                <a:ea typeface="Meiryo UI" panose="020B0604030504040204" pitchFamily="50" charset="-128"/>
              </a:rPr>
              <a:t>月報テキスト</a:t>
            </a:r>
            <a:endParaRPr lang="en-US" altLang="ja-JP" sz="1000" dirty="0">
              <a:latin typeface="Meiryo UI" panose="020B0604030504040204" pitchFamily="50" charset="-128"/>
              <a:ea typeface="Meiryo UI" panose="020B0604030504040204" pitchFamily="50" charset="-128"/>
            </a:endParaRPr>
          </a:p>
          <a:p>
            <a:pPr algn="ctr"/>
            <a:r>
              <a:rPr lang="ja-JP" altLang="en-US" sz="1000">
                <a:latin typeface="Meiryo UI" panose="020B0604030504040204" pitchFamily="50" charset="-128"/>
                <a:ea typeface="Meiryo UI" panose="020B0604030504040204" pitchFamily="50" charset="-128"/>
              </a:rPr>
              <a:t>ファイル</a:t>
            </a:r>
            <a:endParaRPr lang="ja-JP" altLang="en-US" sz="1000" dirty="0">
              <a:latin typeface="Meiryo UI" panose="020B0604030504040204" pitchFamily="50" charset="-128"/>
              <a:ea typeface="Meiryo UI" panose="020B0604030504040204" pitchFamily="50" charset="-128"/>
            </a:endParaRPr>
          </a:p>
        </p:txBody>
      </p:sp>
      <p:pic>
        <p:nvPicPr>
          <p:cNvPr id="82" name="グラフィックス 81">
            <a:extLst>
              <a:ext uri="{FF2B5EF4-FFF2-40B4-BE49-F238E27FC236}">
                <a16:creationId xmlns:a16="http://schemas.microsoft.com/office/drawing/2014/main" id="{A71FE8AA-7D0F-5747-9CCB-BEBE206F02C7}"/>
              </a:ext>
            </a:extLst>
          </p:cNvPr>
          <p:cNvPicPr>
            <a:picLocks noChangeAspect="1"/>
          </p:cNvPicPr>
          <p:nvPr/>
        </p:nvPicPr>
        <p:blipFill>
          <a:blip/>
          <a:stretch>
            <a:fillRect/>
          </a:stretch>
        </p:blipFill>
        <p:spPr>
          <a:xfrm>
            <a:off x="593303" y="3658476"/>
            <a:ext cx="448811" cy="448811"/>
          </a:xfrm>
          <a:prstGeom prst="rect">
            <a:avLst/>
          </a:prstGeom>
        </p:spPr>
      </p:pic>
      <p:sp>
        <p:nvSpPr>
          <p:cNvPr id="83" name="角丸四角形 82">
            <a:extLst>
              <a:ext uri="{FF2B5EF4-FFF2-40B4-BE49-F238E27FC236}">
                <a16:creationId xmlns:a16="http://schemas.microsoft.com/office/drawing/2014/main" id="{294B03A2-61D9-7F4A-9DB6-A5A2781D8ABC}"/>
              </a:ext>
            </a:extLst>
          </p:cNvPr>
          <p:cNvSpPr/>
          <p:nvPr/>
        </p:nvSpPr>
        <p:spPr bwMode="auto">
          <a:xfrm>
            <a:off x="2019920" y="3707097"/>
            <a:ext cx="878285" cy="441267"/>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000">
                <a:latin typeface="Meiryo UI" panose="020B0604030504040204" pitchFamily="50" charset="-128"/>
                <a:ea typeface="Meiryo UI" panose="020B0604030504040204" pitchFamily="50" charset="-128"/>
              </a:rPr>
              <a:t>リスクテキスト</a:t>
            </a:r>
            <a:endParaRPr lang="en-US" altLang="ja-JP" sz="1000" dirty="0">
              <a:latin typeface="Meiryo UI" panose="020B0604030504040204" pitchFamily="50" charset="-128"/>
              <a:ea typeface="Meiryo UI" panose="020B0604030504040204" pitchFamily="50" charset="-128"/>
            </a:endParaRPr>
          </a:p>
          <a:p>
            <a:pPr algn="ctr"/>
            <a:r>
              <a:rPr lang="ja-JP" altLang="en-US" sz="1000">
                <a:latin typeface="Meiryo UI" panose="020B0604030504040204" pitchFamily="50" charset="-128"/>
                <a:ea typeface="Meiryo UI" panose="020B0604030504040204" pitchFamily="50" charset="-128"/>
              </a:rPr>
              <a:t>ファイル</a:t>
            </a:r>
            <a:endParaRPr lang="en-US" altLang="ja-JP" sz="1000" dirty="0">
              <a:latin typeface="Meiryo UI" panose="020B0604030504040204" pitchFamily="50" charset="-128"/>
              <a:ea typeface="Meiryo UI" panose="020B0604030504040204" pitchFamily="50" charset="-128"/>
            </a:endParaRPr>
          </a:p>
        </p:txBody>
      </p:sp>
      <p:pic>
        <p:nvPicPr>
          <p:cNvPr id="85" name="グラフィックス 84">
            <a:extLst>
              <a:ext uri="{FF2B5EF4-FFF2-40B4-BE49-F238E27FC236}">
                <a16:creationId xmlns:a16="http://schemas.microsoft.com/office/drawing/2014/main" id="{2C587728-0DEA-F14E-A6E4-8C6BEF05EE35}"/>
              </a:ext>
            </a:extLst>
          </p:cNvPr>
          <p:cNvPicPr>
            <a:picLocks noChangeAspect="1"/>
          </p:cNvPicPr>
          <p:nvPr/>
        </p:nvPicPr>
        <p:blipFill>
          <a:blip/>
          <a:stretch>
            <a:fillRect/>
          </a:stretch>
        </p:blipFill>
        <p:spPr>
          <a:xfrm>
            <a:off x="2823484" y="3658476"/>
            <a:ext cx="448811" cy="448811"/>
          </a:xfrm>
          <a:prstGeom prst="rect">
            <a:avLst/>
          </a:prstGeom>
        </p:spPr>
      </p:pic>
      <p:sp>
        <p:nvSpPr>
          <p:cNvPr id="86" name="角丸四角形 85">
            <a:extLst>
              <a:ext uri="{FF2B5EF4-FFF2-40B4-BE49-F238E27FC236}">
                <a16:creationId xmlns:a16="http://schemas.microsoft.com/office/drawing/2014/main" id="{A2E95451-4077-4341-85C0-E8686121064B}"/>
              </a:ext>
            </a:extLst>
          </p:cNvPr>
          <p:cNvSpPr/>
          <p:nvPr/>
        </p:nvSpPr>
        <p:spPr bwMode="auto">
          <a:xfrm>
            <a:off x="1231277" y="4220302"/>
            <a:ext cx="1442092" cy="304708"/>
          </a:xfrm>
          <a:prstGeom prst="roundRect">
            <a:avLst>
              <a:gd name="adj" fmla="val 6985"/>
            </a:avLst>
          </a:prstGeom>
          <a:solidFill>
            <a:schemeClr val="bg2"/>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b="1">
                <a:solidFill>
                  <a:schemeClr val="bg1"/>
                </a:solidFill>
                <a:latin typeface="Meiryo UI" panose="020B0604030504040204" pitchFamily="50" charset="-128"/>
                <a:ea typeface="Meiryo UI" panose="020B0604030504040204" pitchFamily="50" charset="-128"/>
              </a:rPr>
              <a:t>クレンジング処理</a:t>
            </a:r>
            <a:endParaRPr lang="ja-JP" altLang="en-US" sz="1200" b="1" dirty="0">
              <a:solidFill>
                <a:schemeClr val="bg1"/>
              </a:solidFill>
              <a:latin typeface="Meiryo UI" panose="020B0604030504040204" pitchFamily="50" charset="-128"/>
              <a:ea typeface="Meiryo UI" panose="020B0604030504040204" pitchFamily="50" charset="-128"/>
            </a:endParaRPr>
          </a:p>
        </p:txBody>
      </p:sp>
      <p:sp>
        <p:nvSpPr>
          <p:cNvPr id="87" name="角丸四角形 86">
            <a:extLst>
              <a:ext uri="{FF2B5EF4-FFF2-40B4-BE49-F238E27FC236}">
                <a16:creationId xmlns:a16="http://schemas.microsoft.com/office/drawing/2014/main" id="{EE3474A5-0C91-7A4C-9988-E3A9C995C833}"/>
              </a:ext>
            </a:extLst>
          </p:cNvPr>
          <p:cNvSpPr/>
          <p:nvPr/>
        </p:nvSpPr>
        <p:spPr bwMode="auto">
          <a:xfrm>
            <a:off x="640707" y="5479635"/>
            <a:ext cx="1153879" cy="441267"/>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000">
                <a:latin typeface="Meiryo UI" panose="020B0604030504040204" pitchFamily="50" charset="-128"/>
                <a:ea typeface="Meiryo UI" panose="020B0604030504040204" pitchFamily="50" charset="-128"/>
              </a:rPr>
              <a:t>月報ベクトル情報</a:t>
            </a:r>
            <a:endParaRPr lang="ja-JP" altLang="en-US" sz="1000" dirty="0">
              <a:latin typeface="Meiryo UI" panose="020B0604030504040204" pitchFamily="50" charset="-128"/>
              <a:ea typeface="Meiryo UI" panose="020B0604030504040204" pitchFamily="50" charset="-128"/>
            </a:endParaRPr>
          </a:p>
        </p:txBody>
      </p:sp>
      <p:sp>
        <p:nvSpPr>
          <p:cNvPr id="89" name="角丸四角形 88">
            <a:extLst>
              <a:ext uri="{FF2B5EF4-FFF2-40B4-BE49-F238E27FC236}">
                <a16:creationId xmlns:a16="http://schemas.microsoft.com/office/drawing/2014/main" id="{11A3062F-E6A4-3D4A-8CB1-9DA4247524F8}"/>
              </a:ext>
            </a:extLst>
          </p:cNvPr>
          <p:cNvSpPr/>
          <p:nvPr/>
        </p:nvSpPr>
        <p:spPr bwMode="auto">
          <a:xfrm>
            <a:off x="2060554" y="5489061"/>
            <a:ext cx="1166479" cy="441267"/>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000">
                <a:latin typeface="Meiryo UI" panose="020B0604030504040204" pitchFamily="50" charset="-128"/>
                <a:ea typeface="Meiryo UI" panose="020B0604030504040204" pitchFamily="50" charset="-128"/>
              </a:rPr>
              <a:t>リスクベクトル情報</a:t>
            </a:r>
            <a:endParaRPr lang="en-US" altLang="ja-JP" sz="1000" dirty="0">
              <a:latin typeface="Meiryo UI" panose="020B0604030504040204" pitchFamily="50" charset="-128"/>
              <a:ea typeface="Meiryo UI" panose="020B0604030504040204" pitchFamily="50" charset="-128"/>
            </a:endParaRPr>
          </a:p>
        </p:txBody>
      </p:sp>
      <p:pic>
        <p:nvPicPr>
          <p:cNvPr id="6" name="グラフィックス 5">
            <a:extLst>
              <a:ext uri="{FF2B5EF4-FFF2-40B4-BE49-F238E27FC236}">
                <a16:creationId xmlns:a16="http://schemas.microsoft.com/office/drawing/2014/main" id="{6CD411F0-E0E6-E344-94F8-AC9A3383D8C7}"/>
              </a:ext>
            </a:extLst>
          </p:cNvPr>
          <p:cNvPicPr>
            <a:picLocks noChangeAspect="1"/>
          </p:cNvPicPr>
          <p:nvPr/>
        </p:nvPicPr>
        <p:blipFill>
          <a:blip/>
          <a:stretch>
            <a:fillRect/>
          </a:stretch>
        </p:blipFill>
        <p:spPr>
          <a:xfrm>
            <a:off x="2739824" y="5111829"/>
            <a:ext cx="401510" cy="401510"/>
          </a:xfrm>
          <a:prstGeom prst="rect">
            <a:avLst/>
          </a:prstGeom>
        </p:spPr>
      </p:pic>
      <p:pic>
        <p:nvPicPr>
          <p:cNvPr id="91" name="グラフィックス 90">
            <a:extLst>
              <a:ext uri="{FF2B5EF4-FFF2-40B4-BE49-F238E27FC236}">
                <a16:creationId xmlns:a16="http://schemas.microsoft.com/office/drawing/2014/main" id="{3FFAA846-DBFF-9346-89A3-834D31728DA0}"/>
              </a:ext>
            </a:extLst>
          </p:cNvPr>
          <p:cNvPicPr>
            <a:picLocks noChangeAspect="1"/>
          </p:cNvPicPr>
          <p:nvPr/>
        </p:nvPicPr>
        <p:blipFill>
          <a:blip/>
          <a:stretch>
            <a:fillRect/>
          </a:stretch>
        </p:blipFill>
        <p:spPr>
          <a:xfrm>
            <a:off x="757644" y="5111829"/>
            <a:ext cx="401510" cy="401510"/>
          </a:xfrm>
          <a:prstGeom prst="rect">
            <a:avLst/>
          </a:prstGeom>
        </p:spPr>
      </p:pic>
      <p:sp>
        <p:nvSpPr>
          <p:cNvPr id="94" name="角丸四角形 93">
            <a:extLst>
              <a:ext uri="{FF2B5EF4-FFF2-40B4-BE49-F238E27FC236}">
                <a16:creationId xmlns:a16="http://schemas.microsoft.com/office/drawing/2014/main" id="{ACA71395-9C07-864A-917F-CF0B62A31892}"/>
              </a:ext>
            </a:extLst>
          </p:cNvPr>
          <p:cNvSpPr/>
          <p:nvPr/>
        </p:nvSpPr>
        <p:spPr bwMode="auto">
          <a:xfrm>
            <a:off x="3666711" y="3906950"/>
            <a:ext cx="1141889" cy="372996"/>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000">
                <a:latin typeface="Meiryo UI" panose="020B0604030504040204" pitchFamily="50" charset="-128"/>
                <a:ea typeface="Meiryo UI" panose="020B0604030504040204" pitchFamily="50" charset="-128"/>
              </a:rPr>
              <a:t>月報ベクトル情報</a:t>
            </a:r>
            <a:endParaRPr lang="ja-JP" altLang="en-US" sz="1000" dirty="0">
              <a:latin typeface="Meiryo UI" panose="020B0604030504040204" pitchFamily="50" charset="-128"/>
              <a:ea typeface="Meiryo UI" panose="020B0604030504040204" pitchFamily="50" charset="-128"/>
            </a:endParaRPr>
          </a:p>
        </p:txBody>
      </p:sp>
      <p:sp>
        <p:nvSpPr>
          <p:cNvPr id="95" name="角丸四角形 94">
            <a:extLst>
              <a:ext uri="{FF2B5EF4-FFF2-40B4-BE49-F238E27FC236}">
                <a16:creationId xmlns:a16="http://schemas.microsoft.com/office/drawing/2014/main" id="{AD35D254-6F1A-204F-98B4-ECF13527B057}"/>
              </a:ext>
            </a:extLst>
          </p:cNvPr>
          <p:cNvSpPr/>
          <p:nvPr/>
        </p:nvSpPr>
        <p:spPr bwMode="auto">
          <a:xfrm>
            <a:off x="5096538" y="3916376"/>
            <a:ext cx="1156500" cy="372996"/>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000">
                <a:latin typeface="Meiryo UI" panose="020B0604030504040204" pitchFamily="50" charset="-128"/>
                <a:ea typeface="Meiryo UI" panose="020B0604030504040204" pitchFamily="50" charset="-128"/>
              </a:rPr>
              <a:t>リスクベクトル情報</a:t>
            </a:r>
            <a:endParaRPr lang="en-US" altLang="ja-JP" sz="1000" dirty="0">
              <a:latin typeface="Meiryo UI" panose="020B0604030504040204" pitchFamily="50" charset="-128"/>
              <a:ea typeface="Meiryo UI" panose="020B0604030504040204" pitchFamily="50" charset="-128"/>
            </a:endParaRPr>
          </a:p>
        </p:txBody>
      </p:sp>
      <p:pic>
        <p:nvPicPr>
          <p:cNvPr id="96" name="グラフィックス 95">
            <a:extLst>
              <a:ext uri="{FF2B5EF4-FFF2-40B4-BE49-F238E27FC236}">
                <a16:creationId xmlns:a16="http://schemas.microsoft.com/office/drawing/2014/main" id="{69F1FF1F-C639-2240-81D6-41C77447FADC}"/>
              </a:ext>
            </a:extLst>
          </p:cNvPr>
          <p:cNvPicPr>
            <a:picLocks noChangeAspect="1"/>
          </p:cNvPicPr>
          <p:nvPr/>
        </p:nvPicPr>
        <p:blipFill>
          <a:blip/>
          <a:stretch>
            <a:fillRect/>
          </a:stretch>
        </p:blipFill>
        <p:spPr>
          <a:xfrm>
            <a:off x="5775891" y="3625546"/>
            <a:ext cx="343388" cy="343388"/>
          </a:xfrm>
          <a:prstGeom prst="rect">
            <a:avLst/>
          </a:prstGeom>
        </p:spPr>
      </p:pic>
      <p:pic>
        <p:nvPicPr>
          <p:cNvPr id="97" name="グラフィックス 96">
            <a:extLst>
              <a:ext uri="{FF2B5EF4-FFF2-40B4-BE49-F238E27FC236}">
                <a16:creationId xmlns:a16="http://schemas.microsoft.com/office/drawing/2014/main" id="{440D10EC-D7D2-0648-8629-3E495A09BE8E}"/>
              </a:ext>
            </a:extLst>
          </p:cNvPr>
          <p:cNvPicPr>
            <a:picLocks noChangeAspect="1"/>
          </p:cNvPicPr>
          <p:nvPr/>
        </p:nvPicPr>
        <p:blipFill>
          <a:blip/>
          <a:stretch>
            <a:fillRect/>
          </a:stretch>
        </p:blipFill>
        <p:spPr>
          <a:xfrm>
            <a:off x="3777793" y="3612306"/>
            <a:ext cx="356627" cy="356627"/>
          </a:xfrm>
          <a:prstGeom prst="rect">
            <a:avLst/>
          </a:prstGeom>
        </p:spPr>
      </p:pic>
      <p:sp>
        <p:nvSpPr>
          <p:cNvPr id="98" name="角丸四角形 97">
            <a:extLst>
              <a:ext uri="{FF2B5EF4-FFF2-40B4-BE49-F238E27FC236}">
                <a16:creationId xmlns:a16="http://schemas.microsoft.com/office/drawing/2014/main" id="{AA768C86-4BF5-5D43-8B3D-BCE1103A4DF6}"/>
              </a:ext>
            </a:extLst>
          </p:cNvPr>
          <p:cNvSpPr/>
          <p:nvPr/>
        </p:nvSpPr>
        <p:spPr bwMode="auto">
          <a:xfrm>
            <a:off x="4229949" y="4362069"/>
            <a:ext cx="1442092" cy="304708"/>
          </a:xfrm>
          <a:prstGeom prst="roundRect">
            <a:avLst>
              <a:gd name="adj" fmla="val 6985"/>
            </a:avLst>
          </a:prstGeom>
          <a:solidFill>
            <a:schemeClr val="bg2"/>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en-US" altLang="ja-JP" sz="1200" b="1" dirty="0">
                <a:solidFill>
                  <a:schemeClr val="bg1"/>
                </a:solidFill>
                <a:latin typeface="Meiryo UI" panose="020B0604030504040204" pitchFamily="50" charset="-128"/>
                <a:ea typeface="Meiryo UI" panose="020B0604030504040204" pitchFamily="50" charset="-128"/>
              </a:rPr>
              <a:t>COS</a:t>
            </a:r>
            <a:r>
              <a:rPr lang="ja-JP" altLang="en-US" sz="1200" b="1">
                <a:solidFill>
                  <a:schemeClr val="bg1"/>
                </a:solidFill>
                <a:latin typeface="Meiryo UI" panose="020B0604030504040204" pitchFamily="50" charset="-128"/>
                <a:ea typeface="Meiryo UI" panose="020B0604030504040204" pitchFamily="50" charset="-128"/>
              </a:rPr>
              <a:t>類似度計算</a:t>
            </a:r>
            <a:endParaRPr lang="ja-JP" altLang="en-US" sz="1200" b="1" dirty="0">
              <a:solidFill>
                <a:schemeClr val="bg1"/>
              </a:solidFill>
              <a:latin typeface="Meiryo UI" panose="020B0604030504040204" pitchFamily="50" charset="-128"/>
              <a:ea typeface="Meiryo UI" panose="020B0604030504040204" pitchFamily="50" charset="-128"/>
            </a:endParaRPr>
          </a:p>
        </p:txBody>
      </p:sp>
      <p:sp>
        <p:nvSpPr>
          <p:cNvPr id="103" name="角丸四角形 102">
            <a:extLst>
              <a:ext uri="{FF2B5EF4-FFF2-40B4-BE49-F238E27FC236}">
                <a16:creationId xmlns:a16="http://schemas.microsoft.com/office/drawing/2014/main" id="{EEEBB4F9-5B5B-2244-B599-51D6B03EF90A}"/>
              </a:ext>
            </a:extLst>
          </p:cNvPr>
          <p:cNvSpPr/>
          <p:nvPr/>
        </p:nvSpPr>
        <p:spPr bwMode="auto">
          <a:xfrm>
            <a:off x="8374605" y="3956876"/>
            <a:ext cx="878285" cy="441267"/>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000">
                <a:latin typeface="Meiryo UI" panose="020B0604030504040204" pitchFamily="50" charset="-128"/>
                <a:ea typeface="Meiryo UI" panose="020B0604030504040204" pitchFamily="50" charset="-128"/>
              </a:rPr>
              <a:t>月報ファイル</a:t>
            </a:r>
            <a:endParaRPr lang="ja-JP" altLang="en-US" sz="1000" dirty="0">
              <a:latin typeface="Meiryo UI" panose="020B0604030504040204" pitchFamily="50" charset="-128"/>
              <a:ea typeface="Meiryo UI" panose="020B0604030504040204" pitchFamily="50" charset="-128"/>
            </a:endParaRPr>
          </a:p>
        </p:txBody>
      </p:sp>
      <p:pic>
        <p:nvPicPr>
          <p:cNvPr id="104" name="グラフィックス 103">
            <a:extLst>
              <a:ext uri="{FF2B5EF4-FFF2-40B4-BE49-F238E27FC236}">
                <a16:creationId xmlns:a16="http://schemas.microsoft.com/office/drawing/2014/main" id="{3195D865-55F9-B542-8CEF-3D519C4E10F4}"/>
              </a:ext>
            </a:extLst>
          </p:cNvPr>
          <p:cNvPicPr>
            <a:picLocks noChangeAspect="1"/>
          </p:cNvPicPr>
          <p:nvPr/>
        </p:nvPicPr>
        <p:blipFill>
          <a:blip/>
          <a:stretch>
            <a:fillRect/>
          </a:stretch>
        </p:blipFill>
        <p:spPr>
          <a:xfrm>
            <a:off x="7976408" y="3908255"/>
            <a:ext cx="448811" cy="448811"/>
          </a:xfrm>
          <a:prstGeom prst="rect">
            <a:avLst/>
          </a:prstGeom>
        </p:spPr>
      </p:pic>
      <p:pic>
        <p:nvPicPr>
          <p:cNvPr id="105" name="グラフィックス 104">
            <a:extLst>
              <a:ext uri="{FF2B5EF4-FFF2-40B4-BE49-F238E27FC236}">
                <a16:creationId xmlns:a16="http://schemas.microsoft.com/office/drawing/2014/main" id="{1D24672C-6BDF-B34D-8B47-9CDF8CDC8A3E}"/>
              </a:ext>
            </a:extLst>
          </p:cNvPr>
          <p:cNvPicPr>
            <a:picLocks noChangeAspect="1"/>
          </p:cNvPicPr>
          <p:nvPr/>
        </p:nvPicPr>
        <p:blipFill>
          <a:blip r:embed="rId3"/>
          <a:stretch>
            <a:fillRect/>
          </a:stretch>
        </p:blipFill>
        <p:spPr>
          <a:xfrm>
            <a:off x="6740154" y="4442122"/>
            <a:ext cx="766479" cy="755980"/>
          </a:xfrm>
          <a:prstGeom prst="rect">
            <a:avLst/>
          </a:prstGeom>
        </p:spPr>
      </p:pic>
      <p:pic>
        <p:nvPicPr>
          <p:cNvPr id="106" name="グラフィックス 105">
            <a:extLst>
              <a:ext uri="{FF2B5EF4-FFF2-40B4-BE49-F238E27FC236}">
                <a16:creationId xmlns:a16="http://schemas.microsoft.com/office/drawing/2014/main" id="{1659456A-26AF-B14B-B99C-60F6D88A5F3A}"/>
              </a:ext>
            </a:extLst>
          </p:cNvPr>
          <p:cNvPicPr>
            <a:picLocks noChangeAspect="1"/>
          </p:cNvPicPr>
          <p:nvPr/>
        </p:nvPicPr>
        <p:blipFill>
          <a:blip/>
          <a:stretch>
            <a:fillRect/>
          </a:stretch>
        </p:blipFill>
        <p:spPr>
          <a:xfrm>
            <a:off x="7311855" y="4504982"/>
            <a:ext cx="662413" cy="662413"/>
          </a:xfrm>
          <a:prstGeom prst="rect">
            <a:avLst/>
          </a:prstGeom>
        </p:spPr>
      </p:pic>
      <p:sp>
        <p:nvSpPr>
          <p:cNvPr id="107" name="角丸四角形 106">
            <a:extLst>
              <a:ext uri="{FF2B5EF4-FFF2-40B4-BE49-F238E27FC236}">
                <a16:creationId xmlns:a16="http://schemas.microsoft.com/office/drawing/2014/main" id="{107616EA-CAA0-7440-B44A-FA653DA7BE53}"/>
              </a:ext>
            </a:extLst>
          </p:cNvPr>
          <p:cNvSpPr/>
          <p:nvPr/>
        </p:nvSpPr>
        <p:spPr bwMode="auto">
          <a:xfrm>
            <a:off x="6799033" y="5517044"/>
            <a:ext cx="1284437" cy="441267"/>
          </a:xfrm>
          <a:prstGeom prst="roundRect">
            <a:avLst>
              <a:gd name="adj" fmla="val 6985"/>
            </a:avLst>
          </a:prstGeom>
          <a:solidFill>
            <a:schemeClr val="bg1"/>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en-US" altLang="ja-JP" sz="1000" dirty="0">
                <a:latin typeface="Meiryo UI" panose="020B0604030504040204" pitchFamily="50" charset="-128"/>
                <a:ea typeface="Meiryo UI" panose="020B0604030504040204" pitchFamily="50" charset="-128"/>
              </a:rPr>
              <a:t>COS</a:t>
            </a:r>
            <a:r>
              <a:rPr lang="ja-JP" altLang="en-US" sz="1000">
                <a:latin typeface="Meiryo UI" panose="020B0604030504040204" pitchFamily="50" charset="-128"/>
                <a:ea typeface="Meiryo UI" panose="020B0604030504040204" pitchFamily="50" charset="-128"/>
              </a:rPr>
              <a:t>類似度一覧</a:t>
            </a:r>
            <a:endParaRPr lang="en-US" altLang="ja-JP" sz="1000" dirty="0">
              <a:latin typeface="Meiryo UI" panose="020B0604030504040204" pitchFamily="50" charset="-128"/>
              <a:ea typeface="Meiryo UI" panose="020B0604030504040204" pitchFamily="50" charset="-128"/>
            </a:endParaRPr>
          </a:p>
          <a:p>
            <a:pPr algn="ctr"/>
            <a:r>
              <a:rPr lang="ja-JP" altLang="en-US" sz="1000">
                <a:latin typeface="Meiryo UI" panose="020B0604030504040204" pitchFamily="50" charset="-128"/>
                <a:ea typeface="Meiryo UI" panose="020B0604030504040204" pitchFamily="50" charset="-128"/>
              </a:rPr>
              <a:t>ファイル</a:t>
            </a:r>
            <a:endParaRPr lang="ja-JP" altLang="en-US" sz="1000" dirty="0">
              <a:latin typeface="Meiryo UI" panose="020B0604030504040204" pitchFamily="50" charset="-128"/>
              <a:ea typeface="Meiryo UI" panose="020B0604030504040204" pitchFamily="50" charset="-128"/>
            </a:endParaRPr>
          </a:p>
        </p:txBody>
      </p:sp>
      <p:pic>
        <p:nvPicPr>
          <p:cNvPr id="108" name="グラフィックス 107">
            <a:extLst>
              <a:ext uri="{FF2B5EF4-FFF2-40B4-BE49-F238E27FC236}">
                <a16:creationId xmlns:a16="http://schemas.microsoft.com/office/drawing/2014/main" id="{20325A44-164E-EF40-87D5-94313CB08F6A}"/>
              </a:ext>
            </a:extLst>
          </p:cNvPr>
          <p:cNvPicPr>
            <a:picLocks noChangeAspect="1"/>
          </p:cNvPicPr>
          <p:nvPr/>
        </p:nvPicPr>
        <p:blipFill>
          <a:blip/>
          <a:stretch>
            <a:fillRect/>
          </a:stretch>
        </p:blipFill>
        <p:spPr>
          <a:xfrm>
            <a:off x="7974268" y="5336442"/>
            <a:ext cx="511968" cy="511968"/>
          </a:xfrm>
          <a:prstGeom prst="rect">
            <a:avLst/>
          </a:prstGeom>
        </p:spPr>
      </p:pic>
      <p:pic>
        <p:nvPicPr>
          <p:cNvPr id="109" name="グラフィックス 108">
            <a:extLst>
              <a:ext uri="{FF2B5EF4-FFF2-40B4-BE49-F238E27FC236}">
                <a16:creationId xmlns:a16="http://schemas.microsoft.com/office/drawing/2014/main" id="{CAE4161E-9D2A-334A-9767-88E42AF9835B}"/>
              </a:ext>
            </a:extLst>
          </p:cNvPr>
          <p:cNvPicPr>
            <a:picLocks noChangeAspect="1"/>
          </p:cNvPicPr>
          <p:nvPr/>
        </p:nvPicPr>
        <p:blipFill>
          <a:blip/>
          <a:stretch>
            <a:fillRect/>
          </a:stretch>
        </p:blipFill>
        <p:spPr>
          <a:xfrm>
            <a:off x="8711288" y="4701261"/>
            <a:ext cx="619649" cy="619649"/>
          </a:xfrm>
          <a:prstGeom prst="rect">
            <a:avLst/>
          </a:prstGeom>
        </p:spPr>
      </p:pic>
      <p:sp>
        <p:nvSpPr>
          <p:cNvPr id="52" name="角丸四角形 51"/>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880861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a:extLst>
              <a:ext uri="{FF2B5EF4-FFF2-40B4-BE49-F238E27FC236}">
                <a16:creationId xmlns:a16="http://schemas.microsoft.com/office/drawing/2014/main" id="{0E8FCBD6-663A-5145-9E78-65F47A45040E}"/>
              </a:ext>
            </a:extLst>
          </p:cNvPr>
          <p:cNvSpPr/>
          <p:nvPr/>
        </p:nvSpPr>
        <p:spPr>
          <a:xfrm>
            <a:off x="299346" y="1771712"/>
            <a:ext cx="4969825" cy="2214278"/>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50" name="角丸四角形 49">
            <a:extLst>
              <a:ext uri="{FF2B5EF4-FFF2-40B4-BE49-F238E27FC236}">
                <a16:creationId xmlns:a16="http://schemas.microsoft.com/office/drawing/2014/main" id="{49D6CDFA-49D3-8C4B-9A32-57C9AA710EEC}"/>
              </a:ext>
            </a:extLst>
          </p:cNvPr>
          <p:cNvSpPr/>
          <p:nvPr/>
        </p:nvSpPr>
        <p:spPr>
          <a:xfrm>
            <a:off x="5387949" y="1771712"/>
            <a:ext cx="4221263" cy="2214278"/>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58" name="角丸四角形 57">
            <a:extLst>
              <a:ext uri="{FF2B5EF4-FFF2-40B4-BE49-F238E27FC236}">
                <a16:creationId xmlns:a16="http://schemas.microsoft.com/office/drawing/2014/main" id="{65252E6D-D3D8-A44C-B67E-EE5D11647C2D}"/>
              </a:ext>
            </a:extLst>
          </p:cNvPr>
          <p:cNvSpPr/>
          <p:nvPr/>
        </p:nvSpPr>
        <p:spPr bwMode="auto">
          <a:xfrm>
            <a:off x="7053071" y="2978524"/>
            <a:ext cx="1002183" cy="380842"/>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a:solidFill>
                  <a:schemeClr val="tx1"/>
                </a:solidFill>
                <a:latin typeface="Meiryo UI" panose="020B0604030504040204" pitchFamily="50" charset="-128"/>
                <a:ea typeface="Meiryo UI" panose="020B0604030504040204" pitchFamily="50" charset="-128"/>
              </a:rPr>
              <a:t>実績管理</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5374745" y="1840088"/>
            <a:ext cx="1613111" cy="276999"/>
          </a:xfrm>
          <a:prstGeom prst="rect">
            <a:avLst/>
          </a:prstGeom>
          <a:noFill/>
        </p:spPr>
        <p:txBody>
          <a:bodyPr wrap="square" rtlCol="0">
            <a:spAutoFit/>
          </a:bodyPr>
          <a:lstStyle/>
          <a:p>
            <a:pPr algn="ctr"/>
            <a:r>
              <a:rPr lang="ja-JP" altLang="en-US" sz="1200" b="1" dirty="0">
                <a:solidFill>
                  <a:schemeClr val="accent2"/>
                </a:solidFill>
                <a:latin typeface="Meiryo UI" panose="020B0604030504040204" pitchFamily="50" charset="-128"/>
                <a:ea typeface="Meiryo UI" panose="020B0604030504040204" pitchFamily="50" charset="-128"/>
              </a:rPr>
              <a:t>駅収入管理システム</a:t>
            </a:r>
          </a:p>
        </p:txBody>
      </p:sp>
      <p:cxnSp>
        <p:nvCxnSpPr>
          <p:cNvPr id="16" name="カギ線コネクタ 15"/>
          <p:cNvCxnSpPr>
            <a:cxnSpLocks/>
            <a:stCxn id="58" idx="3"/>
          </p:cNvCxnSpPr>
          <p:nvPr/>
        </p:nvCxnSpPr>
        <p:spPr>
          <a:xfrm>
            <a:off x="8055254" y="3168945"/>
            <a:ext cx="850640" cy="249504"/>
          </a:xfrm>
          <a:prstGeom prst="bentConnector3">
            <a:avLst>
              <a:gd name="adj1" fmla="val 50000"/>
            </a:avLst>
          </a:prstGeom>
          <a:ln w="63500">
            <a:solidFill>
              <a:schemeClr val="accent5"/>
            </a:solidFill>
            <a:headEnd type="none"/>
            <a:tailEnd type="triangle" w="med" len="sm"/>
          </a:ln>
          <a:effectLst/>
        </p:spPr>
        <p:style>
          <a:lnRef idx="2">
            <a:schemeClr val="accent2"/>
          </a:lnRef>
          <a:fillRef idx="0">
            <a:schemeClr val="accent2"/>
          </a:fillRef>
          <a:effectRef idx="1">
            <a:schemeClr val="accent2"/>
          </a:effectRef>
          <a:fontRef idx="minor">
            <a:schemeClr val="tx1"/>
          </a:fontRef>
        </p:style>
      </p:cxnSp>
      <p:cxnSp>
        <p:nvCxnSpPr>
          <p:cNvPr id="17" name="カギ線コネクタ 16"/>
          <p:cNvCxnSpPr>
            <a:cxnSpLocks/>
            <a:stCxn id="58" idx="3"/>
          </p:cNvCxnSpPr>
          <p:nvPr/>
        </p:nvCxnSpPr>
        <p:spPr>
          <a:xfrm flipV="1">
            <a:off x="8055254" y="2540443"/>
            <a:ext cx="850640" cy="628502"/>
          </a:xfrm>
          <a:prstGeom prst="bentConnector3">
            <a:avLst>
              <a:gd name="adj1" fmla="val 50000"/>
            </a:avLst>
          </a:prstGeom>
          <a:ln w="63500">
            <a:solidFill>
              <a:schemeClr val="accent5"/>
            </a:solidFill>
            <a:headEnd type="none"/>
            <a:tailEnd type="triangle" w="med" len="sm"/>
          </a:ln>
          <a:effectLst/>
        </p:spPr>
        <p:style>
          <a:lnRef idx="2">
            <a:schemeClr val="accent2"/>
          </a:lnRef>
          <a:fillRef idx="0">
            <a:schemeClr val="accent2"/>
          </a:fillRef>
          <a:effectRef idx="1">
            <a:schemeClr val="accent2"/>
          </a:effectRef>
          <a:fontRef idx="minor">
            <a:schemeClr val="tx1"/>
          </a:fontRef>
        </p:style>
      </p:cxnSp>
      <p:sp>
        <p:nvSpPr>
          <p:cNvPr id="37" name="タイトル 1">
            <a:extLst>
              <a:ext uri="{FF2B5EF4-FFF2-40B4-BE49-F238E27FC236}">
                <a16:creationId xmlns:a16="http://schemas.microsoft.com/office/drawing/2014/main" id="{32342524-3B3F-B347-BD71-97DFFE78C00A}"/>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rPr>
              <a:t>鉄道会社システム開発</a:t>
            </a:r>
          </a:p>
        </p:txBody>
      </p:sp>
      <p:sp>
        <p:nvSpPr>
          <p:cNvPr id="38" name="タイトル 1">
            <a:extLst>
              <a:ext uri="{FF2B5EF4-FFF2-40B4-BE49-F238E27FC236}">
                <a16:creationId xmlns:a16="http://schemas.microsoft.com/office/drawing/2014/main" id="{A84AADA1-C3A7-FB4B-A1CF-AD69857C738C}"/>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.10】</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39" name="正方形/長方形 38">
            <a:extLst>
              <a:ext uri="{FF2B5EF4-FFF2-40B4-BE49-F238E27FC236}">
                <a16:creationId xmlns:a16="http://schemas.microsoft.com/office/drawing/2014/main" id="{BDECA7F7-30D3-0843-913A-EC0AEA7B69A5}"/>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テキスト ボックス 39">
            <a:extLst>
              <a:ext uri="{FF2B5EF4-FFF2-40B4-BE49-F238E27FC236}">
                <a16:creationId xmlns:a16="http://schemas.microsoft.com/office/drawing/2014/main" id="{89E46452-5044-D142-A423-66E9BD0A8A36}"/>
              </a:ext>
            </a:extLst>
          </p:cNvPr>
          <p:cNvSpPr txBox="1"/>
          <p:nvPr/>
        </p:nvSpPr>
        <p:spPr>
          <a:xfrm>
            <a:off x="363150" y="911868"/>
            <a:ext cx="7686194" cy="3546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nSpc>
                <a:spcPct val="130000"/>
              </a:lnSpc>
            </a:pPr>
            <a:r>
              <a:rPr lang="ja-JP" altLang="en-US" sz="1600" b="1">
                <a:solidFill>
                  <a:schemeClr val="tx1"/>
                </a:solidFill>
                <a:latin typeface="Meiryo UI" panose="020B0604030504040204" pitchFamily="34" charset="-128"/>
                <a:ea typeface="Meiryo UI" panose="020B0604030504040204" pitchFamily="34" charset="-128"/>
              </a:rPr>
              <a:t>鉄道会社様向けの様々なシステム開発およびマイグレーション対応。</a:t>
            </a:r>
          </a:p>
        </p:txBody>
      </p:sp>
      <p:sp>
        <p:nvSpPr>
          <p:cNvPr id="41" name="テキスト ボックス 40">
            <a:extLst>
              <a:ext uri="{FF2B5EF4-FFF2-40B4-BE49-F238E27FC236}">
                <a16:creationId xmlns:a16="http://schemas.microsoft.com/office/drawing/2014/main" id="{59E2C00B-8948-104B-87FF-A3ADD6BEFEC8}"/>
              </a:ext>
            </a:extLst>
          </p:cNvPr>
          <p:cNvSpPr txBox="1"/>
          <p:nvPr/>
        </p:nvSpPr>
        <p:spPr>
          <a:xfrm>
            <a:off x="363150" y="1258696"/>
            <a:ext cx="8817854" cy="3546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nSpc>
                <a:spcPct val="130000"/>
              </a:lnSpc>
            </a:pPr>
            <a:r>
              <a:rPr lang="ja-JP" altLang="en-US" sz="1400" b="1">
                <a:solidFill>
                  <a:schemeClr val="tx1"/>
                </a:solidFill>
                <a:latin typeface="Meiryo UI" panose="020B0604030504040204" pitchFamily="34" charset="-128"/>
                <a:ea typeface="Meiryo UI" panose="020B0604030504040204" pitchFamily="34" charset="-128"/>
              </a:rPr>
              <a:t>・クレジットカード入会受付システム　　・</a:t>
            </a:r>
            <a:r>
              <a:rPr lang="en-US" altLang="ja-JP" sz="1400" b="1" dirty="0">
                <a:solidFill>
                  <a:schemeClr val="tx1"/>
                </a:solidFill>
                <a:latin typeface="Meiryo UI" panose="020B0604030504040204" pitchFamily="34" charset="-128"/>
                <a:ea typeface="Meiryo UI" panose="020B0604030504040204" pitchFamily="34" charset="-128"/>
              </a:rPr>
              <a:t> </a:t>
            </a:r>
            <a:r>
              <a:rPr lang="ja-JP" altLang="en-US" sz="1400" b="1">
                <a:solidFill>
                  <a:schemeClr val="tx1"/>
                </a:solidFill>
                <a:latin typeface="Meiryo UI" panose="020B0604030504040204" pitchFamily="34" charset="-128"/>
                <a:ea typeface="Meiryo UI" panose="020B0604030504040204" pitchFamily="34" charset="-128"/>
              </a:rPr>
              <a:t>駅収入管理システム　　・</a:t>
            </a:r>
            <a:r>
              <a:rPr lang="en-US" altLang="ja-JP" sz="1400" b="1" dirty="0">
                <a:solidFill>
                  <a:schemeClr val="tx1"/>
                </a:solidFill>
                <a:latin typeface="Meiryo UI" panose="020B0604030504040204" pitchFamily="34" charset="-128"/>
                <a:ea typeface="Meiryo UI" panose="020B0604030504040204" pitchFamily="34" charset="-128"/>
              </a:rPr>
              <a:t> </a:t>
            </a:r>
            <a:r>
              <a:rPr lang="ja-JP" altLang="en-US" sz="1400" b="1">
                <a:solidFill>
                  <a:schemeClr val="tx1"/>
                </a:solidFill>
                <a:latin typeface="Meiryo UI" panose="020B0604030504040204" pitchFamily="34" charset="-128"/>
                <a:ea typeface="Meiryo UI" panose="020B0604030504040204" pitchFamily="34" charset="-128"/>
              </a:rPr>
              <a:t>ポイント管理システム</a:t>
            </a:r>
          </a:p>
        </p:txBody>
      </p:sp>
      <p:pic>
        <p:nvPicPr>
          <p:cNvPr id="51" name="グラフィックス 50">
            <a:extLst>
              <a:ext uri="{FF2B5EF4-FFF2-40B4-BE49-F238E27FC236}">
                <a16:creationId xmlns:a16="http://schemas.microsoft.com/office/drawing/2014/main" id="{C1A3BCDC-01B1-B042-BC30-CA71719E45FB}"/>
              </a:ext>
            </a:extLst>
          </p:cNvPr>
          <p:cNvPicPr>
            <a:picLocks noChangeAspect="1"/>
          </p:cNvPicPr>
          <p:nvPr/>
        </p:nvPicPr>
        <p:blipFill>
          <a:blip/>
          <a:stretch>
            <a:fillRect/>
          </a:stretch>
        </p:blipFill>
        <p:spPr>
          <a:xfrm>
            <a:off x="8761029" y="2021511"/>
            <a:ext cx="815694" cy="815694"/>
          </a:xfrm>
          <a:prstGeom prst="rect">
            <a:avLst/>
          </a:prstGeom>
        </p:spPr>
      </p:pic>
      <p:pic>
        <p:nvPicPr>
          <p:cNvPr id="52" name="グラフィックス 51">
            <a:extLst>
              <a:ext uri="{FF2B5EF4-FFF2-40B4-BE49-F238E27FC236}">
                <a16:creationId xmlns:a16="http://schemas.microsoft.com/office/drawing/2014/main" id="{19D0B348-68EF-D440-A569-42886075296A}"/>
              </a:ext>
            </a:extLst>
          </p:cNvPr>
          <p:cNvPicPr>
            <a:picLocks noChangeAspect="1"/>
          </p:cNvPicPr>
          <p:nvPr/>
        </p:nvPicPr>
        <p:blipFill>
          <a:blip r:embed="rId2"/>
          <a:stretch>
            <a:fillRect/>
          </a:stretch>
        </p:blipFill>
        <p:spPr>
          <a:xfrm>
            <a:off x="5569310" y="2180879"/>
            <a:ext cx="766479" cy="755980"/>
          </a:xfrm>
          <a:prstGeom prst="rect">
            <a:avLst/>
          </a:prstGeom>
        </p:spPr>
      </p:pic>
      <p:pic>
        <p:nvPicPr>
          <p:cNvPr id="53" name="グラフィックス 52">
            <a:extLst>
              <a:ext uri="{FF2B5EF4-FFF2-40B4-BE49-F238E27FC236}">
                <a16:creationId xmlns:a16="http://schemas.microsoft.com/office/drawing/2014/main" id="{6C33646D-4E6B-2249-AB14-AB1732067673}"/>
              </a:ext>
            </a:extLst>
          </p:cNvPr>
          <p:cNvPicPr>
            <a:picLocks noChangeAspect="1"/>
          </p:cNvPicPr>
          <p:nvPr/>
        </p:nvPicPr>
        <p:blipFill>
          <a:blip/>
          <a:stretch>
            <a:fillRect/>
          </a:stretch>
        </p:blipFill>
        <p:spPr>
          <a:xfrm>
            <a:off x="6141011" y="2243739"/>
            <a:ext cx="662413" cy="662413"/>
          </a:xfrm>
          <a:prstGeom prst="rect">
            <a:avLst/>
          </a:prstGeom>
        </p:spPr>
      </p:pic>
      <p:sp>
        <p:nvSpPr>
          <p:cNvPr id="54" name="下矢印 53">
            <a:extLst>
              <a:ext uri="{FF2B5EF4-FFF2-40B4-BE49-F238E27FC236}">
                <a16:creationId xmlns:a16="http://schemas.microsoft.com/office/drawing/2014/main" id="{EE42DE76-4611-3149-BD99-9DD5B6F3E264}"/>
              </a:ext>
            </a:extLst>
          </p:cNvPr>
          <p:cNvSpPr/>
          <p:nvPr/>
        </p:nvSpPr>
        <p:spPr>
          <a:xfrm rot="16200000">
            <a:off x="6647245" y="2855194"/>
            <a:ext cx="179562" cy="679554"/>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55" name="角丸四角形 54">
            <a:extLst>
              <a:ext uri="{FF2B5EF4-FFF2-40B4-BE49-F238E27FC236}">
                <a16:creationId xmlns:a16="http://schemas.microsoft.com/office/drawing/2014/main" id="{20A6595E-BFC5-A44F-8FA0-99F7CB3B8DE0}"/>
              </a:ext>
            </a:extLst>
          </p:cNvPr>
          <p:cNvSpPr/>
          <p:nvPr/>
        </p:nvSpPr>
        <p:spPr bwMode="auto">
          <a:xfrm>
            <a:off x="5725174" y="2997377"/>
            <a:ext cx="1025764" cy="380842"/>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a:solidFill>
                  <a:schemeClr val="tx1"/>
                </a:solidFill>
                <a:latin typeface="Meiryo UI" panose="020B0604030504040204" pitchFamily="50" charset="-128"/>
                <a:ea typeface="Meiryo UI" panose="020B0604030504040204" pitchFamily="50" charset="-128"/>
              </a:rPr>
              <a:t>発売／取消</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56" name="角丸四角形 55">
            <a:extLst>
              <a:ext uri="{FF2B5EF4-FFF2-40B4-BE49-F238E27FC236}">
                <a16:creationId xmlns:a16="http://schemas.microsoft.com/office/drawing/2014/main" id="{1F83FE97-CCC9-AC44-B153-6E87DE2CA531}"/>
              </a:ext>
            </a:extLst>
          </p:cNvPr>
          <p:cNvSpPr/>
          <p:nvPr/>
        </p:nvSpPr>
        <p:spPr bwMode="auto">
          <a:xfrm>
            <a:off x="5725174" y="3449864"/>
            <a:ext cx="1025764" cy="380842"/>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en-US" altLang="ja-JP" sz="1200" dirty="0">
                <a:solidFill>
                  <a:schemeClr val="tx1"/>
                </a:solidFill>
                <a:latin typeface="Meiryo UI" panose="020B0604030504040204" pitchFamily="50" charset="-128"/>
                <a:ea typeface="Meiryo UI" panose="020B0604030504040204" pitchFamily="50" charset="-128"/>
              </a:rPr>
              <a:t>IC</a:t>
            </a:r>
            <a:r>
              <a:rPr lang="ja-JP" altLang="en-US" sz="1200">
                <a:solidFill>
                  <a:schemeClr val="tx1"/>
                </a:solidFill>
                <a:latin typeface="Meiryo UI" panose="020B0604030504040204" pitchFamily="50" charset="-128"/>
                <a:ea typeface="Meiryo UI" panose="020B0604030504040204" pitchFamily="50" charset="-128"/>
              </a:rPr>
              <a:t>カード発行</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57" name="角丸四角形 56">
            <a:extLst>
              <a:ext uri="{FF2B5EF4-FFF2-40B4-BE49-F238E27FC236}">
                <a16:creationId xmlns:a16="http://schemas.microsoft.com/office/drawing/2014/main" id="{91A380CB-D1B6-AA41-B445-670C51305C29}"/>
              </a:ext>
            </a:extLst>
          </p:cNvPr>
          <p:cNvSpPr/>
          <p:nvPr/>
        </p:nvSpPr>
        <p:spPr bwMode="auto">
          <a:xfrm>
            <a:off x="7053071" y="2526037"/>
            <a:ext cx="1002183" cy="380842"/>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a:solidFill>
                  <a:schemeClr val="tx1"/>
                </a:solidFill>
                <a:latin typeface="Meiryo UI" panose="020B0604030504040204" pitchFamily="50" charset="-128"/>
                <a:ea typeface="Meiryo UI" panose="020B0604030504040204" pitchFamily="50" charset="-128"/>
              </a:rPr>
              <a:t>集計</a:t>
            </a:r>
            <a:endParaRPr lang="ja-JP" altLang="en-US" sz="1200" dirty="0">
              <a:solidFill>
                <a:schemeClr val="tx1"/>
              </a:solidFill>
              <a:latin typeface="Meiryo UI" panose="020B0604030504040204" pitchFamily="50" charset="-128"/>
              <a:ea typeface="Meiryo UI" panose="020B0604030504040204" pitchFamily="50" charset="-128"/>
            </a:endParaRPr>
          </a:p>
        </p:txBody>
      </p:sp>
      <p:pic>
        <p:nvPicPr>
          <p:cNvPr id="59" name="グラフィックス 58">
            <a:extLst>
              <a:ext uri="{FF2B5EF4-FFF2-40B4-BE49-F238E27FC236}">
                <a16:creationId xmlns:a16="http://schemas.microsoft.com/office/drawing/2014/main" id="{F8A1590C-829E-E349-991A-7888A7851787}"/>
              </a:ext>
            </a:extLst>
          </p:cNvPr>
          <p:cNvPicPr>
            <a:picLocks noChangeAspect="1"/>
          </p:cNvPicPr>
          <p:nvPr/>
        </p:nvPicPr>
        <p:blipFill>
          <a:blip/>
          <a:stretch>
            <a:fillRect/>
          </a:stretch>
        </p:blipFill>
        <p:spPr>
          <a:xfrm>
            <a:off x="7316626" y="3314400"/>
            <a:ext cx="563135" cy="563135"/>
          </a:xfrm>
          <a:prstGeom prst="rect">
            <a:avLst/>
          </a:prstGeom>
        </p:spPr>
      </p:pic>
      <p:pic>
        <p:nvPicPr>
          <p:cNvPr id="68" name="グラフィックス 67">
            <a:extLst>
              <a:ext uri="{FF2B5EF4-FFF2-40B4-BE49-F238E27FC236}">
                <a16:creationId xmlns:a16="http://schemas.microsoft.com/office/drawing/2014/main" id="{FB298FD9-5D53-9C42-800B-B93EA580028A}"/>
              </a:ext>
            </a:extLst>
          </p:cNvPr>
          <p:cNvPicPr>
            <a:picLocks noChangeAspect="1"/>
          </p:cNvPicPr>
          <p:nvPr/>
        </p:nvPicPr>
        <p:blipFill>
          <a:blip/>
          <a:stretch>
            <a:fillRect/>
          </a:stretch>
        </p:blipFill>
        <p:spPr>
          <a:xfrm>
            <a:off x="8761029" y="2996836"/>
            <a:ext cx="815694" cy="815694"/>
          </a:xfrm>
          <a:prstGeom prst="rect">
            <a:avLst/>
          </a:prstGeom>
        </p:spPr>
      </p:pic>
      <p:sp>
        <p:nvSpPr>
          <p:cNvPr id="44" name="コンテンツ プレースホルダ 103">
            <a:extLst>
              <a:ext uri="{FF2B5EF4-FFF2-40B4-BE49-F238E27FC236}">
                <a16:creationId xmlns:a16="http://schemas.microsoft.com/office/drawing/2014/main" id="{EBCF2008-B57B-5F4B-9469-3C19F88930E1}"/>
              </a:ext>
            </a:extLst>
          </p:cNvPr>
          <p:cNvSpPr txBox="1">
            <a:spLocks/>
          </p:cNvSpPr>
          <p:nvPr/>
        </p:nvSpPr>
        <p:spPr bwMode="auto">
          <a:xfrm>
            <a:off x="369423" y="4347469"/>
            <a:ext cx="4048709" cy="166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鉄道会社様が提供する各種システム開発</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マイグレーション開発</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スクラッチ開発</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endParaRPr kumimoji="1" lang="en-US" altLang="ja-JP" sz="1200" i="0" u="none" strike="noStrike" kern="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eiryo UI" pitchFamily="50" charset="-128"/>
            </a:endParaRPr>
          </a:p>
          <a:p>
            <a:pPr lvl="0" defTabSz="914400" fontAlgn="base">
              <a:spcBef>
                <a:spcPct val="20000"/>
              </a:spcBef>
              <a:spcAft>
                <a:spcPct val="0"/>
              </a:spcAft>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20</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年前の駅収入管理システム開発から始まり</a:t>
            </a:r>
            <a:b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b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企業経理系システム／クレジットカード系システム／</a:t>
            </a:r>
            <a:b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b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ポイント交換システムなど各事業にて対応</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p:txBody>
      </p:sp>
      <p:sp>
        <p:nvSpPr>
          <p:cNvPr id="45" name="コンテンツ プレースホルダ 103">
            <a:extLst>
              <a:ext uri="{FF2B5EF4-FFF2-40B4-BE49-F238E27FC236}">
                <a16:creationId xmlns:a16="http://schemas.microsoft.com/office/drawing/2014/main" id="{39E0D1FF-C4EE-3147-8EB3-F4F698E77946}"/>
              </a:ext>
            </a:extLst>
          </p:cNvPr>
          <p:cNvSpPr txBox="1">
            <a:spLocks/>
          </p:cNvSpPr>
          <p:nvPr/>
        </p:nvSpPr>
        <p:spPr bwMode="auto">
          <a:xfrm>
            <a:off x="4938319" y="4347469"/>
            <a:ext cx="4048709" cy="192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a:solidFill>
                  <a:schemeClr val="tx2"/>
                </a:solidFill>
                <a:latin typeface="Meiryo UI" panose="020B0604030504040204" pitchFamily="50" charset="-128"/>
                <a:ea typeface="Meiryo UI" panose="020B0604030504040204" pitchFamily="50" charset="-128"/>
              </a:rPr>
              <a:t>工程</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機能設計～詳細設計～製造～試験～移行</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endParaRPr lang="en-US" altLang="ja-JP" sz="1200" kern="0" dirty="0">
              <a:latin typeface="Meiryo UI" panose="020B0604030504040204" pitchFamily="34" charset="-128"/>
              <a:ea typeface="Meiryo UI" panose="020B0604030504040204" pitchFamily="34" charset="-128"/>
              <a:cs typeface="Meiryo UI" pitchFamily="50" charset="-128"/>
            </a:endParaRPr>
          </a:p>
          <a:p>
            <a:pPr lvl="0" defTabSz="914400" eaLnBrk="0" fontAlgn="base" hangingPunct="0">
              <a:spcBef>
                <a:spcPct val="20000"/>
              </a:spcBef>
              <a:spcAft>
                <a:spcPct val="0"/>
              </a:spcAft>
              <a:buClr>
                <a:srgbClr val="0070C0"/>
              </a:buClr>
              <a:buSzPct val="100000"/>
              <a:defRPr/>
            </a:pPr>
            <a:r>
              <a:rPr lang="ja-JP" altLang="en-US" sz="1400" b="1"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技術</a:t>
            </a:r>
            <a:r>
              <a:rPr kumimoji="1" lang="ja-JP" altLang="en-US" sz="1400" b="1" i="0" u="none" strike="noStrike" kern="0" cap="none" spc="0" normalizeH="0" baseline="0" noProof="0" dirty="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要素</a:t>
            </a: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err="1">
                <a:latin typeface="Meiryo UI" panose="020B0604030504040204" pitchFamily="34" charset="-128"/>
                <a:ea typeface="Meiryo UI" panose="020B0604030504040204" pitchFamily="34" charset="-128"/>
                <a:cs typeface="Meiryo UI" pitchFamily="50" charset="-128"/>
              </a:rPr>
              <a:t>WindowsServer</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Linux</a:t>
            </a: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a:t>
            </a:r>
            <a:r>
              <a:rPr lang="en-US" altLang="ja-JP" sz="1200" kern="0" dirty="0" err="1">
                <a:latin typeface="Meiryo UI" panose="020B0604030504040204" pitchFamily="34" charset="-128"/>
                <a:ea typeface="Meiryo UI" panose="020B0604030504040204" pitchFamily="34" charset="-128"/>
                <a:cs typeface="Meiryo UI" pitchFamily="50" charset="-128"/>
              </a:rPr>
              <a:t>NetFramework</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err="1">
                <a:latin typeface="Meiryo UI" panose="020B0604030504040204" pitchFamily="34" charset="-128"/>
                <a:ea typeface="Meiryo UI" panose="020B0604030504040204" pitchFamily="34" charset="-128"/>
                <a:cs typeface="Meiryo UI" pitchFamily="50" charset="-128"/>
              </a:rPr>
              <a:t>VisualStudio</a:t>
            </a:r>
            <a:r>
              <a:rPr lang="en-US" altLang="ja-JP" sz="1200" kern="0" dirty="0">
                <a:latin typeface="Meiryo UI" panose="020B0604030504040204" pitchFamily="34" charset="-128"/>
                <a:ea typeface="Meiryo UI" panose="020B0604030504040204" pitchFamily="34" charset="-128"/>
                <a:cs typeface="Meiryo UI" pitchFamily="50" charset="-128"/>
              </a:rPr>
              <a:t> </a:t>
            </a:r>
            <a:r>
              <a:rPr lang="en-US" altLang="ja-JP" sz="1200" kern="0" dirty="0" err="1">
                <a:latin typeface="Meiryo UI" panose="020B0604030504040204" pitchFamily="34" charset="-128"/>
                <a:ea typeface="Meiryo UI" panose="020B0604030504040204" pitchFamily="34" charset="-128"/>
                <a:cs typeface="Meiryo UI" pitchFamily="50" charset="-128"/>
              </a:rPr>
              <a:t>VB.Net</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C#</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Java</a:t>
            </a: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HULFT</a:t>
            </a:r>
            <a:r>
              <a:rPr lang="ja-JP" altLang="en-US" sz="1200" kern="0">
                <a:latin typeface="Meiryo UI" panose="020B0604030504040204" pitchFamily="34" charset="-128"/>
                <a:ea typeface="Meiryo UI" panose="020B0604030504040204" pitchFamily="34" charset="-128"/>
                <a:cs typeface="Meiryo UI" pitchFamily="50" charset="-128"/>
              </a:rPr>
              <a:t>、</a:t>
            </a:r>
            <a:r>
              <a:rPr lang="en-US" altLang="ja-JP" sz="1200" kern="0" dirty="0">
                <a:latin typeface="Meiryo UI" panose="020B0604030504040204" pitchFamily="34" charset="-128"/>
                <a:ea typeface="Meiryo UI" panose="020B0604030504040204" pitchFamily="34" charset="-128"/>
                <a:cs typeface="Meiryo UI" pitchFamily="50" charset="-128"/>
              </a:rPr>
              <a:t>JP1</a:t>
            </a:r>
          </a:p>
        </p:txBody>
      </p:sp>
      <p:sp>
        <p:nvSpPr>
          <p:cNvPr id="42" name="テキスト ボックス 41">
            <a:extLst>
              <a:ext uri="{FF2B5EF4-FFF2-40B4-BE49-F238E27FC236}">
                <a16:creationId xmlns:a16="http://schemas.microsoft.com/office/drawing/2014/main" id="{FFC28846-233C-9E47-9C0F-15FA315DF45E}"/>
              </a:ext>
            </a:extLst>
          </p:cNvPr>
          <p:cNvSpPr txBox="1"/>
          <p:nvPr/>
        </p:nvSpPr>
        <p:spPr>
          <a:xfrm>
            <a:off x="299346" y="1840088"/>
            <a:ext cx="2318726" cy="276999"/>
          </a:xfrm>
          <a:prstGeom prst="rect">
            <a:avLst/>
          </a:prstGeom>
          <a:noFill/>
        </p:spPr>
        <p:txBody>
          <a:bodyPr wrap="square" rtlCol="0">
            <a:spAutoFit/>
          </a:bodyPr>
          <a:lstStyle/>
          <a:p>
            <a:pPr algn="ctr"/>
            <a:r>
              <a:rPr lang="ja-JP" altLang="en-US" sz="1200" b="1">
                <a:solidFill>
                  <a:schemeClr val="accent2"/>
                </a:solidFill>
                <a:latin typeface="Meiryo UI" panose="020B0604030504040204" pitchFamily="34" charset="-128"/>
                <a:ea typeface="Meiryo UI" panose="020B0604030504040204" pitchFamily="34" charset="-128"/>
              </a:rPr>
              <a:t>クレジットカード入会受付システム</a:t>
            </a:r>
            <a:endParaRPr lang="ja-JP" altLang="en-US" sz="1200" b="1" dirty="0">
              <a:solidFill>
                <a:schemeClr val="accent2"/>
              </a:solidFill>
              <a:latin typeface="Meiryo UI" panose="020B0604030504040204" pitchFamily="50" charset="-128"/>
              <a:ea typeface="Meiryo UI" panose="020B0604030504040204" pitchFamily="50" charset="-128"/>
            </a:endParaRPr>
          </a:p>
        </p:txBody>
      </p:sp>
      <p:sp>
        <p:nvSpPr>
          <p:cNvPr id="46" name="角丸四角形 45">
            <a:extLst>
              <a:ext uri="{FF2B5EF4-FFF2-40B4-BE49-F238E27FC236}">
                <a16:creationId xmlns:a16="http://schemas.microsoft.com/office/drawing/2014/main" id="{EB924F35-A35B-2C4F-9CF7-903813CF0A71}"/>
              </a:ext>
            </a:extLst>
          </p:cNvPr>
          <p:cNvSpPr/>
          <p:nvPr/>
        </p:nvSpPr>
        <p:spPr bwMode="auto">
          <a:xfrm>
            <a:off x="2210710" y="2356517"/>
            <a:ext cx="1295809" cy="380842"/>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a:t>申込受付システム</a:t>
            </a:r>
            <a:endParaRPr lang="ja-JP" altLang="en-US" sz="1200" dirty="0"/>
          </a:p>
        </p:txBody>
      </p:sp>
      <p:sp>
        <p:nvSpPr>
          <p:cNvPr id="48" name="下矢印 47">
            <a:extLst>
              <a:ext uri="{FF2B5EF4-FFF2-40B4-BE49-F238E27FC236}">
                <a16:creationId xmlns:a16="http://schemas.microsoft.com/office/drawing/2014/main" id="{C5D1F2A7-564A-8C4F-A8E4-F9480F941FCB}"/>
              </a:ext>
            </a:extLst>
          </p:cNvPr>
          <p:cNvSpPr/>
          <p:nvPr/>
        </p:nvSpPr>
        <p:spPr>
          <a:xfrm rot="16200000">
            <a:off x="1642293" y="2091636"/>
            <a:ext cx="179562" cy="899219"/>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60" name="下矢印 59">
            <a:extLst>
              <a:ext uri="{FF2B5EF4-FFF2-40B4-BE49-F238E27FC236}">
                <a16:creationId xmlns:a16="http://schemas.microsoft.com/office/drawing/2014/main" id="{C5FA2D90-60C1-4B46-A77F-D3D24DC0736F}"/>
              </a:ext>
            </a:extLst>
          </p:cNvPr>
          <p:cNvSpPr/>
          <p:nvPr/>
        </p:nvSpPr>
        <p:spPr>
          <a:xfrm rot="16200000">
            <a:off x="3583004" y="2707220"/>
            <a:ext cx="179562" cy="579231"/>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43" name="図 42">
            <a:extLst>
              <a:ext uri="{FF2B5EF4-FFF2-40B4-BE49-F238E27FC236}">
                <a16:creationId xmlns:a16="http://schemas.microsoft.com/office/drawing/2014/main" id="{5541585B-D372-AD40-BBDD-4139CE15D839}"/>
              </a:ext>
            </a:extLst>
          </p:cNvPr>
          <p:cNvPicPr>
            <a:picLocks noChangeAspect="1"/>
          </p:cNvPicPr>
          <p:nvPr/>
        </p:nvPicPr>
        <p:blipFill>
          <a:blip r:embed="rId3"/>
          <a:stretch>
            <a:fillRect/>
          </a:stretch>
        </p:blipFill>
        <p:spPr>
          <a:xfrm>
            <a:off x="448613" y="2373144"/>
            <a:ext cx="1728754" cy="1393724"/>
          </a:xfrm>
          <a:prstGeom prst="rect">
            <a:avLst/>
          </a:prstGeom>
        </p:spPr>
      </p:pic>
      <p:pic>
        <p:nvPicPr>
          <p:cNvPr id="62" name="グラフィックス 83">
            <a:extLst>
              <a:ext uri="{FF2B5EF4-FFF2-40B4-BE49-F238E27FC236}">
                <a16:creationId xmlns:a16="http://schemas.microsoft.com/office/drawing/2014/main" id="{455A5FA1-F447-8141-90AE-D7C966875DBF}"/>
              </a:ext>
            </a:extLst>
          </p:cNvPr>
          <p:cNvPicPr>
            <a:picLocks noChangeAspect="1"/>
          </p:cNvPicPr>
          <p:nvPr/>
        </p:nvPicPr>
        <p:blipFill>
          <a:blip r:embed="rId4"/>
          <a:stretch>
            <a:fillRect/>
          </a:stretch>
        </p:blipFill>
        <p:spPr>
          <a:xfrm>
            <a:off x="3995744" y="2628096"/>
            <a:ext cx="499995" cy="598831"/>
          </a:xfrm>
          <a:prstGeom prst="rect">
            <a:avLst/>
          </a:prstGeom>
        </p:spPr>
      </p:pic>
      <p:pic>
        <p:nvPicPr>
          <p:cNvPr id="63" name="グラフィックス 62">
            <a:extLst>
              <a:ext uri="{FF2B5EF4-FFF2-40B4-BE49-F238E27FC236}">
                <a16:creationId xmlns:a16="http://schemas.microsoft.com/office/drawing/2014/main" id="{CD9AC021-ECC3-AD4D-BC56-9780CE83A1C3}"/>
              </a:ext>
            </a:extLst>
          </p:cNvPr>
          <p:cNvPicPr>
            <a:picLocks noChangeAspect="1"/>
          </p:cNvPicPr>
          <p:nvPr/>
        </p:nvPicPr>
        <p:blipFill>
          <a:blip/>
          <a:stretch>
            <a:fillRect/>
          </a:stretch>
        </p:blipFill>
        <p:spPr>
          <a:xfrm>
            <a:off x="4402682" y="2679451"/>
            <a:ext cx="539166" cy="539166"/>
          </a:xfrm>
          <a:prstGeom prst="rect">
            <a:avLst/>
          </a:prstGeom>
        </p:spPr>
      </p:pic>
      <p:sp>
        <p:nvSpPr>
          <p:cNvPr id="47" name="角丸四角形 46">
            <a:extLst>
              <a:ext uri="{FF2B5EF4-FFF2-40B4-BE49-F238E27FC236}">
                <a16:creationId xmlns:a16="http://schemas.microsoft.com/office/drawing/2014/main" id="{D54BDB8F-D9DE-3D44-8B0A-EDCEDD78B1C8}"/>
              </a:ext>
            </a:extLst>
          </p:cNvPr>
          <p:cNvSpPr/>
          <p:nvPr/>
        </p:nvSpPr>
        <p:spPr bwMode="auto">
          <a:xfrm>
            <a:off x="2210710" y="2799576"/>
            <a:ext cx="1295809" cy="380842"/>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a:t>審査システム連携</a:t>
            </a:r>
            <a:endParaRPr lang="ja-JP" altLang="en-US" sz="1200" dirty="0"/>
          </a:p>
        </p:txBody>
      </p:sp>
      <p:sp>
        <p:nvSpPr>
          <p:cNvPr id="64" name="下矢印 63">
            <a:extLst>
              <a:ext uri="{FF2B5EF4-FFF2-40B4-BE49-F238E27FC236}">
                <a16:creationId xmlns:a16="http://schemas.microsoft.com/office/drawing/2014/main" id="{4C1A411D-0D48-5146-BF03-5BD2F4D06F9C}"/>
              </a:ext>
            </a:extLst>
          </p:cNvPr>
          <p:cNvSpPr/>
          <p:nvPr/>
        </p:nvSpPr>
        <p:spPr>
          <a:xfrm rot="5400000">
            <a:off x="2969140" y="2531177"/>
            <a:ext cx="179562" cy="1873646"/>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61" name="角丸四角形 60">
            <a:extLst>
              <a:ext uri="{FF2B5EF4-FFF2-40B4-BE49-F238E27FC236}">
                <a16:creationId xmlns:a16="http://schemas.microsoft.com/office/drawing/2014/main" id="{D3B492A6-46BE-884C-A87B-46D8B84CD107}"/>
              </a:ext>
            </a:extLst>
          </p:cNvPr>
          <p:cNvSpPr/>
          <p:nvPr/>
        </p:nvSpPr>
        <p:spPr>
          <a:xfrm>
            <a:off x="3965370" y="3303513"/>
            <a:ext cx="1034215" cy="324000"/>
          </a:xfrm>
          <a:prstGeom prst="roundRect">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chemeClr val="tx1"/>
                </a:solidFill>
                <a:latin typeface="Meiryo UI" panose="020B0604030504040204" pitchFamily="50" charset="-128"/>
                <a:ea typeface="Meiryo UI" panose="020B0604030504040204" pitchFamily="50" charset="-128"/>
              </a:rPr>
              <a:t>審査システム</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4DCCC7D-7B47-0641-9B3B-95749D72EE4B}"/>
              </a:ext>
            </a:extLst>
          </p:cNvPr>
          <p:cNvPicPr>
            <a:picLocks noChangeAspect="1"/>
          </p:cNvPicPr>
          <p:nvPr/>
        </p:nvPicPr>
        <p:blipFill>
          <a:blip r:embed="rId5"/>
          <a:stretch>
            <a:fillRect/>
          </a:stretch>
        </p:blipFill>
        <p:spPr>
          <a:xfrm>
            <a:off x="2733201" y="3210147"/>
            <a:ext cx="685800" cy="571500"/>
          </a:xfrm>
          <a:prstGeom prst="rect">
            <a:avLst/>
          </a:prstGeom>
        </p:spPr>
      </p:pic>
      <p:pic>
        <p:nvPicPr>
          <p:cNvPr id="4" name="図 3">
            <a:extLst>
              <a:ext uri="{FF2B5EF4-FFF2-40B4-BE49-F238E27FC236}">
                <a16:creationId xmlns:a16="http://schemas.microsoft.com/office/drawing/2014/main" id="{EBEE55CD-7D27-5DC2-5708-9037BDCF54FA}"/>
              </a:ext>
            </a:extLst>
          </p:cNvPr>
          <p:cNvPicPr>
            <a:picLocks noChangeAspect="1"/>
          </p:cNvPicPr>
          <p:nvPr/>
        </p:nvPicPr>
        <p:blipFill>
          <a:blip r:embed="rId6"/>
          <a:stretch>
            <a:fillRect/>
          </a:stretch>
        </p:blipFill>
        <p:spPr>
          <a:xfrm>
            <a:off x="-7392635" y="1688484"/>
            <a:ext cx="7123416" cy="4909782"/>
          </a:xfrm>
          <a:prstGeom prst="rect">
            <a:avLst/>
          </a:prstGeom>
        </p:spPr>
      </p:pic>
      <p:pic>
        <p:nvPicPr>
          <p:cNvPr id="7" name="図 6">
            <a:extLst>
              <a:ext uri="{FF2B5EF4-FFF2-40B4-BE49-F238E27FC236}">
                <a16:creationId xmlns:a16="http://schemas.microsoft.com/office/drawing/2014/main" id="{21982CF2-1A2D-3651-500B-24F565EF184A}"/>
              </a:ext>
            </a:extLst>
          </p:cNvPr>
          <p:cNvPicPr>
            <a:picLocks noChangeAspect="1"/>
          </p:cNvPicPr>
          <p:nvPr/>
        </p:nvPicPr>
        <p:blipFill>
          <a:blip r:embed="rId7"/>
          <a:stretch>
            <a:fillRect/>
          </a:stretch>
        </p:blipFill>
        <p:spPr>
          <a:xfrm>
            <a:off x="-7392635" y="6867076"/>
            <a:ext cx="7123416" cy="4909782"/>
          </a:xfrm>
          <a:prstGeom prst="rect">
            <a:avLst/>
          </a:prstGeom>
        </p:spPr>
      </p:pic>
      <p:sp>
        <p:nvSpPr>
          <p:cNvPr id="8" name="テキスト ボックス 7">
            <a:extLst>
              <a:ext uri="{FF2B5EF4-FFF2-40B4-BE49-F238E27FC236}">
                <a16:creationId xmlns:a16="http://schemas.microsoft.com/office/drawing/2014/main" id="{F338D393-FF67-5BB8-FEC7-122DD07E5AE9}"/>
              </a:ext>
            </a:extLst>
          </p:cNvPr>
          <p:cNvSpPr txBox="1"/>
          <p:nvPr/>
        </p:nvSpPr>
        <p:spPr>
          <a:xfrm>
            <a:off x="-10014857" y="4347469"/>
            <a:ext cx="2743200" cy="372731"/>
          </a:xfrm>
          <a:prstGeom prst="rect">
            <a:avLst/>
          </a:prstGeom>
          <a:noFill/>
        </p:spPr>
        <p:txBody>
          <a:bodyPr wrap="square" rtlCol="0">
            <a:spAutoFit/>
          </a:bodyPr>
          <a:lstStyle/>
          <a:p>
            <a:r>
              <a:rPr kumimoji="1" lang="ja-JP" altLang="en-US" dirty="0"/>
              <a:t>現　</a:t>
            </a:r>
            <a:r>
              <a:rPr kumimoji="1" lang="en-US" altLang="ja-JP" dirty="0"/>
              <a:t>P,38</a:t>
            </a:r>
            <a:endParaRPr kumimoji="1" lang="ja-JP" altLang="en-US" dirty="0"/>
          </a:p>
        </p:txBody>
      </p:sp>
      <p:sp>
        <p:nvSpPr>
          <p:cNvPr id="9" name="テキスト ボックス 8">
            <a:extLst>
              <a:ext uri="{FF2B5EF4-FFF2-40B4-BE49-F238E27FC236}">
                <a16:creationId xmlns:a16="http://schemas.microsoft.com/office/drawing/2014/main" id="{ED54E3B4-CBA1-FC7F-DC54-BD9E723CE92B}"/>
              </a:ext>
            </a:extLst>
          </p:cNvPr>
          <p:cNvSpPr txBox="1"/>
          <p:nvPr/>
        </p:nvSpPr>
        <p:spPr>
          <a:xfrm>
            <a:off x="-10014857" y="8288098"/>
            <a:ext cx="2743200" cy="372731"/>
          </a:xfrm>
          <a:prstGeom prst="rect">
            <a:avLst/>
          </a:prstGeom>
          <a:noFill/>
        </p:spPr>
        <p:txBody>
          <a:bodyPr wrap="square" rtlCol="0">
            <a:spAutoFit/>
          </a:bodyPr>
          <a:lstStyle/>
          <a:p>
            <a:r>
              <a:rPr kumimoji="1" lang="ja-JP" altLang="en-US" dirty="0"/>
              <a:t>現　</a:t>
            </a:r>
            <a:r>
              <a:rPr kumimoji="1" lang="en-US" altLang="ja-JP" dirty="0"/>
              <a:t>P,38</a:t>
            </a:r>
            <a:r>
              <a:rPr kumimoji="1" lang="ja-JP" altLang="en-US" dirty="0"/>
              <a:t>　の次頁</a:t>
            </a:r>
          </a:p>
        </p:txBody>
      </p:sp>
      <p:sp>
        <p:nvSpPr>
          <p:cNvPr id="13" name="テキスト ボックス 12">
            <a:extLst>
              <a:ext uri="{FF2B5EF4-FFF2-40B4-BE49-F238E27FC236}">
                <a16:creationId xmlns:a16="http://schemas.microsoft.com/office/drawing/2014/main" id="{4DBA217B-6D7F-EE67-CE79-FDC42C472A21}"/>
              </a:ext>
            </a:extLst>
          </p:cNvPr>
          <p:cNvSpPr txBox="1"/>
          <p:nvPr/>
        </p:nvSpPr>
        <p:spPr>
          <a:xfrm>
            <a:off x="8391043" y="-462705"/>
            <a:ext cx="2071921" cy="653128"/>
          </a:xfrm>
          <a:prstGeom prst="rect">
            <a:avLst/>
          </a:prstGeom>
          <a:noFill/>
        </p:spPr>
        <p:txBody>
          <a:bodyPr wrap="square" rtlCol="0">
            <a:spAutoFit/>
          </a:bodyPr>
          <a:lstStyle/>
          <a:p>
            <a:r>
              <a:rPr lang="ja-JP" altLang="en-US" dirty="0">
                <a:highlight>
                  <a:srgbClr val="FFFF00"/>
                </a:highlight>
              </a:rPr>
              <a:t>上 </a:t>
            </a:r>
            <a:r>
              <a:rPr lang="en-US" altLang="ja-JP" dirty="0">
                <a:highlight>
                  <a:srgbClr val="FFFF00"/>
                </a:highlight>
              </a:rPr>
              <a:t>2/3</a:t>
            </a:r>
          </a:p>
          <a:p>
            <a:r>
              <a:rPr kumimoji="1" lang="ja-JP" altLang="en-US" dirty="0">
                <a:highlight>
                  <a:srgbClr val="FFFF00"/>
                </a:highlight>
              </a:rPr>
              <a:t>イラスト＆レイアウト</a:t>
            </a:r>
          </a:p>
        </p:txBody>
      </p:sp>
      <p:sp>
        <p:nvSpPr>
          <p:cNvPr id="14" name="テキスト ボックス 13">
            <a:extLst>
              <a:ext uri="{FF2B5EF4-FFF2-40B4-BE49-F238E27FC236}">
                <a16:creationId xmlns:a16="http://schemas.microsoft.com/office/drawing/2014/main" id="{065F8FE9-5DAD-8B41-7CBC-521E7ED4BA54}"/>
              </a:ext>
            </a:extLst>
          </p:cNvPr>
          <p:cNvSpPr txBox="1"/>
          <p:nvPr/>
        </p:nvSpPr>
        <p:spPr>
          <a:xfrm>
            <a:off x="-1558500" y="6902268"/>
            <a:ext cx="2071921" cy="653128"/>
          </a:xfrm>
          <a:prstGeom prst="rect">
            <a:avLst/>
          </a:prstGeom>
          <a:noFill/>
        </p:spPr>
        <p:txBody>
          <a:bodyPr wrap="square" rtlCol="0">
            <a:spAutoFit/>
          </a:bodyPr>
          <a:lstStyle/>
          <a:p>
            <a:r>
              <a:rPr lang="ja-JP" altLang="en-US" dirty="0">
                <a:highlight>
                  <a:srgbClr val="FFFF00"/>
                </a:highlight>
              </a:rPr>
              <a:t>上 </a:t>
            </a:r>
            <a:r>
              <a:rPr lang="en-US" altLang="ja-JP" dirty="0">
                <a:highlight>
                  <a:srgbClr val="FFFF00"/>
                </a:highlight>
              </a:rPr>
              <a:t>2/3</a:t>
            </a:r>
          </a:p>
          <a:p>
            <a:r>
              <a:rPr kumimoji="1" lang="ja-JP" altLang="en-US" dirty="0">
                <a:highlight>
                  <a:srgbClr val="FFFF00"/>
                </a:highlight>
              </a:rPr>
              <a:t>イラスト＆レイアウト</a:t>
            </a:r>
          </a:p>
        </p:txBody>
      </p:sp>
    </p:spTree>
    <p:extLst>
      <p:ext uri="{BB962C8B-B14F-4D97-AF65-F5344CB8AC3E}">
        <p14:creationId xmlns:p14="http://schemas.microsoft.com/office/powerpoint/2010/main" val="131170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タイトル 1">
            <a:extLst>
              <a:ext uri="{FF2B5EF4-FFF2-40B4-BE49-F238E27FC236}">
                <a16:creationId xmlns:a16="http://schemas.microsoft.com/office/drawing/2014/main" id="{FD64A7BD-4E65-2D44-9DC8-8C928F44D334}"/>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a:solidFill>
                  <a:schemeClr val="accent2">
                    <a:lumMod val="75000"/>
                  </a:schemeClr>
                </a:solidFill>
              </a:rPr>
              <a:t>ＲＰＡ開発</a:t>
            </a:r>
          </a:p>
        </p:txBody>
      </p:sp>
      <p:sp>
        <p:nvSpPr>
          <p:cNvPr id="55" name="タイトル 1">
            <a:extLst>
              <a:ext uri="{FF2B5EF4-FFF2-40B4-BE49-F238E27FC236}">
                <a16:creationId xmlns:a16="http://schemas.microsoft.com/office/drawing/2014/main" id="{6EBFB1A2-DBBF-7C47-91C9-561649F83698}"/>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.11】</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56" name="正方形/長方形 55">
            <a:extLst>
              <a:ext uri="{FF2B5EF4-FFF2-40B4-BE49-F238E27FC236}">
                <a16:creationId xmlns:a16="http://schemas.microsoft.com/office/drawing/2014/main" id="{84F80CF9-0311-BE4A-8D66-E844C9D66FC7}"/>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テキスト ボックス 56">
            <a:extLst>
              <a:ext uri="{FF2B5EF4-FFF2-40B4-BE49-F238E27FC236}">
                <a16:creationId xmlns:a16="http://schemas.microsoft.com/office/drawing/2014/main" id="{F218864C-ED9F-EB4F-95A8-D6BC9D8D99BC}"/>
              </a:ext>
            </a:extLst>
          </p:cNvPr>
          <p:cNvSpPr txBox="1"/>
          <p:nvPr/>
        </p:nvSpPr>
        <p:spPr>
          <a:xfrm>
            <a:off x="363150" y="911868"/>
            <a:ext cx="7686194" cy="3546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nSpc>
                <a:spcPct val="130000"/>
              </a:lnSpc>
            </a:pPr>
            <a:r>
              <a:rPr lang="en" altLang="ja-JP" sz="1600" b="1" dirty="0">
                <a:solidFill>
                  <a:schemeClr val="tx1"/>
                </a:solidFill>
                <a:latin typeface="Meiryo UI" panose="020B0604030504040204" pitchFamily="34" charset="-128"/>
                <a:ea typeface="Meiryo UI" panose="020B0604030504040204" pitchFamily="34" charset="-128"/>
              </a:rPr>
              <a:t>NTT</a:t>
            </a:r>
            <a:r>
              <a:rPr lang="ja-JP" altLang="en-US" sz="1600" b="1">
                <a:solidFill>
                  <a:schemeClr val="tx1"/>
                </a:solidFill>
                <a:latin typeface="Meiryo UI" panose="020B0604030504040204" pitchFamily="34" charset="-128"/>
                <a:ea typeface="Meiryo UI" panose="020B0604030504040204" pitchFamily="34" charset="-128"/>
              </a:rPr>
              <a:t>アドバンステクノロジ社のビジネスパートナーとして、</a:t>
            </a:r>
            <a:r>
              <a:rPr lang="en" altLang="ja-JP" sz="1600" b="1" dirty="0">
                <a:solidFill>
                  <a:schemeClr val="tx1"/>
                </a:solidFill>
                <a:latin typeface="Meiryo UI" panose="020B0604030504040204" pitchFamily="34" charset="-128"/>
                <a:ea typeface="Meiryo UI" panose="020B0604030504040204" pitchFamily="34" charset="-128"/>
              </a:rPr>
              <a:t>RPA</a:t>
            </a:r>
            <a:r>
              <a:rPr lang="ja-JP" altLang="en-US" sz="1600" b="1">
                <a:solidFill>
                  <a:schemeClr val="tx1"/>
                </a:solidFill>
                <a:latin typeface="Meiryo UI" panose="020B0604030504040204" pitchFamily="34" charset="-128"/>
                <a:ea typeface="Meiryo UI" panose="020B0604030504040204" pitchFamily="34" charset="-128"/>
              </a:rPr>
              <a:t>関連システムを開発。</a:t>
            </a:r>
          </a:p>
        </p:txBody>
      </p:sp>
      <p:sp>
        <p:nvSpPr>
          <p:cNvPr id="58" name="テキスト ボックス 57">
            <a:extLst>
              <a:ext uri="{FF2B5EF4-FFF2-40B4-BE49-F238E27FC236}">
                <a16:creationId xmlns:a16="http://schemas.microsoft.com/office/drawing/2014/main" id="{77FE458A-AA5E-D547-BE90-8FD1E88A1540}"/>
              </a:ext>
            </a:extLst>
          </p:cNvPr>
          <p:cNvSpPr txBox="1"/>
          <p:nvPr/>
        </p:nvSpPr>
        <p:spPr>
          <a:xfrm>
            <a:off x="363150" y="1258696"/>
            <a:ext cx="9237942" cy="55775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nSpc>
                <a:spcPct val="130000"/>
              </a:lnSpc>
            </a:pPr>
            <a:r>
              <a:rPr lang="ja-JP" altLang="en-US" sz="1400" b="1">
                <a:solidFill>
                  <a:schemeClr val="tx1"/>
                </a:solidFill>
                <a:latin typeface="Meiryo UI" panose="020B0604030504040204" pitchFamily="34" charset="-128"/>
                <a:ea typeface="Meiryo UI" panose="020B0604030504040204" pitchFamily="34" charset="-128"/>
              </a:rPr>
              <a:t>・</a:t>
            </a:r>
            <a:r>
              <a:rPr lang="en-US" altLang="ja-JP" sz="1400" b="1" dirty="0">
                <a:solidFill>
                  <a:schemeClr val="tx1"/>
                </a:solidFill>
                <a:latin typeface="Meiryo UI" panose="020B0604030504040204" pitchFamily="34" charset="-128"/>
                <a:ea typeface="Meiryo UI" panose="020B0604030504040204" pitchFamily="34" charset="-128"/>
              </a:rPr>
              <a:t> </a:t>
            </a:r>
            <a:r>
              <a:rPr lang="en" altLang="ja-JP" sz="1400" b="1" dirty="0">
                <a:solidFill>
                  <a:schemeClr val="tx1"/>
                </a:solidFill>
                <a:latin typeface="Meiryo UI" panose="020B0604030504040204" pitchFamily="34" charset="-128"/>
                <a:ea typeface="Meiryo UI" panose="020B0604030504040204" pitchFamily="34" charset="-128"/>
              </a:rPr>
              <a:t>RPA</a:t>
            </a:r>
            <a:r>
              <a:rPr lang="ja-JP" altLang="en-US" sz="1400" b="1">
                <a:solidFill>
                  <a:schemeClr val="tx1"/>
                </a:solidFill>
                <a:latin typeface="Meiryo UI" panose="020B0604030504040204" pitchFamily="34" charset="-128"/>
                <a:ea typeface="Meiryo UI" panose="020B0604030504040204" pitchFamily="34" charset="-128"/>
              </a:rPr>
              <a:t>管理ツール画面開発　　・</a:t>
            </a:r>
            <a:r>
              <a:rPr lang="en-US" altLang="ja-JP" sz="1400" b="1" dirty="0">
                <a:solidFill>
                  <a:schemeClr val="tx1"/>
                </a:solidFill>
                <a:latin typeface="Meiryo UI" panose="020B0604030504040204" pitchFamily="34" charset="-128"/>
                <a:ea typeface="Meiryo UI" panose="020B0604030504040204" pitchFamily="34" charset="-128"/>
              </a:rPr>
              <a:t> </a:t>
            </a:r>
            <a:r>
              <a:rPr lang="en" altLang="ja-JP" sz="1400" b="1" dirty="0">
                <a:solidFill>
                  <a:schemeClr val="tx1"/>
                </a:solidFill>
                <a:latin typeface="Meiryo UI" panose="020B0604030504040204" pitchFamily="34" charset="-128"/>
                <a:ea typeface="Meiryo UI" panose="020B0604030504040204" pitchFamily="34" charset="-128"/>
              </a:rPr>
              <a:t>RPA</a:t>
            </a:r>
            <a:r>
              <a:rPr lang="ja-JP" altLang="en-US" sz="1400" b="1">
                <a:solidFill>
                  <a:schemeClr val="tx1"/>
                </a:solidFill>
                <a:latin typeface="Meiryo UI" panose="020B0604030504040204" pitchFamily="34" charset="-128"/>
                <a:ea typeface="Meiryo UI" panose="020B0604030504040204" pitchFamily="34" charset="-128"/>
              </a:rPr>
              <a:t>シナリオ作成画面開発（次期バージョン開発中）</a:t>
            </a:r>
            <a:endParaRPr lang="en-US" altLang="ja-JP" sz="1400" b="1" dirty="0">
              <a:solidFill>
                <a:schemeClr val="tx1"/>
              </a:solidFill>
              <a:latin typeface="Meiryo UI" panose="020B0604030504040204" pitchFamily="34" charset="-128"/>
              <a:ea typeface="Meiryo UI" panose="020B0604030504040204" pitchFamily="34" charset="-128"/>
            </a:endParaRPr>
          </a:p>
          <a:p>
            <a:pPr>
              <a:lnSpc>
                <a:spcPct val="130000"/>
              </a:lnSpc>
            </a:pPr>
            <a:r>
              <a:rPr lang="ja-JP" altLang="en-US" sz="1400" b="1">
                <a:solidFill>
                  <a:schemeClr val="tx1"/>
                </a:solidFill>
                <a:latin typeface="Meiryo UI" panose="020B0604030504040204" pitchFamily="34" charset="-128"/>
                <a:ea typeface="Meiryo UI" panose="020B0604030504040204" pitchFamily="34" charset="-128"/>
              </a:rPr>
              <a:t>・</a:t>
            </a:r>
            <a:r>
              <a:rPr lang="en-US" altLang="ja-JP" sz="1400" b="1" dirty="0">
                <a:solidFill>
                  <a:schemeClr val="tx1"/>
                </a:solidFill>
                <a:latin typeface="Meiryo UI" panose="020B0604030504040204" pitchFamily="34" charset="-128"/>
                <a:ea typeface="Meiryo UI" panose="020B0604030504040204" pitchFamily="34" charset="-128"/>
              </a:rPr>
              <a:t> </a:t>
            </a:r>
            <a:r>
              <a:rPr lang="en" altLang="ja-JP" sz="1400" b="1" dirty="0">
                <a:solidFill>
                  <a:schemeClr val="tx1"/>
                </a:solidFill>
                <a:latin typeface="Meiryo UI" panose="020B0604030504040204" pitchFamily="34" charset="-128"/>
                <a:ea typeface="Meiryo UI" panose="020B0604030504040204" pitchFamily="34" charset="-128"/>
              </a:rPr>
              <a:t>RPA</a:t>
            </a:r>
            <a:r>
              <a:rPr lang="ja-JP" altLang="en-US" sz="1400" b="1">
                <a:solidFill>
                  <a:schemeClr val="tx1"/>
                </a:solidFill>
                <a:latin typeface="Meiryo UI" panose="020B0604030504040204" pitchFamily="34" charset="-128"/>
                <a:ea typeface="Meiryo UI" panose="020B0604030504040204" pitchFamily="34" charset="-128"/>
              </a:rPr>
              <a:t>マーケットプレイス基盤開発（開発中）</a:t>
            </a:r>
          </a:p>
        </p:txBody>
      </p:sp>
      <p:sp>
        <p:nvSpPr>
          <p:cNvPr id="59" name="角丸四角形 58">
            <a:extLst>
              <a:ext uri="{FF2B5EF4-FFF2-40B4-BE49-F238E27FC236}">
                <a16:creationId xmlns:a16="http://schemas.microsoft.com/office/drawing/2014/main" id="{1E921109-52F7-9945-BD3B-3D9F8CA70B35}"/>
              </a:ext>
            </a:extLst>
          </p:cNvPr>
          <p:cNvSpPr/>
          <p:nvPr/>
        </p:nvSpPr>
        <p:spPr>
          <a:xfrm>
            <a:off x="363150" y="2274866"/>
            <a:ext cx="2126820" cy="1032272"/>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60" name="テキスト ボックス 59">
            <a:extLst>
              <a:ext uri="{FF2B5EF4-FFF2-40B4-BE49-F238E27FC236}">
                <a16:creationId xmlns:a16="http://schemas.microsoft.com/office/drawing/2014/main" id="{62F1E55F-D1F7-E64D-9142-96B78FFCAA06}"/>
              </a:ext>
            </a:extLst>
          </p:cNvPr>
          <p:cNvSpPr txBox="1"/>
          <p:nvPr/>
        </p:nvSpPr>
        <p:spPr>
          <a:xfrm>
            <a:off x="417429" y="2343241"/>
            <a:ext cx="1217542" cy="276999"/>
          </a:xfrm>
          <a:prstGeom prst="rect">
            <a:avLst/>
          </a:prstGeom>
          <a:noFill/>
        </p:spPr>
        <p:txBody>
          <a:bodyPr wrap="square" rtlCol="0">
            <a:spAutoFit/>
          </a:bodyPr>
          <a:lstStyle/>
          <a:p>
            <a:pPr algn="ctr"/>
            <a:r>
              <a:rPr lang="en-US" altLang="ja-JP" sz="1200" b="1" dirty="0">
                <a:solidFill>
                  <a:schemeClr val="accent2"/>
                </a:solidFill>
                <a:latin typeface="Meiryo UI" panose="020B0604030504040204" pitchFamily="50" charset="-128"/>
                <a:ea typeface="Meiryo UI" panose="020B0604030504040204" pitchFamily="50" charset="-128"/>
              </a:rPr>
              <a:t>RPA</a:t>
            </a:r>
            <a:r>
              <a:rPr lang="ja-JP" altLang="en-US" sz="1200" b="1">
                <a:solidFill>
                  <a:schemeClr val="accent2"/>
                </a:solidFill>
                <a:latin typeface="Meiryo UI" panose="020B0604030504040204" pitchFamily="50" charset="-128"/>
                <a:ea typeface="Meiryo UI" panose="020B0604030504040204" pitchFamily="50" charset="-128"/>
              </a:rPr>
              <a:t>管理ツール</a:t>
            </a:r>
            <a:endParaRPr lang="ja-JP" altLang="en-US" sz="1200" b="1" dirty="0">
              <a:solidFill>
                <a:schemeClr val="accent2"/>
              </a:solidFill>
              <a:latin typeface="Meiryo UI" panose="020B0604030504040204" pitchFamily="50" charset="-128"/>
              <a:ea typeface="Meiryo UI" panose="020B0604030504040204" pitchFamily="50" charset="-128"/>
            </a:endParaRPr>
          </a:p>
        </p:txBody>
      </p:sp>
      <p:sp>
        <p:nvSpPr>
          <p:cNvPr id="61" name="角丸四角形 60">
            <a:extLst>
              <a:ext uri="{FF2B5EF4-FFF2-40B4-BE49-F238E27FC236}">
                <a16:creationId xmlns:a16="http://schemas.microsoft.com/office/drawing/2014/main" id="{0E8A43CC-EAEF-954A-97C0-7FF3EC93EB1D}"/>
              </a:ext>
            </a:extLst>
          </p:cNvPr>
          <p:cNvSpPr/>
          <p:nvPr/>
        </p:nvSpPr>
        <p:spPr bwMode="auto">
          <a:xfrm>
            <a:off x="1626002" y="2633483"/>
            <a:ext cx="720000" cy="560295"/>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a:solidFill>
                  <a:schemeClr val="tx1"/>
                </a:solidFill>
                <a:latin typeface="Meiryo UI" panose="020B0604030504040204" pitchFamily="50" charset="-128"/>
                <a:ea typeface="Meiryo UI" panose="020B0604030504040204" pitchFamily="50" charset="-128"/>
              </a:rPr>
              <a:t>画面</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62" name="角丸四角形 61">
            <a:extLst>
              <a:ext uri="{FF2B5EF4-FFF2-40B4-BE49-F238E27FC236}">
                <a16:creationId xmlns:a16="http://schemas.microsoft.com/office/drawing/2014/main" id="{7B123BF1-FE67-4649-AF65-D922C36BEF64}"/>
              </a:ext>
            </a:extLst>
          </p:cNvPr>
          <p:cNvSpPr/>
          <p:nvPr/>
        </p:nvSpPr>
        <p:spPr>
          <a:xfrm>
            <a:off x="505403" y="2641889"/>
            <a:ext cx="1008000" cy="551890"/>
          </a:xfrm>
          <a:prstGeom prst="roundRect">
            <a:avLst>
              <a:gd name="adj" fmla="val 8871"/>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chemeClr val="tx1"/>
                </a:solidFill>
                <a:latin typeface="Meiryo UI" panose="020B0604030504040204" pitchFamily="50" charset="-128"/>
                <a:ea typeface="Meiryo UI" panose="020B0604030504040204" pitchFamily="50" charset="-128"/>
              </a:rPr>
              <a:t>各種</a:t>
            </a:r>
            <a:endParaRPr lang="en-US" altLang="ja-JP" sz="1200" dirty="0">
              <a:solidFill>
                <a:schemeClr val="tx1"/>
              </a:solidFill>
              <a:latin typeface="Meiryo UI" panose="020B0604030504040204" pitchFamily="50" charset="-128"/>
              <a:ea typeface="Meiryo UI" panose="020B0604030504040204" pitchFamily="50" charset="-128"/>
            </a:endParaRPr>
          </a:p>
          <a:p>
            <a:pPr algn="ctr"/>
            <a:r>
              <a:rPr lang="ja-JP" altLang="en-US" sz="1200">
                <a:solidFill>
                  <a:schemeClr val="tx1"/>
                </a:solidFill>
                <a:latin typeface="Meiryo UI" panose="020B0604030504040204" pitchFamily="50" charset="-128"/>
                <a:ea typeface="Meiryo UI" panose="020B0604030504040204" pitchFamily="50" charset="-128"/>
              </a:rPr>
              <a:t>管理機能</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63" name="下矢印 62">
            <a:extLst>
              <a:ext uri="{FF2B5EF4-FFF2-40B4-BE49-F238E27FC236}">
                <a16:creationId xmlns:a16="http://schemas.microsoft.com/office/drawing/2014/main" id="{5E8F5183-1465-EB40-9F7B-024AF3441AF2}"/>
              </a:ext>
            </a:extLst>
          </p:cNvPr>
          <p:cNvSpPr/>
          <p:nvPr/>
        </p:nvSpPr>
        <p:spPr>
          <a:xfrm rot="10800000">
            <a:off x="1896221" y="3147677"/>
            <a:ext cx="179562" cy="455819"/>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pic>
        <p:nvPicPr>
          <p:cNvPr id="64" name="グラフィックス 63">
            <a:extLst>
              <a:ext uri="{FF2B5EF4-FFF2-40B4-BE49-F238E27FC236}">
                <a16:creationId xmlns:a16="http://schemas.microsoft.com/office/drawing/2014/main" id="{151D3A28-1EFC-8743-A32B-8D2F3E985623}"/>
              </a:ext>
            </a:extLst>
          </p:cNvPr>
          <p:cNvPicPr>
            <a:picLocks noChangeAspect="1"/>
          </p:cNvPicPr>
          <p:nvPr/>
        </p:nvPicPr>
        <p:blipFill>
          <a:blip r:embed="rId2"/>
          <a:stretch>
            <a:fillRect/>
          </a:stretch>
        </p:blipFill>
        <p:spPr>
          <a:xfrm>
            <a:off x="1266089" y="3317043"/>
            <a:ext cx="766479" cy="755980"/>
          </a:xfrm>
          <a:prstGeom prst="rect">
            <a:avLst/>
          </a:prstGeom>
        </p:spPr>
      </p:pic>
      <p:pic>
        <p:nvPicPr>
          <p:cNvPr id="65" name="グラフィックス 64">
            <a:extLst>
              <a:ext uri="{FF2B5EF4-FFF2-40B4-BE49-F238E27FC236}">
                <a16:creationId xmlns:a16="http://schemas.microsoft.com/office/drawing/2014/main" id="{D3EDB9BB-B00A-2242-B5D1-E76FB3B15CE4}"/>
              </a:ext>
            </a:extLst>
          </p:cNvPr>
          <p:cNvPicPr>
            <a:picLocks noChangeAspect="1"/>
          </p:cNvPicPr>
          <p:nvPr/>
        </p:nvPicPr>
        <p:blipFill>
          <a:blip/>
          <a:stretch>
            <a:fillRect/>
          </a:stretch>
        </p:blipFill>
        <p:spPr>
          <a:xfrm>
            <a:off x="1837790" y="3379903"/>
            <a:ext cx="662413" cy="662413"/>
          </a:xfrm>
          <a:prstGeom prst="rect">
            <a:avLst/>
          </a:prstGeom>
        </p:spPr>
      </p:pic>
      <p:pic>
        <p:nvPicPr>
          <p:cNvPr id="66" name="グラフィックス 65">
            <a:extLst>
              <a:ext uri="{FF2B5EF4-FFF2-40B4-BE49-F238E27FC236}">
                <a16:creationId xmlns:a16="http://schemas.microsoft.com/office/drawing/2014/main" id="{9AF59D2D-7726-6C41-A570-1899E46F4706}"/>
              </a:ext>
            </a:extLst>
          </p:cNvPr>
          <p:cNvPicPr>
            <a:picLocks noChangeAspect="1"/>
          </p:cNvPicPr>
          <p:nvPr/>
        </p:nvPicPr>
        <p:blipFill>
          <a:blip/>
          <a:stretch>
            <a:fillRect/>
          </a:stretch>
        </p:blipFill>
        <p:spPr>
          <a:xfrm>
            <a:off x="1697126" y="2192268"/>
            <a:ext cx="588371" cy="588371"/>
          </a:xfrm>
          <a:prstGeom prst="rect">
            <a:avLst/>
          </a:prstGeom>
        </p:spPr>
      </p:pic>
      <p:sp>
        <p:nvSpPr>
          <p:cNvPr id="67" name="テキスト ボックス 66">
            <a:extLst>
              <a:ext uri="{FF2B5EF4-FFF2-40B4-BE49-F238E27FC236}">
                <a16:creationId xmlns:a16="http://schemas.microsoft.com/office/drawing/2014/main" id="{78F7A9E7-2543-7147-90D1-B079E7D3186B}"/>
              </a:ext>
            </a:extLst>
          </p:cNvPr>
          <p:cNvSpPr txBox="1"/>
          <p:nvPr/>
        </p:nvSpPr>
        <p:spPr>
          <a:xfrm>
            <a:off x="1308227" y="4102106"/>
            <a:ext cx="1191976" cy="212287"/>
          </a:xfrm>
          <a:prstGeom prst="rect">
            <a:avLst/>
          </a:prstGeom>
          <a:noFill/>
          <a:ln>
            <a:noFill/>
          </a:ln>
        </p:spPr>
        <p:txBody>
          <a:bodyPr wrap="square" rtlCol="0" anchor="t">
            <a:noAutofit/>
          </a:bodyPr>
          <a:lstStyle/>
          <a:p>
            <a:pPr algn="ctr"/>
            <a:r>
              <a:rPr kumimoji="1" lang="ja-JP" altLang="en-US" sz="1050">
                <a:latin typeface="Meiryo UI" panose="020B0604030504040204" pitchFamily="50" charset="-128"/>
                <a:ea typeface="Meiryo UI" panose="020B0604030504040204" pitchFamily="50" charset="-128"/>
                <a:cs typeface="Meiryo UI" panose="020B0604030504040204" pitchFamily="50" charset="-128"/>
              </a:rPr>
              <a:t>管理者</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a:extLst>
              <a:ext uri="{FF2B5EF4-FFF2-40B4-BE49-F238E27FC236}">
                <a16:creationId xmlns:a16="http://schemas.microsoft.com/office/drawing/2014/main" id="{E1E9DECA-4E68-E447-A1E9-62BA2D0A9770}"/>
              </a:ext>
            </a:extLst>
          </p:cNvPr>
          <p:cNvSpPr/>
          <p:nvPr/>
        </p:nvSpPr>
        <p:spPr>
          <a:xfrm>
            <a:off x="2759292" y="2263304"/>
            <a:ext cx="2151634" cy="1043834"/>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69" name="テキスト ボックス 68">
            <a:extLst>
              <a:ext uri="{FF2B5EF4-FFF2-40B4-BE49-F238E27FC236}">
                <a16:creationId xmlns:a16="http://schemas.microsoft.com/office/drawing/2014/main" id="{1E4D8A7D-F3F8-5044-94EB-4A6952CF7044}"/>
              </a:ext>
            </a:extLst>
          </p:cNvPr>
          <p:cNvSpPr txBox="1"/>
          <p:nvPr/>
        </p:nvSpPr>
        <p:spPr>
          <a:xfrm>
            <a:off x="2725541" y="2331679"/>
            <a:ext cx="673184" cy="276999"/>
          </a:xfrm>
          <a:prstGeom prst="rect">
            <a:avLst/>
          </a:prstGeom>
          <a:noFill/>
        </p:spPr>
        <p:txBody>
          <a:bodyPr wrap="square" rtlCol="0">
            <a:spAutoFit/>
          </a:bodyPr>
          <a:lstStyle/>
          <a:p>
            <a:pPr algn="ctr"/>
            <a:r>
              <a:rPr lang="en-US" altLang="ja-JP" sz="1200" b="1" dirty="0">
                <a:solidFill>
                  <a:schemeClr val="accent2"/>
                </a:solidFill>
                <a:latin typeface="Meiryo UI" panose="020B0604030504040204" pitchFamily="50" charset="-128"/>
                <a:ea typeface="Meiryo UI" panose="020B0604030504040204" pitchFamily="50" charset="-128"/>
              </a:rPr>
              <a:t>RPA</a:t>
            </a:r>
            <a:endParaRPr lang="ja-JP" altLang="en-US" sz="1200" b="1" dirty="0">
              <a:solidFill>
                <a:schemeClr val="accent2"/>
              </a:solidFill>
              <a:latin typeface="Meiryo UI" panose="020B0604030504040204" pitchFamily="50" charset="-128"/>
              <a:ea typeface="Meiryo UI" panose="020B0604030504040204" pitchFamily="50" charset="-128"/>
            </a:endParaRPr>
          </a:p>
        </p:txBody>
      </p:sp>
      <p:sp>
        <p:nvSpPr>
          <p:cNvPr id="70" name="角丸四角形 69">
            <a:extLst>
              <a:ext uri="{FF2B5EF4-FFF2-40B4-BE49-F238E27FC236}">
                <a16:creationId xmlns:a16="http://schemas.microsoft.com/office/drawing/2014/main" id="{2C3A5E62-CB15-AB46-8391-BAA4544B731D}"/>
              </a:ext>
            </a:extLst>
          </p:cNvPr>
          <p:cNvSpPr/>
          <p:nvPr/>
        </p:nvSpPr>
        <p:spPr bwMode="auto">
          <a:xfrm>
            <a:off x="4014372" y="2637421"/>
            <a:ext cx="720000" cy="551890"/>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a:solidFill>
                  <a:schemeClr val="tx1"/>
                </a:solidFill>
                <a:latin typeface="Meiryo UI" panose="020B0604030504040204" pitchFamily="50" charset="-128"/>
                <a:ea typeface="Meiryo UI" panose="020B0604030504040204" pitchFamily="50" charset="-128"/>
              </a:rPr>
              <a:t>画面</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71" name="角丸四角形 70">
            <a:extLst>
              <a:ext uri="{FF2B5EF4-FFF2-40B4-BE49-F238E27FC236}">
                <a16:creationId xmlns:a16="http://schemas.microsoft.com/office/drawing/2014/main" id="{6F1C6719-4ADF-D84F-A62D-DF4B8DB888A6}"/>
              </a:ext>
            </a:extLst>
          </p:cNvPr>
          <p:cNvSpPr/>
          <p:nvPr/>
        </p:nvSpPr>
        <p:spPr>
          <a:xfrm>
            <a:off x="5315047" y="2263046"/>
            <a:ext cx="2479837" cy="1044092"/>
          </a:xfrm>
          <a:prstGeom prst="roundRect">
            <a:avLst>
              <a:gd name="adj" fmla="val 1985"/>
            </a:avLst>
          </a:prstGeom>
          <a:solidFill>
            <a:schemeClr val="tx1">
              <a:lumMod val="10000"/>
              <a:lumOff val="90000"/>
            </a:schemeClr>
          </a:solidFill>
          <a:ln>
            <a:noFill/>
          </a:ln>
        </p:spPr>
        <p:txBody>
          <a:bodyPr wrap="none" lIns="0" tIns="432000" rIns="1296000" bIns="0" rtlCol="0" anchor="ctr" anchorCtr="0">
            <a:noAutofit/>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2400" b="1" i="0" u="none" strike="noStrike" kern="0" cap="none" spc="0" normalizeH="0" baseline="0" noProof="0" dirty="0">
              <a:ln>
                <a:noFill/>
              </a:ln>
              <a:solidFill>
                <a:schemeClr val="accent5"/>
              </a:solidFill>
              <a:effectLst/>
              <a:uLnTx/>
              <a:uFillTx/>
              <a:latin typeface="Meiryo UI" panose="020B0604030504040204" pitchFamily="34" charset="-128"/>
              <a:ea typeface="Meiryo UI" panose="020B0604030504040204" pitchFamily="34" charset="-128"/>
            </a:endParaRPr>
          </a:p>
        </p:txBody>
      </p:sp>
      <p:sp>
        <p:nvSpPr>
          <p:cNvPr id="72" name="テキスト ボックス 71">
            <a:extLst>
              <a:ext uri="{FF2B5EF4-FFF2-40B4-BE49-F238E27FC236}">
                <a16:creationId xmlns:a16="http://schemas.microsoft.com/office/drawing/2014/main" id="{6A42B0DE-8FB1-A942-B092-BE31709427FB}"/>
              </a:ext>
            </a:extLst>
          </p:cNvPr>
          <p:cNvSpPr txBox="1"/>
          <p:nvPr/>
        </p:nvSpPr>
        <p:spPr>
          <a:xfrm>
            <a:off x="5378561" y="2330352"/>
            <a:ext cx="1613112" cy="276999"/>
          </a:xfrm>
          <a:prstGeom prst="rect">
            <a:avLst/>
          </a:prstGeom>
          <a:noFill/>
        </p:spPr>
        <p:txBody>
          <a:bodyPr wrap="square" rtlCol="0">
            <a:spAutoFit/>
          </a:bodyPr>
          <a:lstStyle/>
          <a:p>
            <a:pPr algn="ctr"/>
            <a:r>
              <a:rPr lang="en-US" altLang="ja-JP" sz="1200" b="1" dirty="0">
                <a:solidFill>
                  <a:schemeClr val="accent2"/>
                </a:solidFill>
                <a:latin typeface="Meiryo UI" panose="020B0604030504040204" pitchFamily="50" charset="-128"/>
                <a:ea typeface="Meiryo UI" panose="020B0604030504040204" pitchFamily="50" charset="-128"/>
              </a:rPr>
              <a:t>RPA</a:t>
            </a:r>
            <a:r>
              <a:rPr lang="ja-JP" altLang="en-US" sz="1200" b="1">
                <a:solidFill>
                  <a:schemeClr val="accent2"/>
                </a:solidFill>
                <a:latin typeface="Meiryo UI" panose="020B0604030504040204" pitchFamily="50" charset="-128"/>
                <a:ea typeface="Meiryo UI" panose="020B0604030504040204" pitchFamily="50" charset="-128"/>
              </a:rPr>
              <a:t>マーケットプレイス</a:t>
            </a:r>
            <a:endParaRPr lang="ja-JP" altLang="en-US" sz="1200" b="1" dirty="0">
              <a:solidFill>
                <a:schemeClr val="accent2"/>
              </a:solidFill>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B6A07056-D278-9642-B5ED-B9118AD7B488}"/>
              </a:ext>
            </a:extLst>
          </p:cNvPr>
          <p:cNvSpPr txBox="1"/>
          <p:nvPr/>
        </p:nvSpPr>
        <p:spPr>
          <a:xfrm>
            <a:off x="8472604" y="3013458"/>
            <a:ext cx="1191976" cy="212287"/>
          </a:xfrm>
          <a:prstGeom prst="rect">
            <a:avLst/>
          </a:prstGeom>
          <a:noFill/>
          <a:ln>
            <a:noFill/>
          </a:ln>
        </p:spPr>
        <p:txBody>
          <a:bodyPr wrap="square" rtlCol="0" anchor="t">
            <a:noAutofit/>
          </a:bodyPr>
          <a:lstStyle/>
          <a:p>
            <a:pPr algn="ctr"/>
            <a:r>
              <a:rPr kumimoji="1" lang="ja-JP" altLang="en-US" sz="1050">
                <a:latin typeface="Meiryo UI" panose="020B0604030504040204" pitchFamily="50" charset="-128"/>
                <a:ea typeface="Meiryo UI" panose="020B0604030504040204" pitchFamily="50" charset="-128"/>
                <a:cs typeface="Meiryo UI" panose="020B0604030504040204" pitchFamily="50" charset="-128"/>
              </a:rPr>
              <a:t>購入者</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4" name="グラフィックス 73">
            <a:extLst>
              <a:ext uri="{FF2B5EF4-FFF2-40B4-BE49-F238E27FC236}">
                <a16:creationId xmlns:a16="http://schemas.microsoft.com/office/drawing/2014/main" id="{29679B1F-D4B7-4E43-A179-0893F6AA12A8}"/>
              </a:ext>
            </a:extLst>
          </p:cNvPr>
          <p:cNvPicPr>
            <a:picLocks noChangeAspect="1"/>
          </p:cNvPicPr>
          <p:nvPr/>
        </p:nvPicPr>
        <p:blipFill>
          <a:blip r:embed="rId3"/>
          <a:stretch>
            <a:fillRect/>
          </a:stretch>
        </p:blipFill>
        <p:spPr>
          <a:xfrm>
            <a:off x="8492576" y="2241457"/>
            <a:ext cx="540448" cy="775858"/>
          </a:xfrm>
          <a:prstGeom prst="rect">
            <a:avLst/>
          </a:prstGeom>
        </p:spPr>
      </p:pic>
      <p:pic>
        <p:nvPicPr>
          <p:cNvPr id="75" name="グラフィックス 74">
            <a:extLst>
              <a:ext uri="{FF2B5EF4-FFF2-40B4-BE49-F238E27FC236}">
                <a16:creationId xmlns:a16="http://schemas.microsoft.com/office/drawing/2014/main" id="{09122140-9486-D547-85B6-4EBF39BD4704}"/>
              </a:ext>
            </a:extLst>
          </p:cNvPr>
          <p:cNvPicPr>
            <a:picLocks noChangeAspect="1"/>
          </p:cNvPicPr>
          <p:nvPr/>
        </p:nvPicPr>
        <p:blipFill>
          <a:blip/>
          <a:stretch>
            <a:fillRect/>
          </a:stretch>
        </p:blipFill>
        <p:spPr>
          <a:xfrm>
            <a:off x="4091347" y="2187854"/>
            <a:ext cx="555302" cy="555302"/>
          </a:xfrm>
          <a:prstGeom prst="rect">
            <a:avLst/>
          </a:prstGeom>
        </p:spPr>
      </p:pic>
      <p:sp>
        <p:nvSpPr>
          <p:cNvPr id="76" name="テキスト ボックス 75">
            <a:extLst>
              <a:ext uri="{FF2B5EF4-FFF2-40B4-BE49-F238E27FC236}">
                <a16:creationId xmlns:a16="http://schemas.microsoft.com/office/drawing/2014/main" id="{26D3215B-A803-764D-8D3D-64FED009D25A}"/>
              </a:ext>
            </a:extLst>
          </p:cNvPr>
          <p:cNvSpPr txBox="1"/>
          <p:nvPr/>
        </p:nvSpPr>
        <p:spPr>
          <a:xfrm>
            <a:off x="5195394" y="4026257"/>
            <a:ext cx="1191976" cy="212287"/>
          </a:xfrm>
          <a:prstGeom prst="rect">
            <a:avLst/>
          </a:prstGeom>
          <a:noFill/>
          <a:ln>
            <a:noFill/>
          </a:ln>
        </p:spPr>
        <p:txBody>
          <a:bodyPr wrap="square" rtlCol="0" anchor="t">
            <a:noAutofit/>
          </a:bodyPr>
          <a:lstStyle/>
          <a:p>
            <a:pPr algn="ctr"/>
            <a:r>
              <a:rPr kumimoji="1" lang="ja-JP" altLang="en-US" sz="1050">
                <a:latin typeface="Meiryo UI" panose="020B0604030504040204" pitchFamily="50" charset="-128"/>
                <a:ea typeface="Meiryo UI" panose="020B0604030504040204" pitchFamily="50" charset="-128"/>
                <a:cs typeface="Meiryo UI" panose="020B0604030504040204" pitchFamily="50" charset="-128"/>
              </a:rPr>
              <a:t>管理者</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7" name="グラフィックス 76">
            <a:extLst>
              <a:ext uri="{FF2B5EF4-FFF2-40B4-BE49-F238E27FC236}">
                <a16:creationId xmlns:a16="http://schemas.microsoft.com/office/drawing/2014/main" id="{ED3E4BD4-0534-984A-8766-92B99FD13393}"/>
              </a:ext>
            </a:extLst>
          </p:cNvPr>
          <p:cNvPicPr>
            <a:picLocks noChangeAspect="1"/>
          </p:cNvPicPr>
          <p:nvPr/>
        </p:nvPicPr>
        <p:blipFill>
          <a:blip r:embed="rId2"/>
          <a:stretch>
            <a:fillRect/>
          </a:stretch>
        </p:blipFill>
        <p:spPr>
          <a:xfrm>
            <a:off x="5274511" y="3484148"/>
            <a:ext cx="583578" cy="575584"/>
          </a:xfrm>
          <a:prstGeom prst="rect">
            <a:avLst/>
          </a:prstGeom>
        </p:spPr>
      </p:pic>
      <p:pic>
        <p:nvPicPr>
          <p:cNvPr id="78" name="グラフィックス 77">
            <a:extLst>
              <a:ext uri="{FF2B5EF4-FFF2-40B4-BE49-F238E27FC236}">
                <a16:creationId xmlns:a16="http://schemas.microsoft.com/office/drawing/2014/main" id="{8E375976-6879-1340-A5B9-2209AECC63D2}"/>
              </a:ext>
            </a:extLst>
          </p:cNvPr>
          <p:cNvPicPr>
            <a:picLocks noChangeAspect="1"/>
          </p:cNvPicPr>
          <p:nvPr/>
        </p:nvPicPr>
        <p:blipFill>
          <a:blip/>
          <a:stretch>
            <a:fillRect/>
          </a:stretch>
        </p:blipFill>
        <p:spPr>
          <a:xfrm>
            <a:off x="5738953" y="3541367"/>
            <a:ext cx="504344" cy="504344"/>
          </a:xfrm>
          <a:prstGeom prst="rect">
            <a:avLst/>
          </a:prstGeom>
        </p:spPr>
      </p:pic>
      <p:pic>
        <p:nvPicPr>
          <p:cNvPr id="79" name="グラフィックス 78">
            <a:extLst>
              <a:ext uri="{FF2B5EF4-FFF2-40B4-BE49-F238E27FC236}">
                <a16:creationId xmlns:a16="http://schemas.microsoft.com/office/drawing/2014/main" id="{CF6F6A5E-4CC3-8F47-8E71-54DEB1F3A7F8}"/>
              </a:ext>
            </a:extLst>
          </p:cNvPr>
          <p:cNvPicPr>
            <a:picLocks noChangeAspect="1"/>
          </p:cNvPicPr>
          <p:nvPr/>
        </p:nvPicPr>
        <p:blipFill>
          <a:blip/>
          <a:stretch>
            <a:fillRect/>
          </a:stretch>
        </p:blipFill>
        <p:spPr>
          <a:xfrm>
            <a:off x="9012535" y="2383809"/>
            <a:ext cx="609705" cy="609705"/>
          </a:xfrm>
          <a:prstGeom prst="rect">
            <a:avLst/>
          </a:prstGeom>
        </p:spPr>
      </p:pic>
      <p:sp>
        <p:nvSpPr>
          <p:cNvPr id="80" name="角丸四角形 79">
            <a:extLst>
              <a:ext uri="{FF2B5EF4-FFF2-40B4-BE49-F238E27FC236}">
                <a16:creationId xmlns:a16="http://schemas.microsoft.com/office/drawing/2014/main" id="{763BAFCC-AA90-7C4E-B3CF-CBA93AE1D277}"/>
              </a:ext>
            </a:extLst>
          </p:cNvPr>
          <p:cNvSpPr/>
          <p:nvPr/>
        </p:nvSpPr>
        <p:spPr>
          <a:xfrm>
            <a:off x="2901545" y="2637421"/>
            <a:ext cx="1008000" cy="551890"/>
          </a:xfrm>
          <a:prstGeom prst="roundRect">
            <a:avLst>
              <a:gd name="adj" fmla="val 8871"/>
            </a:avLst>
          </a:prstGeom>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chemeClr val="tx1"/>
                </a:solidFill>
                <a:latin typeface="Meiryo UI" panose="020B0604030504040204" pitchFamily="50" charset="-128"/>
                <a:ea typeface="Meiryo UI" panose="020B0604030504040204" pitchFamily="50" charset="-128"/>
              </a:rPr>
              <a:t>各種</a:t>
            </a:r>
            <a:endParaRPr lang="en-US" altLang="ja-JP" sz="1200" dirty="0">
              <a:solidFill>
                <a:schemeClr val="tx1"/>
              </a:solidFill>
              <a:latin typeface="Meiryo UI" panose="020B0604030504040204" pitchFamily="50" charset="-128"/>
              <a:ea typeface="Meiryo UI" panose="020B0604030504040204" pitchFamily="50" charset="-128"/>
            </a:endParaRPr>
          </a:p>
          <a:p>
            <a:pPr algn="ctr"/>
            <a:r>
              <a:rPr lang="ja-JP" altLang="en-US" sz="1200">
                <a:solidFill>
                  <a:schemeClr val="tx1"/>
                </a:solidFill>
                <a:latin typeface="Meiryo UI" panose="020B0604030504040204" pitchFamily="50" charset="-128"/>
                <a:ea typeface="Meiryo UI" panose="020B0604030504040204" pitchFamily="50" charset="-128"/>
              </a:rPr>
              <a:t>実行機能</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81" name="角丸四角形 80">
            <a:extLst>
              <a:ext uri="{FF2B5EF4-FFF2-40B4-BE49-F238E27FC236}">
                <a16:creationId xmlns:a16="http://schemas.microsoft.com/office/drawing/2014/main" id="{06DFD349-B873-AB4E-A1DE-49FA80C867BC}"/>
              </a:ext>
            </a:extLst>
          </p:cNvPr>
          <p:cNvSpPr/>
          <p:nvPr/>
        </p:nvSpPr>
        <p:spPr bwMode="auto">
          <a:xfrm>
            <a:off x="6575522" y="2625308"/>
            <a:ext cx="1080000" cy="560295"/>
          </a:xfrm>
          <a:prstGeom prst="roundRect">
            <a:avLst>
              <a:gd name="adj" fmla="val 6985"/>
            </a:avLst>
          </a:prstGeom>
          <a:solidFill>
            <a:schemeClr val="accent5">
              <a:lumMod val="40000"/>
              <a:lumOff val="60000"/>
            </a:schemeClr>
          </a:solidFill>
          <a:ln>
            <a:noFill/>
            <a:headEnd type="none" w="med" len="med"/>
            <a:tailEnd type="none" w="med" len="med"/>
          </a:ln>
          <a:effectLst/>
        </p:spPr>
        <p:style>
          <a:lnRef idx="1">
            <a:schemeClr val="accent5"/>
          </a:lnRef>
          <a:fillRef idx="2">
            <a:schemeClr val="accent5"/>
          </a:fillRef>
          <a:effectRef idx="1">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algn="ctr"/>
            <a:r>
              <a:rPr lang="ja-JP" altLang="en-US" sz="1200">
                <a:solidFill>
                  <a:schemeClr val="tx1"/>
                </a:solidFill>
                <a:latin typeface="Meiryo UI" panose="020B0604030504040204" pitchFamily="50" charset="-128"/>
                <a:ea typeface="Meiryo UI" panose="020B0604030504040204" pitchFamily="50" charset="-128"/>
              </a:rPr>
              <a:t>画面</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2" name="角丸四角形 81">
            <a:extLst>
              <a:ext uri="{FF2B5EF4-FFF2-40B4-BE49-F238E27FC236}">
                <a16:creationId xmlns:a16="http://schemas.microsoft.com/office/drawing/2014/main" id="{30903071-71AF-D740-9DF0-1E9797D25D19}"/>
              </a:ext>
            </a:extLst>
          </p:cNvPr>
          <p:cNvSpPr/>
          <p:nvPr/>
        </p:nvSpPr>
        <p:spPr>
          <a:xfrm>
            <a:off x="5449617" y="2633483"/>
            <a:ext cx="1008000" cy="551890"/>
          </a:xfrm>
          <a:prstGeom prst="roundRect">
            <a:avLst>
              <a:gd name="adj" fmla="val 8871"/>
            </a:avLst>
          </a:prstGeom>
          <a:solidFill>
            <a:schemeClr val="accent5">
              <a:lumMod val="60000"/>
              <a:lumOff val="40000"/>
            </a:schemeClr>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chemeClr val="tx1"/>
                </a:solidFill>
                <a:latin typeface="Meiryo UI" panose="020B0604030504040204" pitchFamily="50" charset="-128"/>
                <a:ea typeface="Meiryo UI" panose="020B0604030504040204" pitchFamily="50" charset="-128"/>
              </a:rPr>
              <a:t>各種</a:t>
            </a:r>
            <a:endParaRPr lang="en-US" altLang="ja-JP" sz="1200" dirty="0">
              <a:solidFill>
                <a:schemeClr val="tx1"/>
              </a:solidFill>
              <a:latin typeface="Meiryo UI" panose="020B0604030504040204" pitchFamily="50" charset="-128"/>
              <a:ea typeface="Meiryo UI" panose="020B0604030504040204" pitchFamily="50" charset="-128"/>
            </a:endParaRPr>
          </a:p>
          <a:p>
            <a:pPr algn="ctr"/>
            <a:r>
              <a:rPr lang="ja-JP" altLang="en-US" sz="1200">
                <a:solidFill>
                  <a:schemeClr val="tx1"/>
                </a:solidFill>
                <a:latin typeface="Meiryo UI" panose="020B0604030504040204" pitchFamily="50" charset="-128"/>
                <a:ea typeface="Meiryo UI" panose="020B0604030504040204" pitchFamily="50" charset="-128"/>
              </a:rPr>
              <a:t>管理機能</a:t>
            </a:r>
            <a:endParaRPr lang="en-US" altLang="ja-JP" sz="1200" dirty="0">
              <a:solidFill>
                <a:schemeClr val="tx1"/>
              </a:solidFill>
              <a:latin typeface="Meiryo UI" panose="020B0604030504040204" pitchFamily="50" charset="-128"/>
              <a:ea typeface="Meiryo UI" panose="020B0604030504040204" pitchFamily="50" charset="-128"/>
            </a:endParaRPr>
          </a:p>
        </p:txBody>
      </p:sp>
      <p:pic>
        <p:nvPicPr>
          <p:cNvPr id="83" name="グラフィックス 82">
            <a:extLst>
              <a:ext uri="{FF2B5EF4-FFF2-40B4-BE49-F238E27FC236}">
                <a16:creationId xmlns:a16="http://schemas.microsoft.com/office/drawing/2014/main" id="{4CC0FCD8-5002-BF4F-8F20-1311569D0A8D}"/>
              </a:ext>
            </a:extLst>
          </p:cNvPr>
          <p:cNvPicPr>
            <a:picLocks noChangeAspect="1"/>
          </p:cNvPicPr>
          <p:nvPr/>
        </p:nvPicPr>
        <p:blipFill>
          <a:blip/>
          <a:stretch>
            <a:fillRect/>
          </a:stretch>
        </p:blipFill>
        <p:spPr>
          <a:xfrm>
            <a:off x="6808799" y="2109951"/>
            <a:ext cx="618826" cy="618826"/>
          </a:xfrm>
          <a:prstGeom prst="rect">
            <a:avLst/>
          </a:prstGeom>
        </p:spPr>
      </p:pic>
      <p:sp>
        <p:nvSpPr>
          <p:cNvPr id="84" name="屈折矢印 83">
            <a:extLst>
              <a:ext uri="{FF2B5EF4-FFF2-40B4-BE49-F238E27FC236}">
                <a16:creationId xmlns:a16="http://schemas.microsoft.com/office/drawing/2014/main" id="{642E1EE4-D8E5-BA4B-B010-B564D9603C9C}"/>
              </a:ext>
            </a:extLst>
          </p:cNvPr>
          <p:cNvSpPr/>
          <p:nvPr/>
        </p:nvSpPr>
        <p:spPr>
          <a:xfrm>
            <a:off x="6248687" y="3147678"/>
            <a:ext cx="518544" cy="811332"/>
          </a:xfrm>
          <a:prstGeom prst="bentUpArrow">
            <a:avLst>
              <a:gd name="adj1" fmla="val 16675"/>
              <a:gd name="adj2" fmla="val 18603"/>
              <a:gd name="adj3" fmla="val 2189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85" name="屈折矢印 84">
            <a:extLst>
              <a:ext uri="{FF2B5EF4-FFF2-40B4-BE49-F238E27FC236}">
                <a16:creationId xmlns:a16="http://schemas.microsoft.com/office/drawing/2014/main" id="{49290F63-D5B2-7B4A-ADD7-69743A2DDAE8}"/>
              </a:ext>
            </a:extLst>
          </p:cNvPr>
          <p:cNvSpPr/>
          <p:nvPr/>
        </p:nvSpPr>
        <p:spPr>
          <a:xfrm flipH="1">
            <a:off x="7330631" y="3147678"/>
            <a:ext cx="1174989" cy="811332"/>
          </a:xfrm>
          <a:prstGeom prst="bentUpArrow">
            <a:avLst>
              <a:gd name="adj1" fmla="val 10620"/>
              <a:gd name="adj2" fmla="val 11692"/>
              <a:gd name="adj3" fmla="val 13516"/>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86" name="下矢印 85">
            <a:extLst>
              <a:ext uri="{FF2B5EF4-FFF2-40B4-BE49-F238E27FC236}">
                <a16:creationId xmlns:a16="http://schemas.microsoft.com/office/drawing/2014/main" id="{6711D9F1-14D9-C347-A6E8-1598833026AD}"/>
              </a:ext>
            </a:extLst>
          </p:cNvPr>
          <p:cNvSpPr/>
          <p:nvPr/>
        </p:nvSpPr>
        <p:spPr>
          <a:xfrm rot="16200000">
            <a:off x="8006847" y="2463689"/>
            <a:ext cx="179562" cy="888521"/>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87" name="角丸四角形 86">
            <a:extLst>
              <a:ext uri="{FF2B5EF4-FFF2-40B4-BE49-F238E27FC236}">
                <a16:creationId xmlns:a16="http://schemas.microsoft.com/office/drawing/2014/main" id="{5C62DA4C-C786-F44F-97CC-3B8B4EED6B3A}"/>
              </a:ext>
            </a:extLst>
          </p:cNvPr>
          <p:cNvSpPr/>
          <p:nvPr/>
        </p:nvSpPr>
        <p:spPr>
          <a:xfrm>
            <a:off x="6369936" y="3806284"/>
            <a:ext cx="918456" cy="376539"/>
          </a:xfrm>
          <a:prstGeom prst="roundRect">
            <a:avLst>
              <a:gd name="adj" fmla="val 8871"/>
            </a:avLst>
          </a:prstGeom>
          <a:solidFill>
            <a:schemeClr val="accent5">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rtlCol="0" anchor="ctr"/>
          <a:lstStyle/>
          <a:p>
            <a:r>
              <a:rPr lang="ja-JP" altLang="en-US" sz="80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RPA</a:t>
            </a:r>
            <a:r>
              <a:rPr lang="ja-JP" altLang="en-US" sz="800">
                <a:latin typeface="Meiryo UI" panose="020B0604030504040204" pitchFamily="50" charset="-128"/>
                <a:ea typeface="Meiryo UI" panose="020B0604030504040204" pitchFamily="50" charset="-128"/>
              </a:rPr>
              <a:t>本体</a:t>
            </a:r>
            <a:endParaRPr lang="en-US" altLang="ja-JP" sz="800" dirty="0">
              <a:latin typeface="Meiryo UI" panose="020B0604030504040204" pitchFamily="50" charset="-128"/>
              <a:ea typeface="Meiryo UI" panose="020B0604030504040204" pitchFamily="50" charset="-128"/>
            </a:endParaRPr>
          </a:p>
          <a:p>
            <a:r>
              <a:rPr lang="ja-JP" altLang="en-US" sz="80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RPA</a:t>
            </a:r>
            <a:r>
              <a:rPr lang="ja-JP" altLang="en-US" sz="800">
                <a:latin typeface="Meiryo UI" panose="020B0604030504040204" pitchFamily="50" charset="-128"/>
                <a:ea typeface="Meiryo UI" panose="020B0604030504040204" pitchFamily="50" charset="-128"/>
              </a:rPr>
              <a:t>アップデータ</a:t>
            </a:r>
            <a:endParaRPr lang="ja-JP" altLang="en-US" sz="800" dirty="0">
              <a:latin typeface="Meiryo UI" panose="020B0604030504040204" pitchFamily="50" charset="-128"/>
              <a:ea typeface="Meiryo UI" panose="020B0604030504040204" pitchFamily="50" charset="-128"/>
            </a:endParaRPr>
          </a:p>
        </p:txBody>
      </p:sp>
      <p:sp>
        <p:nvSpPr>
          <p:cNvPr id="88" name="角丸四角形 87">
            <a:extLst>
              <a:ext uri="{FF2B5EF4-FFF2-40B4-BE49-F238E27FC236}">
                <a16:creationId xmlns:a16="http://schemas.microsoft.com/office/drawing/2014/main" id="{3A1821E7-9528-BB45-8A53-DE14C2C34233}"/>
              </a:ext>
            </a:extLst>
          </p:cNvPr>
          <p:cNvSpPr/>
          <p:nvPr/>
        </p:nvSpPr>
        <p:spPr>
          <a:xfrm>
            <a:off x="7610154" y="3783032"/>
            <a:ext cx="624874" cy="376539"/>
          </a:xfrm>
          <a:prstGeom prst="roundRect">
            <a:avLst>
              <a:gd name="adj" fmla="val 8871"/>
            </a:avLst>
          </a:prstGeom>
          <a:solidFill>
            <a:schemeClr val="accent5">
              <a:lumMod val="20000"/>
              <a:lumOff val="80000"/>
            </a:schemeClr>
          </a:solidFill>
          <a:ln w="12700">
            <a:noFill/>
          </a:ln>
        </p:spPr>
        <p:style>
          <a:lnRef idx="2">
            <a:schemeClr val="dk1"/>
          </a:lnRef>
          <a:fillRef idx="1">
            <a:schemeClr val="lt1"/>
          </a:fillRef>
          <a:effectRef idx="0">
            <a:schemeClr val="dk1"/>
          </a:effectRef>
          <a:fontRef idx="minor">
            <a:schemeClr val="dk1"/>
          </a:fontRef>
        </p:style>
        <p:txBody>
          <a:bodyPr rtlCol="0" anchor="ctr"/>
          <a:lstStyle/>
          <a:p>
            <a:r>
              <a:rPr lang="ja-JP" altLang="en-US" sz="800">
                <a:latin typeface="Meiryo UI" panose="020B0604030504040204" pitchFamily="50" charset="-128"/>
                <a:ea typeface="Meiryo UI" panose="020B0604030504040204" pitchFamily="50" charset="-128"/>
              </a:rPr>
              <a:t>・ライブラリ</a:t>
            </a:r>
            <a:endParaRPr lang="en-US" altLang="ja-JP" sz="800" dirty="0">
              <a:latin typeface="Meiryo UI" panose="020B0604030504040204" pitchFamily="50" charset="-128"/>
              <a:ea typeface="Meiryo UI" panose="020B0604030504040204" pitchFamily="50" charset="-128"/>
            </a:endParaRPr>
          </a:p>
          <a:p>
            <a:r>
              <a:rPr lang="ja-JP" altLang="en-US" sz="800">
                <a:latin typeface="Meiryo UI" panose="020B0604030504040204" pitchFamily="50" charset="-128"/>
                <a:ea typeface="Meiryo UI" panose="020B0604030504040204" pitchFamily="50" charset="-128"/>
              </a:rPr>
              <a:t>・シナリオ</a:t>
            </a:r>
            <a:endParaRPr lang="ja-JP" altLang="en-US" sz="800" dirty="0">
              <a:latin typeface="Meiryo UI" panose="020B0604030504040204" pitchFamily="50" charset="-128"/>
              <a:ea typeface="Meiryo UI" panose="020B0604030504040204" pitchFamily="50" charset="-128"/>
            </a:endParaRPr>
          </a:p>
        </p:txBody>
      </p:sp>
      <p:pic>
        <p:nvPicPr>
          <p:cNvPr id="89" name="グラフィックス 88">
            <a:extLst>
              <a:ext uri="{FF2B5EF4-FFF2-40B4-BE49-F238E27FC236}">
                <a16:creationId xmlns:a16="http://schemas.microsoft.com/office/drawing/2014/main" id="{15CADCAF-D9DA-254C-AD2C-DAAABD043615}"/>
              </a:ext>
            </a:extLst>
          </p:cNvPr>
          <p:cNvPicPr>
            <a:picLocks noChangeAspect="1"/>
          </p:cNvPicPr>
          <p:nvPr/>
        </p:nvPicPr>
        <p:blipFill>
          <a:blip r:embed="rId4"/>
          <a:stretch>
            <a:fillRect/>
          </a:stretch>
        </p:blipFill>
        <p:spPr>
          <a:xfrm>
            <a:off x="8392088" y="3483797"/>
            <a:ext cx="438263" cy="524896"/>
          </a:xfrm>
          <a:prstGeom prst="rect">
            <a:avLst/>
          </a:prstGeom>
        </p:spPr>
      </p:pic>
      <p:pic>
        <p:nvPicPr>
          <p:cNvPr id="90" name="グラフィックス 89">
            <a:extLst>
              <a:ext uri="{FF2B5EF4-FFF2-40B4-BE49-F238E27FC236}">
                <a16:creationId xmlns:a16="http://schemas.microsoft.com/office/drawing/2014/main" id="{57AE2958-D084-CC4D-B77F-ECAF95ABE777}"/>
              </a:ext>
            </a:extLst>
          </p:cNvPr>
          <p:cNvPicPr>
            <a:picLocks noChangeAspect="1"/>
          </p:cNvPicPr>
          <p:nvPr/>
        </p:nvPicPr>
        <p:blipFill>
          <a:blip/>
          <a:stretch>
            <a:fillRect/>
          </a:stretch>
        </p:blipFill>
        <p:spPr>
          <a:xfrm>
            <a:off x="8747753" y="3527713"/>
            <a:ext cx="472598" cy="472598"/>
          </a:xfrm>
          <a:prstGeom prst="rect">
            <a:avLst/>
          </a:prstGeom>
        </p:spPr>
      </p:pic>
      <p:sp>
        <p:nvSpPr>
          <p:cNvPr id="91" name="テキスト ボックス 90">
            <a:extLst>
              <a:ext uri="{FF2B5EF4-FFF2-40B4-BE49-F238E27FC236}">
                <a16:creationId xmlns:a16="http://schemas.microsoft.com/office/drawing/2014/main" id="{06A52C51-341D-7841-AF62-B92C905E8827}"/>
              </a:ext>
            </a:extLst>
          </p:cNvPr>
          <p:cNvSpPr txBox="1"/>
          <p:nvPr/>
        </p:nvSpPr>
        <p:spPr>
          <a:xfrm>
            <a:off x="8235028" y="4012603"/>
            <a:ext cx="1191976" cy="212287"/>
          </a:xfrm>
          <a:prstGeom prst="rect">
            <a:avLst/>
          </a:prstGeom>
          <a:noFill/>
          <a:ln>
            <a:noFill/>
          </a:ln>
        </p:spPr>
        <p:txBody>
          <a:bodyPr wrap="square" rtlCol="0" anchor="t">
            <a:noAutofit/>
          </a:bodyPr>
          <a:lstStyle/>
          <a:p>
            <a:pPr algn="ctr"/>
            <a:r>
              <a:rPr kumimoji="1" lang="ja-JP" altLang="en-US" sz="1050">
                <a:latin typeface="Meiryo UI" panose="020B0604030504040204" pitchFamily="50" charset="-128"/>
                <a:ea typeface="Meiryo UI" panose="020B0604030504040204" pitchFamily="50" charset="-128"/>
                <a:cs typeface="Meiryo UI" panose="020B0604030504040204" pitchFamily="50" charset="-128"/>
              </a:rPr>
              <a:t>販売者</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下矢印 91">
            <a:extLst>
              <a:ext uri="{FF2B5EF4-FFF2-40B4-BE49-F238E27FC236}">
                <a16:creationId xmlns:a16="http://schemas.microsoft.com/office/drawing/2014/main" id="{2116CA0A-3010-7340-BA26-182DAB82162E}"/>
              </a:ext>
            </a:extLst>
          </p:cNvPr>
          <p:cNvSpPr/>
          <p:nvPr/>
        </p:nvSpPr>
        <p:spPr>
          <a:xfrm rot="10800000">
            <a:off x="4285488" y="3147677"/>
            <a:ext cx="179562" cy="455819"/>
          </a:xfrm>
          <a:prstGeom prst="downArrow">
            <a:avLst>
              <a:gd name="adj1" fmla="val 42730"/>
              <a:gd name="adj2" fmla="val 6391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34" charset="-128"/>
              <a:ea typeface="Meiryo UI" panose="020B0604030504040204" pitchFamily="34" charset="-128"/>
            </a:endParaRPr>
          </a:p>
        </p:txBody>
      </p:sp>
      <p:sp>
        <p:nvSpPr>
          <p:cNvPr id="93" name="テキスト ボックス 92">
            <a:extLst>
              <a:ext uri="{FF2B5EF4-FFF2-40B4-BE49-F238E27FC236}">
                <a16:creationId xmlns:a16="http://schemas.microsoft.com/office/drawing/2014/main" id="{8C8F000A-5824-D846-B7CB-2501A2B220D4}"/>
              </a:ext>
            </a:extLst>
          </p:cNvPr>
          <p:cNvSpPr txBox="1"/>
          <p:nvPr/>
        </p:nvSpPr>
        <p:spPr>
          <a:xfrm>
            <a:off x="3652681" y="4028924"/>
            <a:ext cx="1191976" cy="212287"/>
          </a:xfrm>
          <a:prstGeom prst="rect">
            <a:avLst/>
          </a:prstGeom>
          <a:noFill/>
          <a:ln>
            <a:noFill/>
          </a:ln>
        </p:spPr>
        <p:txBody>
          <a:bodyPr wrap="square" rtlCol="0" anchor="t">
            <a:noAutofit/>
          </a:bodyPr>
          <a:lstStyle/>
          <a:p>
            <a:pPr algn="ctr"/>
            <a:r>
              <a:rPr lang="ja-JP" altLang="en-US" sz="1050">
                <a:latin typeface="Meiryo UI" panose="020B0604030504040204" pitchFamily="50" charset="-128"/>
                <a:ea typeface="Meiryo UI" panose="020B0604030504040204" pitchFamily="50" charset="-128"/>
              </a:rPr>
              <a:t>シナリオ作成者</a:t>
            </a:r>
            <a:endParaRPr lang="ja-JP" altLang="en-US" sz="1050" dirty="0">
              <a:latin typeface="Meiryo UI" panose="020B0604030504040204" pitchFamily="50" charset="-128"/>
              <a:ea typeface="Meiryo UI" panose="020B0604030504040204" pitchFamily="50" charset="-128"/>
            </a:endParaRPr>
          </a:p>
        </p:txBody>
      </p:sp>
      <p:pic>
        <p:nvPicPr>
          <p:cNvPr id="94" name="グラフィックス 93">
            <a:extLst>
              <a:ext uri="{FF2B5EF4-FFF2-40B4-BE49-F238E27FC236}">
                <a16:creationId xmlns:a16="http://schemas.microsoft.com/office/drawing/2014/main" id="{547516DF-3D55-E749-8586-6192A2EFDFC2}"/>
              </a:ext>
            </a:extLst>
          </p:cNvPr>
          <p:cNvPicPr>
            <a:picLocks noChangeAspect="1"/>
          </p:cNvPicPr>
          <p:nvPr/>
        </p:nvPicPr>
        <p:blipFill>
          <a:blip r:embed="rId5"/>
          <a:stretch>
            <a:fillRect/>
          </a:stretch>
        </p:blipFill>
        <p:spPr>
          <a:xfrm>
            <a:off x="3634504" y="3275018"/>
            <a:ext cx="718555" cy="732307"/>
          </a:xfrm>
          <a:prstGeom prst="rect">
            <a:avLst/>
          </a:prstGeom>
        </p:spPr>
      </p:pic>
      <p:pic>
        <p:nvPicPr>
          <p:cNvPr id="103" name="グラフィックス 102">
            <a:extLst>
              <a:ext uri="{FF2B5EF4-FFF2-40B4-BE49-F238E27FC236}">
                <a16:creationId xmlns:a16="http://schemas.microsoft.com/office/drawing/2014/main" id="{F97B69B7-5BD1-3640-A587-4AD5A280F48A}"/>
              </a:ext>
            </a:extLst>
          </p:cNvPr>
          <p:cNvPicPr>
            <a:picLocks noChangeAspect="1"/>
          </p:cNvPicPr>
          <p:nvPr/>
        </p:nvPicPr>
        <p:blipFill>
          <a:blip/>
          <a:stretch>
            <a:fillRect/>
          </a:stretch>
        </p:blipFill>
        <p:spPr>
          <a:xfrm>
            <a:off x="4182244" y="3375992"/>
            <a:ext cx="730438" cy="730438"/>
          </a:xfrm>
          <a:prstGeom prst="rect">
            <a:avLst/>
          </a:prstGeom>
        </p:spPr>
      </p:pic>
      <p:sp>
        <p:nvSpPr>
          <p:cNvPr id="105" name="テキスト ボックス 104">
            <a:extLst>
              <a:ext uri="{FF2B5EF4-FFF2-40B4-BE49-F238E27FC236}">
                <a16:creationId xmlns:a16="http://schemas.microsoft.com/office/drawing/2014/main" id="{0F7ECB89-D751-7543-8A21-40B8383B689D}"/>
              </a:ext>
            </a:extLst>
          </p:cNvPr>
          <p:cNvSpPr txBox="1"/>
          <p:nvPr/>
        </p:nvSpPr>
        <p:spPr>
          <a:xfrm>
            <a:off x="615805" y="4607892"/>
            <a:ext cx="4579590" cy="1553412"/>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106" name="コンテンツ プレースホルダ 103">
            <a:extLst>
              <a:ext uri="{FF2B5EF4-FFF2-40B4-BE49-F238E27FC236}">
                <a16:creationId xmlns:a16="http://schemas.microsoft.com/office/drawing/2014/main" id="{28E4F286-45D9-414D-92A4-D24C2FC737A0}"/>
              </a:ext>
            </a:extLst>
          </p:cNvPr>
          <p:cNvSpPr txBox="1">
            <a:spLocks/>
          </p:cNvSpPr>
          <p:nvPr/>
        </p:nvSpPr>
        <p:spPr bwMode="auto">
          <a:xfrm>
            <a:off x="819990" y="4749625"/>
            <a:ext cx="4289663" cy="114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RPA</a:t>
            </a: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に関連するシステム開発</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複数の</a:t>
            </a:r>
            <a:r>
              <a:rPr lang="en-US" altLang="ja-JP" sz="1200" kern="0" dirty="0">
                <a:latin typeface="Meiryo UI" panose="020B0604030504040204" pitchFamily="34" charset="-128"/>
                <a:ea typeface="Meiryo UI" panose="020B0604030504040204" pitchFamily="34" charset="-128"/>
                <a:cs typeface="Meiryo UI" pitchFamily="50" charset="-128"/>
              </a:rPr>
              <a:t>RPA</a:t>
            </a:r>
            <a:r>
              <a:rPr lang="ja-JP" altLang="en-US" sz="1200" kern="0">
                <a:latin typeface="Meiryo UI" panose="020B0604030504040204" pitchFamily="34" charset="-128"/>
                <a:ea typeface="Meiryo UI" panose="020B0604030504040204" pitchFamily="34" charset="-128"/>
                <a:cs typeface="Meiryo UI" pitchFamily="50" charset="-128"/>
              </a:rPr>
              <a:t>の動作状況を集中管理するツールのフロントエンド機能</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次期バージョンの</a:t>
            </a:r>
            <a:r>
              <a:rPr lang="en-US" altLang="ja-JP" sz="1200" kern="0" dirty="0">
                <a:latin typeface="Meiryo UI" panose="020B0604030504040204" pitchFamily="34" charset="-128"/>
                <a:ea typeface="Meiryo UI" panose="020B0604030504040204" pitchFamily="34" charset="-128"/>
                <a:cs typeface="Meiryo UI" pitchFamily="50" charset="-128"/>
              </a:rPr>
              <a:t>RPA</a:t>
            </a:r>
            <a:r>
              <a:rPr lang="ja-JP" altLang="en-US" sz="1200" kern="0">
                <a:latin typeface="Meiryo UI" panose="020B0604030504040204" pitchFamily="34" charset="-128"/>
                <a:ea typeface="Meiryo UI" panose="020B0604030504040204" pitchFamily="34" charset="-128"/>
                <a:cs typeface="Meiryo UI" pitchFamily="50" charset="-128"/>
              </a:rPr>
              <a:t>シナリオ作成画面</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RPA</a:t>
            </a:r>
            <a:r>
              <a:rPr lang="ja-JP" altLang="en-US" sz="1200" kern="0">
                <a:latin typeface="Meiryo UI" panose="020B0604030504040204" pitchFamily="34" charset="-128"/>
                <a:ea typeface="Meiryo UI" panose="020B0604030504040204" pitchFamily="34" charset="-128"/>
                <a:cs typeface="Meiryo UI" pitchFamily="50" charset="-128"/>
              </a:rPr>
              <a:t>本体、アップデータ、ライブラリ、シナリオ等の</a:t>
            </a: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提供・売買を目的としたマーケットプレイス</a:t>
            </a:r>
            <a:endParaRPr lang="en-US" altLang="ja-JP" sz="1200" kern="0" dirty="0">
              <a:latin typeface="Meiryo UI" panose="020B0604030504040204" pitchFamily="34" charset="-128"/>
              <a:ea typeface="Meiryo UI" panose="020B0604030504040204" pitchFamily="34" charset="-128"/>
              <a:cs typeface="Meiryo UI" pitchFamily="50" charset="-128"/>
            </a:endParaRPr>
          </a:p>
        </p:txBody>
      </p:sp>
      <p:sp>
        <p:nvSpPr>
          <p:cNvPr id="107" name="テキスト ボックス 106">
            <a:extLst>
              <a:ext uri="{FF2B5EF4-FFF2-40B4-BE49-F238E27FC236}">
                <a16:creationId xmlns:a16="http://schemas.microsoft.com/office/drawing/2014/main" id="{DD468741-3836-FA4A-B11F-03B8875F0F56}"/>
              </a:ext>
            </a:extLst>
          </p:cNvPr>
          <p:cNvSpPr txBox="1"/>
          <p:nvPr/>
        </p:nvSpPr>
        <p:spPr>
          <a:xfrm>
            <a:off x="5378561" y="4607892"/>
            <a:ext cx="4108519" cy="1553412"/>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111" name="コンテンツ プレースホルダ 103">
            <a:extLst>
              <a:ext uri="{FF2B5EF4-FFF2-40B4-BE49-F238E27FC236}">
                <a16:creationId xmlns:a16="http://schemas.microsoft.com/office/drawing/2014/main" id="{8D5FA58B-19E5-A241-8630-54B98EDAD0DA}"/>
              </a:ext>
            </a:extLst>
          </p:cNvPr>
          <p:cNvSpPr txBox="1">
            <a:spLocks/>
          </p:cNvSpPr>
          <p:nvPr/>
        </p:nvSpPr>
        <p:spPr bwMode="auto">
          <a:xfrm>
            <a:off x="5566259" y="4748701"/>
            <a:ext cx="3860745" cy="127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a:solidFill>
                  <a:schemeClr val="tx2"/>
                </a:solidFill>
                <a:latin typeface="Meiryo UI" panose="020B0604030504040204" pitchFamily="50" charset="-128"/>
                <a:ea typeface="Meiryo UI" panose="020B0604030504040204" pitchFamily="50" charset="-128"/>
              </a:rPr>
              <a:t>工程</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200" kern="0">
                <a:latin typeface="Meiryo UI" panose="020B0604030504040204" pitchFamily="34" charset="-128"/>
                <a:ea typeface="Meiryo UI" panose="020B0604030504040204" pitchFamily="34" charset="-128"/>
                <a:cs typeface="Meiryo UI" pitchFamily="50" charset="-128"/>
              </a:rPr>
              <a:t>機能設計～詳細設計～製造～試験</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endParaRPr lang="en-US" altLang="ja-JP" sz="1200" kern="0" dirty="0">
              <a:latin typeface="Meiryo UI" panose="020B0604030504040204" pitchFamily="34" charset="-128"/>
              <a:ea typeface="Meiryo UI" panose="020B0604030504040204" pitchFamily="34" charset="-128"/>
              <a:cs typeface="Meiryo UI" pitchFamily="50" charset="-128"/>
            </a:endParaRPr>
          </a:p>
          <a:p>
            <a:pPr lvl="0" defTabSz="914400" eaLnBrk="0" fontAlgn="base" hangingPunct="0">
              <a:spcBef>
                <a:spcPct val="20000"/>
              </a:spcBef>
              <a:spcAft>
                <a:spcPct val="0"/>
              </a:spcAft>
              <a:buClr>
                <a:srgbClr val="0070C0"/>
              </a:buClr>
              <a:buSzPct val="100000"/>
              <a:defRPr/>
            </a:pPr>
            <a:r>
              <a:rPr lang="ja-JP" altLang="en-US" sz="1400" b="1"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技術</a:t>
            </a:r>
            <a:r>
              <a:rPr kumimoji="1" lang="ja-JP" altLang="en-US" sz="1400" b="1" i="0" u="none" strike="noStrike" kern="0" cap="none" spc="0" normalizeH="0" baseline="0" noProof="0" dirty="0">
                <a:ln>
                  <a:noFill/>
                </a:ln>
                <a:solidFill>
                  <a:schemeClr val="bg2">
                    <a:lumMod val="75000"/>
                  </a:schemeClr>
                </a:solidFill>
                <a:effectLst/>
                <a:uLnTx/>
                <a:uFillTx/>
                <a:latin typeface="Meiryo UI" panose="020B0604030504040204" pitchFamily="34" charset="-128"/>
                <a:ea typeface="Meiryo UI" panose="020B0604030504040204" pitchFamily="34" charset="-128"/>
                <a:cs typeface="Meiryo UI" pitchFamily="50" charset="-128"/>
              </a:rPr>
              <a:t>要素</a:t>
            </a:r>
          </a:p>
          <a:p>
            <a:pPr>
              <a:spcBef>
                <a:spcPct val="20000"/>
              </a:spcBef>
              <a:buClr>
                <a:srgbClr val="0070C0"/>
              </a:buClr>
              <a:buSzPct val="100000"/>
              <a:defRPr/>
            </a:pP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Angular   </a:t>
            </a: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a:latin typeface="Meiryo UI" panose="020B0604030504040204" pitchFamily="34" charset="-128"/>
                <a:ea typeface="Meiryo UI" panose="020B0604030504040204" pitchFamily="34" charset="-128"/>
                <a:cs typeface="Meiryo UI" pitchFamily="50" charset="-128"/>
              </a:rPr>
              <a:t>Java/</a:t>
            </a:r>
            <a:r>
              <a:rPr lang="en-US" altLang="ja-JP" sz="1200" kern="0" dirty="0" err="1">
                <a:latin typeface="Meiryo UI" panose="020B0604030504040204" pitchFamily="34" charset="-128"/>
                <a:ea typeface="Meiryo UI" panose="020B0604030504040204" pitchFamily="34" charset="-128"/>
                <a:cs typeface="Meiryo UI" pitchFamily="50" charset="-128"/>
              </a:rPr>
              <a:t>SpringBoot</a:t>
            </a:r>
            <a:r>
              <a:rPr lang="en-US" altLang="ja-JP" sz="1200" kern="0" dirty="0">
                <a:latin typeface="Meiryo UI" panose="020B0604030504040204" pitchFamily="34" charset="-128"/>
                <a:ea typeface="Meiryo UI" panose="020B0604030504040204" pitchFamily="34" charset="-128"/>
                <a:cs typeface="Meiryo UI" pitchFamily="50" charset="-128"/>
              </a:rPr>
              <a:t>   </a:t>
            </a:r>
            <a:r>
              <a:rPr lang="ja-JP" altLang="en-US" sz="1200" kern="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 </a:t>
            </a:r>
            <a:r>
              <a:rPr lang="en-US" altLang="ja-JP" sz="1200" kern="0" dirty="0" err="1">
                <a:latin typeface="Meiryo UI" panose="020B0604030504040204" pitchFamily="34" charset="-128"/>
                <a:ea typeface="Meiryo UI" panose="020B0604030504040204" pitchFamily="34" charset="-128"/>
                <a:cs typeface="Meiryo UI" pitchFamily="50" charset="-128"/>
              </a:rPr>
              <a:t>VisualStudio</a:t>
            </a:r>
            <a:r>
              <a:rPr lang="en-US" altLang="ja-JP" sz="1200" kern="0" dirty="0">
                <a:latin typeface="Meiryo UI" panose="020B0604030504040204" pitchFamily="34" charset="-128"/>
                <a:ea typeface="Meiryo UI" panose="020B0604030504040204" pitchFamily="34" charset="-128"/>
                <a:cs typeface="Meiryo UI" pitchFamily="50" charset="-128"/>
              </a:rPr>
              <a:t> C#</a:t>
            </a:r>
          </a:p>
        </p:txBody>
      </p:sp>
      <p:sp>
        <p:nvSpPr>
          <p:cNvPr id="48" name="角丸四角形 47"/>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2538385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p:txBody>
          <a:bodyPr/>
          <a:lstStyle/>
          <a:p>
            <a:r>
              <a:rPr kumimoji="1" lang="ja-JP" altLang="en-US" b="1" dirty="0">
                <a:solidFill>
                  <a:schemeClr val="accent2">
                    <a:lumMod val="75000"/>
                  </a:schemeClr>
                </a:solidFill>
                <a:latin typeface="Meiryo UI" panose="020B0604030504040204" pitchFamily="50" charset="-128"/>
                <a:ea typeface="Meiryo UI" panose="020B0604030504040204" pitchFamily="50" charset="-128"/>
              </a:rPr>
              <a:t>会社概要</a:t>
            </a:r>
            <a:r>
              <a:rPr kumimoji="1" lang="en-US" altLang="ja-JP" b="1" dirty="0">
                <a:solidFill>
                  <a:schemeClr val="accent2">
                    <a:lumMod val="75000"/>
                  </a:schemeClr>
                </a:solidFill>
                <a:latin typeface="Meiryo UI" panose="020B0604030504040204" pitchFamily="50" charset="-128"/>
                <a:ea typeface="Meiryo UI" panose="020B0604030504040204" pitchFamily="50" charset="-128"/>
              </a:rPr>
              <a:t>.1</a:t>
            </a:r>
            <a:endParaRPr kumimoji="1" lang="ja-JP" altLang="en-US"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10" name="テキスト プレースホルダー 1">
            <a:extLst>
              <a:ext uri="{FF2B5EF4-FFF2-40B4-BE49-F238E27FC236}">
                <a16:creationId xmlns:a16="http://schemas.microsoft.com/office/drawing/2014/main" id="{104C8AEF-A1DF-4043-81D1-4155577CAB31}"/>
              </a:ext>
            </a:extLst>
          </p:cNvPr>
          <p:cNvSpPr>
            <a:spLocks noGrp="1"/>
          </p:cNvSpPr>
          <p:nvPr>
            <p:ph type="body" sz="quarter" idx="11"/>
          </p:nvPr>
        </p:nvSpPr>
        <p:spPr>
          <a:xfrm>
            <a:off x="4766346" y="1580210"/>
            <a:ext cx="914400" cy="4056588"/>
          </a:xfrm>
        </p:spPr>
        <p:txBody>
          <a:bodyPr wrap="square" lIns="0" tIns="0" rIns="0" bIns="0">
            <a:noAutofit/>
          </a:bodyPr>
          <a:lstStyle/>
          <a:p>
            <a:pPr algn="dist">
              <a:lnSpc>
                <a:spcPts val="1100"/>
              </a:lnSpc>
            </a:pPr>
            <a:r>
              <a:rPr lang="ja-JP" altLang="en-US" sz="1200" dirty="0">
                <a:latin typeface="Meiryo UI" panose="020B0604030504040204" pitchFamily="34" charset="-128"/>
                <a:ea typeface="Meiryo UI" panose="020B0604030504040204" pitchFamily="34" charset="-128"/>
              </a:rPr>
              <a:t>商     号</a:t>
            </a:r>
          </a:p>
          <a:p>
            <a:pPr marL="0" indent="0" algn="dist">
              <a:lnSpc>
                <a:spcPts val="1100"/>
              </a:lnSpc>
              <a:buNone/>
            </a:pPr>
            <a:endParaRPr lang="en-US" altLang="ja-JP" sz="1000" dirty="0">
              <a:latin typeface="Meiryo UI" panose="020B0604030504040204" pitchFamily="34" charset="-128"/>
              <a:ea typeface="Meiryo UI" panose="020B0604030504040204" pitchFamily="34" charset="-128"/>
            </a:endParaRPr>
          </a:p>
          <a:p>
            <a:pPr marL="0" indent="0" algn="dist">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r>
              <a:rPr lang="ja-JP" altLang="en-US" sz="1200" dirty="0">
                <a:latin typeface="Meiryo UI" panose="020B0604030504040204" pitchFamily="34" charset="-128"/>
                <a:ea typeface="Meiryo UI" panose="020B0604030504040204" pitchFamily="34" charset="-128"/>
              </a:rPr>
              <a:t>本社</a:t>
            </a: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r>
              <a:rPr lang="ja-JP" altLang="en-US" sz="1200" dirty="0">
                <a:latin typeface="Meiryo UI" panose="020B0604030504040204" pitchFamily="34" charset="-128"/>
                <a:ea typeface="Meiryo UI" panose="020B0604030504040204" pitchFamily="34" charset="-128"/>
              </a:rPr>
              <a:t>創     業</a:t>
            </a:r>
          </a:p>
          <a:p>
            <a:pPr marL="0" indent="0" algn="dist">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r>
              <a:rPr lang="ja-JP" altLang="en-US" sz="1200" dirty="0">
                <a:latin typeface="Meiryo UI" panose="020B0604030504040204" pitchFamily="34" charset="-128"/>
                <a:ea typeface="Meiryo UI" panose="020B0604030504040204" pitchFamily="34" charset="-128"/>
              </a:rPr>
              <a:t>資 本 金</a:t>
            </a: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r>
              <a:rPr lang="ja-JP" altLang="en-US" sz="1200" dirty="0">
                <a:latin typeface="Meiryo UI" panose="020B0604030504040204" pitchFamily="34" charset="-128"/>
                <a:ea typeface="Meiryo UI" panose="020B0604030504040204" pitchFamily="34" charset="-128"/>
              </a:rPr>
              <a:t>株主</a:t>
            </a:r>
          </a:p>
          <a:p>
            <a:pPr marL="0" indent="0" algn="dist">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r>
              <a:rPr lang="ja-JP" altLang="en-US" sz="1200" dirty="0">
                <a:latin typeface="Meiryo UI" panose="020B0604030504040204" pitchFamily="34" charset="-128"/>
                <a:ea typeface="Meiryo UI" panose="020B0604030504040204" pitchFamily="34" charset="-128"/>
              </a:rPr>
              <a:t>代 表 者</a:t>
            </a:r>
          </a:p>
          <a:p>
            <a:pPr marL="0" indent="0" algn="dist">
              <a:lnSpc>
                <a:spcPts val="1100"/>
              </a:lnSpc>
              <a:buNone/>
            </a:pPr>
            <a:endParaRPr lang="ja-JP" altLang="en-US" sz="1200" dirty="0">
              <a:latin typeface="Meiryo UI" panose="020B0604030504040204" pitchFamily="34" charset="-128"/>
              <a:ea typeface="Meiryo UI" panose="020B0604030504040204" pitchFamily="34" charset="-128"/>
            </a:endParaRPr>
          </a:p>
          <a:p>
            <a:pPr marL="0" indent="0" algn="dist">
              <a:lnSpc>
                <a:spcPts val="1100"/>
              </a:lnSpc>
              <a:buNone/>
            </a:pPr>
            <a:r>
              <a:rPr lang="ja-JP" altLang="en-US" sz="1200" dirty="0">
                <a:latin typeface="Meiryo UI" panose="020B0604030504040204" pitchFamily="34" charset="-128"/>
                <a:ea typeface="Meiryo UI" panose="020B0604030504040204" pitchFamily="34" charset="-128"/>
              </a:rPr>
              <a:t>従 業 員</a:t>
            </a:r>
          </a:p>
          <a:p>
            <a:pPr marL="0" indent="0" algn="dist">
              <a:lnSpc>
                <a:spcPts val="1100"/>
              </a:lnSpc>
              <a:buNone/>
            </a:pPr>
            <a:endParaRPr lang="ja-JP" altLang="en-US" sz="1200" dirty="0">
              <a:latin typeface="Meiryo UI" panose="020B0604030504040204" pitchFamily="34" charset="-128"/>
              <a:ea typeface="Meiryo UI" panose="020B0604030504040204" pitchFamily="34" charset="-128"/>
            </a:endParaRPr>
          </a:p>
          <a:p>
            <a:pPr algn="dist">
              <a:lnSpc>
                <a:spcPts val="1100"/>
              </a:lnSpc>
            </a:pPr>
            <a:r>
              <a:rPr lang="ja-JP" altLang="en-US" sz="1200" dirty="0">
                <a:latin typeface="Meiryo UI" panose="020B0604030504040204" pitchFamily="34" charset="-128"/>
                <a:ea typeface="Meiryo UI" panose="020B0604030504040204" pitchFamily="34" charset="-128"/>
              </a:rPr>
              <a:t>事　業　拠　点</a:t>
            </a:r>
          </a:p>
          <a:p>
            <a:pPr marL="0" indent="0" algn="dist">
              <a:lnSpc>
                <a:spcPts val="1100"/>
              </a:lnSpc>
              <a:buNone/>
            </a:pPr>
            <a:endParaRPr lang="ja-JP" altLang="en-US" sz="1200" dirty="0">
              <a:latin typeface="Meiryo UI" panose="020B0604030504040204" pitchFamily="34" charset="-128"/>
              <a:ea typeface="Meiryo UI" panose="020B0604030504040204" pitchFamily="34" charset="-128"/>
            </a:endParaRPr>
          </a:p>
          <a:p>
            <a:pPr marL="0" indent="0" algn="dist">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gn="dist">
              <a:lnSpc>
                <a:spcPts val="1100"/>
              </a:lnSpc>
              <a:buNone/>
            </a:pPr>
            <a:r>
              <a:rPr lang="ja-JP" altLang="en-US" sz="1200" dirty="0">
                <a:latin typeface="Meiryo UI" panose="020B0604030504040204" pitchFamily="34" charset="-128"/>
                <a:ea typeface="Meiryo UI" panose="020B0604030504040204" pitchFamily="34" charset="-128"/>
              </a:rPr>
              <a:t>主な事業内容</a:t>
            </a:r>
            <a:endParaRPr kumimoji="1" lang="ja-JP" altLang="en-US" sz="1200" dirty="0">
              <a:latin typeface="Meiryo UI" panose="020B0604030504040204" pitchFamily="34" charset="-128"/>
              <a:ea typeface="Meiryo UI" panose="020B0604030504040204" pitchFamily="34" charset="-128"/>
            </a:endParaRPr>
          </a:p>
        </p:txBody>
      </p:sp>
      <p:pic>
        <p:nvPicPr>
          <p:cNvPr id="11" name="図 10">
            <a:extLst>
              <a:ext uri="{FF2B5EF4-FFF2-40B4-BE49-F238E27FC236}">
                <a16:creationId xmlns:a16="http://schemas.microsoft.com/office/drawing/2014/main" id="{CC88947A-960D-244F-BBAC-78369F3CC2BF}"/>
              </a:ext>
            </a:extLst>
          </p:cNvPr>
          <p:cNvPicPr>
            <a:picLocks noChangeAspect="1"/>
          </p:cNvPicPr>
          <p:nvPr/>
        </p:nvPicPr>
        <p:blipFill>
          <a:blip r:embed="rId2"/>
          <a:stretch>
            <a:fillRect/>
          </a:stretch>
        </p:blipFill>
        <p:spPr>
          <a:xfrm>
            <a:off x="172186" y="4488599"/>
            <a:ext cx="3180500" cy="1830742"/>
          </a:xfrm>
          <a:prstGeom prst="rect">
            <a:avLst/>
          </a:prstGeom>
        </p:spPr>
      </p:pic>
      <p:sp>
        <p:nvSpPr>
          <p:cNvPr id="12" name="テキスト プレースホルダー 1">
            <a:extLst>
              <a:ext uri="{FF2B5EF4-FFF2-40B4-BE49-F238E27FC236}">
                <a16:creationId xmlns:a16="http://schemas.microsoft.com/office/drawing/2014/main" id="{B4B3E222-F0B4-6B47-8571-93B16AC138A6}"/>
              </a:ext>
            </a:extLst>
          </p:cNvPr>
          <p:cNvSpPr txBox="1">
            <a:spLocks/>
          </p:cNvSpPr>
          <p:nvPr/>
        </p:nvSpPr>
        <p:spPr>
          <a:xfrm>
            <a:off x="5930090" y="1574189"/>
            <a:ext cx="3756077" cy="4062608"/>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lnSpc>
                <a:spcPts val="1100"/>
              </a:lnSpc>
              <a:buNone/>
            </a:pPr>
            <a:r>
              <a:rPr lang="ja-JP" altLang="en-US" sz="1200" dirty="0">
                <a:latin typeface="Meiryo UI" panose="020B0604030504040204" pitchFamily="34" charset="-128"/>
                <a:ea typeface="Meiryo UI" panose="020B0604030504040204" pitchFamily="34" charset="-128"/>
              </a:rPr>
              <a:t>株式会社</a:t>
            </a:r>
            <a:r>
              <a:rPr lang="ja-JP" altLang="en" sz="1200" dirty="0">
                <a:latin typeface="Meiryo UI" panose="020B0604030504040204" pitchFamily="34" charset="-128"/>
                <a:ea typeface="Meiryo UI" panose="020B0604030504040204" pitchFamily="34" charset="-128"/>
              </a:rPr>
              <a:t>ＮＴＴ</a:t>
            </a:r>
            <a:r>
              <a:rPr lang="ja-JP" altLang="en-US" sz="1200" dirty="0">
                <a:latin typeface="Meiryo UI" panose="020B0604030504040204" pitchFamily="34" charset="-128"/>
                <a:ea typeface="Meiryo UI" panose="020B0604030504040204" pitchFamily="34" charset="-128"/>
              </a:rPr>
              <a:t>データ</a:t>
            </a:r>
            <a:r>
              <a:rPr lang="ja-JP" altLang="en" sz="1200" dirty="0">
                <a:latin typeface="Meiryo UI" panose="020B0604030504040204" pitchFamily="34" charset="-128"/>
                <a:ea typeface="Meiryo UI" panose="020B0604030504040204" pitchFamily="34" charset="-128"/>
              </a:rPr>
              <a:t>ＮＪＫ</a:t>
            </a:r>
          </a:p>
          <a:p>
            <a:pPr marL="0" indent="0">
              <a:lnSpc>
                <a:spcPts val="1100"/>
              </a:lnSpc>
              <a:buNone/>
            </a:pPr>
            <a:r>
              <a:rPr lang="ja-JP" altLang="en" sz="1000" dirty="0">
                <a:latin typeface="Meiryo UI" panose="020B0604030504040204" pitchFamily="34" charset="-128"/>
                <a:ea typeface="Meiryo UI" panose="020B0604030504040204" pitchFamily="34" charset="-128"/>
              </a:rPr>
              <a:t>（</a:t>
            </a:r>
            <a:r>
              <a:rPr lang="ja-JP" altLang="en-US" sz="1000" dirty="0">
                <a:latin typeface="Meiryo UI" panose="020B0604030504040204" pitchFamily="34" charset="-128"/>
                <a:ea typeface="Meiryo UI" panose="020B0604030504040204" pitchFamily="34" charset="-128"/>
              </a:rPr>
              <a:t>英語名　</a:t>
            </a:r>
            <a:r>
              <a:rPr lang="en" altLang="ja-JP" sz="1000" dirty="0">
                <a:latin typeface="Meiryo UI" panose="020B0604030504040204" pitchFamily="34" charset="-128"/>
                <a:ea typeface="Meiryo UI" panose="020B0604030504040204" pitchFamily="34" charset="-128"/>
              </a:rPr>
              <a:t>NTT DATA NJK Corporation</a:t>
            </a:r>
            <a:r>
              <a:rPr lang="ja-JP" altLang="en" sz="1000" dirty="0">
                <a:latin typeface="Meiryo UI" panose="020B0604030504040204" pitchFamily="34" charset="-128"/>
                <a:ea typeface="Meiryo UI" panose="020B0604030504040204" pitchFamily="34" charset="-128"/>
              </a:rPr>
              <a:t>）</a:t>
            </a:r>
            <a:endParaRPr lang="en-US" altLang="ja-JP" sz="1000" dirty="0">
              <a:latin typeface="Meiryo UI" panose="020B0604030504040204" pitchFamily="34" charset="-128"/>
              <a:ea typeface="Meiryo UI" panose="020B0604030504040204" pitchFamily="34" charset="-128"/>
            </a:endParaRPr>
          </a:p>
          <a:p>
            <a:pPr marL="0" indent="0">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r>
              <a:rPr lang="ja-JP" altLang="en-US" sz="1200" dirty="0">
                <a:latin typeface="Meiryo UI" panose="020B0604030504040204" pitchFamily="34" charset="-128"/>
                <a:ea typeface="Meiryo UI" panose="020B0604030504040204" pitchFamily="34" charset="-128"/>
              </a:rPr>
              <a:t>〒</a:t>
            </a:r>
            <a:r>
              <a:rPr lang="en-US" altLang="ja-JP" sz="1200" dirty="0">
                <a:latin typeface="Meiryo UI" panose="020B0604030504040204" pitchFamily="34" charset="-128"/>
                <a:ea typeface="Meiryo UI" panose="020B0604030504040204" pitchFamily="34" charset="-128"/>
              </a:rPr>
              <a:t>104-0041</a:t>
            </a:r>
            <a:r>
              <a:rPr lang="ja-JP" altLang="en-US" sz="1200" dirty="0">
                <a:latin typeface="Meiryo UI" panose="020B0604030504040204" pitchFamily="34" charset="-128"/>
                <a:ea typeface="Meiryo UI" panose="020B0604030504040204" pitchFamily="34" charset="-128"/>
              </a:rPr>
              <a:t>　東京都中央区新富 </a:t>
            </a:r>
            <a:r>
              <a:rPr lang="en-US" altLang="ja-JP" sz="1200" dirty="0">
                <a:latin typeface="Meiryo UI" panose="020B0604030504040204" pitchFamily="34" charset="-128"/>
                <a:ea typeface="Meiryo UI" panose="020B0604030504040204" pitchFamily="34" charset="-128"/>
              </a:rPr>
              <a:t>2-3-4 </a:t>
            </a:r>
            <a:r>
              <a:rPr lang="en" altLang="ja-JP" sz="1200" dirty="0">
                <a:latin typeface="Meiryo UI" panose="020B0604030504040204" pitchFamily="34" charset="-128"/>
                <a:ea typeface="Meiryo UI" panose="020B0604030504040204" pitchFamily="34" charset="-128"/>
              </a:rPr>
              <a:t>NJK</a:t>
            </a:r>
            <a:r>
              <a:rPr lang="ja-JP" altLang="en-US" sz="1200" dirty="0">
                <a:latin typeface="Meiryo UI" panose="020B0604030504040204" pitchFamily="34" charset="-128"/>
                <a:ea typeface="Meiryo UI" panose="020B0604030504040204" pitchFamily="34" charset="-128"/>
              </a:rPr>
              <a:t>ビル</a:t>
            </a:r>
            <a:endParaRPr lang="ja-JP" altLang="en" sz="1200" dirty="0">
              <a:latin typeface="Meiryo UI" panose="020B0604030504040204" pitchFamily="34" charset="-128"/>
              <a:ea typeface="Meiryo UI" panose="020B0604030504040204" pitchFamily="34" charset="-128"/>
            </a:endParaRPr>
          </a:p>
          <a:p>
            <a:pPr marL="0" indent="0">
              <a:lnSpc>
                <a:spcPts val="1100"/>
              </a:lnSpc>
              <a:buNone/>
            </a:pPr>
            <a:endParaRPr lang="en" altLang="ja-JP" sz="1200" dirty="0">
              <a:latin typeface="Meiryo UI" panose="020B0604030504040204" pitchFamily="34" charset="-128"/>
              <a:ea typeface="Meiryo UI" panose="020B0604030504040204" pitchFamily="34" charset="-128"/>
            </a:endParaRPr>
          </a:p>
          <a:p>
            <a:pPr marL="0" indent="0">
              <a:lnSpc>
                <a:spcPts val="1100"/>
              </a:lnSpc>
              <a:buNone/>
            </a:pPr>
            <a:r>
              <a:rPr lang="en" altLang="ja-JP" sz="1200" dirty="0">
                <a:latin typeface="Meiryo UI" panose="020B0604030504040204" pitchFamily="34" charset="-128"/>
                <a:ea typeface="Meiryo UI" panose="020B0604030504040204" pitchFamily="34" charset="-128"/>
              </a:rPr>
              <a:t>1970</a:t>
            </a:r>
            <a:r>
              <a:rPr lang="ja-JP" altLang="en-US" sz="1200" dirty="0">
                <a:latin typeface="Meiryo UI" panose="020B0604030504040204" pitchFamily="34" charset="-128"/>
                <a:ea typeface="Meiryo UI" panose="020B0604030504040204" pitchFamily="34" charset="-128"/>
              </a:rPr>
              <a:t>年 （昭和</a:t>
            </a:r>
            <a:r>
              <a:rPr lang="en-US" altLang="ja-JP" sz="1200" dirty="0">
                <a:latin typeface="Meiryo UI" panose="020B0604030504040204" pitchFamily="34" charset="-128"/>
                <a:ea typeface="Meiryo UI" panose="020B0604030504040204" pitchFamily="34" charset="-128"/>
              </a:rPr>
              <a:t>45</a:t>
            </a:r>
            <a:r>
              <a:rPr lang="ja-JP" altLang="en-US" sz="1200" dirty="0">
                <a:latin typeface="Meiryo UI" panose="020B0604030504040204" pitchFamily="34" charset="-128"/>
                <a:ea typeface="Meiryo UI" panose="020B0604030504040204" pitchFamily="34" charset="-128"/>
              </a:rPr>
              <a:t>年） </a:t>
            </a:r>
            <a:r>
              <a:rPr lang="en-US" altLang="ja-JP" sz="1200" dirty="0">
                <a:latin typeface="Meiryo UI" panose="020B0604030504040204" pitchFamily="34" charset="-128"/>
                <a:ea typeface="Meiryo UI" panose="020B0604030504040204" pitchFamily="34" charset="-128"/>
              </a:rPr>
              <a:t>4</a:t>
            </a:r>
            <a:r>
              <a:rPr lang="ja-JP" altLang="en-US" sz="1200" dirty="0">
                <a:latin typeface="Meiryo UI" panose="020B0604030504040204" pitchFamily="34" charset="-128"/>
                <a:ea typeface="Meiryo UI" panose="020B0604030504040204" pitchFamily="34" charset="-128"/>
              </a:rPr>
              <a:t>月</a:t>
            </a:r>
          </a:p>
          <a:p>
            <a:pPr marL="0" indent="0">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r>
              <a:rPr lang="en-US" altLang="ja-JP" sz="1200" dirty="0">
                <a:latin typeface="Meiryo UI" panose="020B0604030504040204" pitchFamily="34" charset="-128"/>
                <a:ea typeface="Meiryo UI" panose="020B0604030504040204" pitchFamily="34" charset="-128"/>
              </a:rPr>
              <a:t>1</a:t>
            </a:r>
            <a:r>
              <a:rPr lang="ja-JP" altLang="en-US" sz="1200" dirty="0">
                <a:latin typeface="Meiryo UI" panose="020B0604030504040204" pitchFamily="34" charset="-128"/>
                <a:ea typeface="Meiryo UI" panose="020B0604030504040204" pitchFamily="34" charset="-128"/>
              </a:rPr>
              <a:t>億円	</a:t>
            </a:r>
          </a:p>
          <a:p>
            <a:pPr marL="0" indent="0">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r>
              <a:rPr lang="ja-JP" altLang="en-US" sz="1200" dirty="0">
                <a:latin typeface="Meiryo UI" panose="020B0604030504040204" pitchFamily="34" charset="-128"/>
                <a:ea typeface="Meiryo UI" panose="020B0604030504040204" pitchFamily="34" charset="-128"/>
              </a:rPr>
              <a:t>株式会社エヌ・ティ・ティ・データ</a:t>
            </a:r>
            <a:r>
              <a:rPr lang="ja-JP" altLang="en-US" sz="1000" dirty="0">
                <a:latin typeface="Meiryo UI" panose="020B0604030504040204" pitchFamily="34" charset="-128"/>
                <a:ea typeface="Meiryo UI" panose="020B0604030504040204" pitchFamily="34" charset="-128"/>
              </a:rPr>
              <a:t>（</a:t>
            </a:r>
            <a:r>
              <a:rPr lang="en-US" altLang="ja-JP" sz="1000" dirty="0">
                <a:latin typeface="Meiryo UI" panose="020B0604030504040204" pitchFamily="34" charset="-128"/>
                <a:ea typeface="Meiryo UI" panose="020B0604030504040204" pitchFamily="34" charset="-128"/>
              </a:rPr>
              <a:t>100%</a:t>
            </a:r>
            <a:r>
              <a:rPr lang="ja-JP" altLang="en-US" sz="1000" dirty="0">
                <a:latin typeface="Meiryo UI" panose="020B0604030504040204" pitchFamily="34" charset="-128"/>
                <a:ea typeface="Meiryo UI" panose="020B0604030504040204" pitchFamily="34" charset="-128"/>
              </a:rPr>
              <a:t>）</a:t>
            </a: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r>
              <a:rPr lang="ja-JP" altLang="en-US" sz="1200" dirty="0">
                <a:latin typeface="Meiryo UI" panose="020B0604030504040204" pitchFamily="34" charset="-128"/>
                <a:ea typeface="Meiryo UI" panose="020B0604030504040204" pitchFamily="34" charset="-128"/>
              </a:rPr>
              <a:t>取締役社長　　横田　武</a:t>
            </a:r>
          </a:p>
          <a:p>
            <a:pPr marL="0" indent="0">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r>
              <a:rPr lang="en-US" altLang="ja-JP" sz="1200" dirty="0">
                <a:latin typeface="Meiryo UI" panose="020B0604030504040204" pitchFamily="34" charset="-128"/>
                <a:ea typeface="Meiryo UI" panose="020B0604030504040204" pitchFamily="34" charset="-128"/>
              </a:rPr>
              <a:t>933</a:t>
            </a:r>
            <a:r>
              <a:rPr lang="ja-JP" altLang="en-US" sz="1200" dirty="0">
                <a:latin typeface="Meiryo UI" panose="020B0604030504040204" pitchFamily="34" charset="-128"/>
                <a:ea typeface="Meiryo UI" panose="020B0604030504040204" pitchFamily="34" charset="-128"/>
              </a:rPr>
              <a:t>名</a:t>
            </a:r>
            <a:r>
              <a:rPr lang="ja-JP" altLang="en-US" sz="1000" dirty="0">
                <a:latin typeface="Meiryo UI" panose="020B0604030504040204" pitchFamily="34" charset="-128"/>
                <a:ea typeface="Meiryo UI" panose="020B0604030504040204" pitchFamily="34" charset="-128"/>
              </a:rPr>
              <a:t>（</a:t>
            </a:r>
            <a:r>
              <a:rPr lang="en-US" altLang="ja-JP" sz="1000" dirty="0">
                <a:latin typeface="Meiryo UI" panose="020B0604030504040204" pitchFamily="34" charset="-128"/>
                <a:ea typeface="Meiryo UI" panose="020B0604030504040204" pitchFamily="34" charset="-128"/>
              </a:rPr>
              <a:t>2022</a:t>
            </a:r>
            <a:r>
              <a:rPr lang="ja-JP" altLang="en-US" sz="1000" dirty="0">
                <a:latin typeface="Meiryo UI" panose="020B0604030504040204" pitchFamily="34" charset="-128"/>
                <a:ea typeface="Meiryo UI" panose="020B0604030504040204" pitchFamily="34" charset="-128"/>
              </a:rPr>
              <a:t>年</a:t>
            </a:r>
            <a:r>
              <a:rPr lang="en-US" altLang="ja-JP" sz="1000" dirty="0">
                <a:latin typeface="Meiryo UI" panose="020B0604030504040204" pitchFamily="34" charset="-128"/>
                <a:ea typeface="Meiryo UI" panose="020B0604030504040204" pitchFamily="34" charset="-128"/>
              </a:rPr>
              <a:t>7</a:t>
            </a:r>
            <a:r>
              <a:rPr lang="ja-JP" altLang="en-US" sz="1000" dirty="0">
                <a:latin typeface="Meiryo UI" panose="020B0604030504040204" pitchFamily="34" charset="-128"/>
                <a:ea typeface="Meiryo UI" panose="020B0604030504040204" pitchFamily="34" charset="-128"/>
              </a:rPr>
              <a:t>月</a:t>
            </a:r>
            <a:r>
              <a:rPr lang="en-US" altLang="ja-JP" sz="1000" dirty="0">
                <a:latin typeface="Meiryo UI" panose="020B0604030504040204" pitchFamily="34" charset="-128"/>
                <a:ea typeface="Meiryo UI" panose="020B0604030504040204" pitchFamily="34" charset="-128"/>
              </a:rPr>
              <a:t>1</a:t>
            </a:r>
            <a:r>
              <a:rPr lang="ja-JP" altLang="en-US" sz="1000" dirty="0">
                <a:latin typeface="Meiryo UI" panose="020B0604030504040204" pitchFamily="34" charset="-128"/>
                <a:ea typeface="Meiryo UI" panose="020B0604030504040204" pitchFamily="34" charset="-128"/>
              </a:rPr>
              <a:t>日現在）</a:t>
            </a:r>
          </a:p>
          <a:p>
            <a:pPr marL="0" indent="0">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r>
              <a:rPr lang="ja-JP" altLang="en-US" sz="1200" dirty="0">
                <a:latin typeface="Meiryo UI" panose="020B0604030504040204" pitchFamily="34" charset="-128"/>
                <a:ea typeface="Meiryo UI" panose="020B0604030504040204" pitchFamily="34" charset="-128"/>
              </a:rPr>
              <a:t>豊洲オフィス</a:t>
            </a:r>
            <a:r>
              <a:rPr lang="en-US" altLang="ja-JP" sz="1200" dirty="0">
                <a:latin typeface="Meiryo UI" panose="020B0604030504040204" pitchFamily="34" charset="-128"/>
                <a:ea typeface="Meiryo UI" panose="020B0604030504040204" pitchFamily="34" charset="-128"/>
              </a:rPr>
              <a:t> </a:t>
            </a:r>
            <a:r>
              <a:rPr lang="ja-JP" altLang="en-US" sz="1000" dirty="0">
                <a:latin typeface="Meiryo UI" panose="020B0604030504040204" pitchFamily="34" charset="-128"/>
                <a:ea typeface="Meiryo UI" panose="020B0604030504040204" pitchFamily="34" charset="-128"/>
              </a:rPr>
              <a:t>（東京都江東区）</a:t>
            </a:r>
            <a:r>
              <a:rPr lang="ja-JP" altLang="en-US" sz="1200" dirty="0">
                <a:latin typeface="Meiryo UI" panose="020B0604030504040204" pitchFamily="34" charset="-128"/>
                <a:ea typeface="Meiryo UI" panose="020B0604030504040204" pitchFamily="34" charset="-128"/>
              </a:rPr>
              <a:t>、京橋オフィス </a:t>
            </a:r>
            <a:r>
              <a:rPr lang="ja-JP" altLang="en-US" sz="1000" dirty="0">
                <a:latin typeface="Meiryo UI" panose="020B0604030504040204" pitchFamily="34" charset="-128"/>
                <a:ea typeface="Meiryo UI" panose="020B0604030504040204" pitchFamily="34" charset="-128"/>
              </a:rPr>
              <a:t>（東京都中央区）</a:t>
            </a:r>
            <a:r>
              <a:rPr lang="ja-JP" altLang="en-US" sz="1200" dirty="0">
                <a:latin typeface="Meiryo UI" panose="020B0604030504040204" pitchFamily="34" charset="-128"/>
                <a:ea typeface="Meiryo UI" panose="020B0604030504040204" pitchFamily="34" charset="-128"/>
              </a:rPr>
              <a:t>、</a:t>
            </a:r>
          </a:p>
          <a:p>
            <a:pPr marL="0" indent="0">
              <a:lnSpc>
                <a:spcPts val="1100"/>
              </a:lnSpc>
              <a:buNone/>
            </a:pPr>
            <a:r>
              <a:rPr lang="ja-JP" altLang="en-US" sz="1200" dirty="0">
                <a:latin typeface="Meiryo UI" panose="020B0604030504040204" pitchFamily="34" charset="-128"/>
                <a:ea typeface="Meiryo UI" panose="020B0604030504040204" pitchFamily="34" charset="-128"/>
              </a:rPr>
              <a:t>関西事業所 </a:t>
            </a:r>
            <a:r>
              <a:rPr lang="ja-JP" altLang="en-US" sz="1000" dirty="0">
                <a:latin typeface="Meiryo UI" panose="020B0604030504040204" pitchFamily="34" charset="-128"/>
                <a:ea typeface="Meiryo UI" panose="020B0604030504040204" pitchFamily="34" charset="-128"/>
              </a:rPr>
              <a:t>（大阪市）</a:t>
            </a:r>
            <a:r>
              <a:rPr lang="ja-JP" altLang="en-US" sz="1200" dirty="0">
                <a:latin typeface="Meiryo UI" panose="020B0604030504040204" pitchFamily="34" charset="-128"/>
                <a:ea typeface="Meiryo UI" panose="020B0604030504040204" pitchFamily="34" charset="-128"/>
              </a:rPr>
              <a:t>、 北陸事業所 </a:t>
            </a:r>
            <a:r>
              <a:rPr lang="ja-JP" altLang="en-US" sz="1000" dirty="0">
                <a:latin typeface="Meiryo UI" panose="020B0604030504040204" pitchFamily="34" charset="-128"/>
                <a:ea typeface="Meiryo UI" panose="020B0604030504040204" pitchFamily="34" charset="-128"/>
              </a:rPr>
              <a:t>（小松市）</a:t>
            </a:r>
            <a:r>
              <a:rPr lang="ja-JP" altLang="en-US" sz="1200" dirty="0">
                <a:latin typeface="Meiryo UI" panose="020B0604030504040204" pitchFamily="34" charset="-128"/>
                <a:ea typeface="Meiryo UI" panose="020B0604030504040204" pitchFamily="34" charset="-128"/>
              </a:rPr>
              <a:t>、</a:t>
            </a: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r>
              <a:rPr lang="ja-JP" altLang="en-US" sz="1200" dirty="0">
                <a:latin typeface="Meiryo UI" panose="020B0604030504040204" pitchFamily="34" charset="-128"/>
                <a:ea typeface="Meiryo UI" panose="020B0604030504040204" pitchFamily="34" charset="-128"/>
              </a:rPr>
              <a:t>広島営業所 </a:t>
            </a:r>
            <a:r>
              <a:rPr lang="ja-JP" altLang="en-US" sz="1000" dirty="0">
                <a:latin typeface="Meiryo UI" panose="020B0604030504040204" pitchFamily="34" charset="-128"/>
                <a:ea typeface="Meiryo UI" panose="020B0604030504040204" pitchFamily="34" charset="-128"/>
              </a:rPr>
              <a:t>（広島市）</a:t>
            </a:r>
            <a:r>
              <a:rPr lang="ja-JP" altLang="en-US" sz="1200" dirty="0">
                <a:latin typeface="Meiryo UI" panose="020B0604030504040204" pitchFamily="34" charset="-128"/>
                <a:ea typeface="Meiryo UI" panose="020B0604030504040204" pitchFamily="34" charset="-128"/>
              </a:rPr>
              <a:t>、 熊本営業所 </a:t>
            </a:r>
            <a:r>
              <a:rPr lang="ja-JP" altLang="en-US" sz="1000" dirty="0">
                <a:latin typeface="Meiryo UI" panose="020B0604030504040204" pitchFamily="34" charset="-128"/>
                <a:ea typeface="Meiryo UI" panose="020B0604030504040204" pitchFamily="34" charset="-128"/>
              </a:rPr>
              <a:t>（上益城郡）</a:t>
            </a:r>
          </a:p>
          <a:p>
            <a:pPr marL="0" indent="0">
              <a:lnSpc>
                <a:spcPts val="1100"/>
              </a:lnSpc>
              <a:buNone/>
            </a:pPr>
            <a:endParaRPr lang="en-US" altLang="ja-JP" sz="1200" dirty="0">
              <a:latin typeface="Meiryo UI" panose="020B0604030504040204" pitchFamily="34" charset="-128"/>
              <a:ea typeface="Meiryo UI" panose="020B0604030504040204" pitchFamily="34" charset="-128"/>
            </a:endParaRPr>
          </a:p>
          <a:p>
            <a:pPr marL="0" indent="0">
              <a:lnSpc>
                <a:spcPts val="1100"/>
              </a:lnSpc>
              <a:buNone/>
            </a:pPr>
            <a:r>
              <a:rPr lang="en-US" altLang="ja-JP" sz="1200" dirty="0">
                <a:latin typeface="Meiryo UI" panose="020B0604030504040204" pitchFamily="34" charset="-128"/>
                <a:ea typeface="Meiryo UI" panose="020B0604030504040204" pitchFamily="34" charset="-128"/>
              </a:rPr>
              <a:t>1. </a:t>
            </a:r>
            <a:r>
              <a:rPr lang="ja-JP" altLang="en-US" sz="1200" dirty="0">
                <a:latin typeface="Meiryo UI" panose="020B0604030504040204" pitchFamily="34" charset="-128"/>
                <a:ea typeface="Meiryo UI" panose="020B0604030504040204" pitchFamily="34" charset="-128"/>
              </a:rPr>
              <a:t>システム開発</a:t>
            </a:r>
          </a:p>
          <a:p>
            <a:pPr marL="0" indent="0">
              <a:lnSpc>
                <a:spcPts val="1100"/>
              </a:lnSpc>
              <a:buNone/>
            </a:pPr>
            <a:r>
              <a:rPr lang="en-US" altLang="ja-JP" sz="1200" dirty="0">
                <a:latin typeface="Meiryo UI" panose="020B0604030504040204" pitchFamily="34" charset="-128"/>
                <a:ea typeface="Meiryo UI" panose="020B0604030504040204" pitchFamily="34" charset="-128"/>
              </a:rPr>
              <a:t>2. </a:t>
            </a:r>
            <a:r>
              <a:rPr lang="ja-JP" altLang="en-US" sz="1200" dirty="0">
                <a:latin typeface="Meiryo UI" panose="020B0604030504040204" pitchFamily="34" charset="-128"/>
                <a:ea typeface="Meiryo UI" panose="020B0604030504040204" pitchFamily="34" charset="-128"/>
              </a:rPr>
              <a:t>エンベデッド（組込み）開発</a:t>
            </a:r>
          </a:p>
          <a:p>
            <a:pPr marL="0" indent="0">
              <a:lnSpc>
                <a:spcPts val="1100"/>
              </a:lnSpc>
              <a:buNone/>
            </a:pPr>
            <a:r>
              <a:rPr lang="en-US" altLang="ja-JP" sz="1200" dirty="0">
                <a:latin typeface="Meiryo UI" panose="020B0604030504040204" pitchFamily="34" charset="-128"/>
                <a:ea typeface="Meiryo UI" panose="020B0604030504040204" pitchFamily="34" charset="-128"/>
              </a:rPr>
              <a:t>3. </a:t>
            </a:r>
            <a:r>
              <a:rPr lang="ja-JP" altLang="en-US" sz="1200" dirty="0">
                <a:latin typeface="Meiryo UI" panose="020B0604030504040204" pitchFamily="34" charset="-128"/>
                <a:ea typeface="Meiryo UI" panose="020B0604030504040204" pitchFamily="34" charset="-128"/>
              </a:rPr>
              <a:t>ソリューション・サービス開発・販売</a:t>
            </a:r>
          </a:p>
        </p:txBody>
      </p:sp>
      <p:cxnSp>
        <p:nvCxnSpPr>
          <p:cNvPr id="5" name="直線コネクタ 4">
            <a:extLst>
              <a:ext uri="{FF2B5EF4-FFF2-40B4-BE49-F238E27FC236}">
                <a16:creationId xmlns:a16="http://schemas.microsoft.com/office/drawing/2014/main" id="{752C65FD-B768-C846-9722-75B20DBD563C}"/>
              </a:ext>
            </a:extLst>
          </p:cNvPr>
          <p:cNvCxnSpPr/>
          <p:nvPr/>
        </p:nvCxnSpPr>
        <p:spPr>
          <a:xfrm>
            <a:off x="5815791" y="1417776"/>
            <a:ext cx="0" cy="4080656"/>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正方形/長方形 13">
            <a:extLst>
              <a:ext uri="{FF2B5EF4-FFF2-40B4-BE49-F238E27FC236}">
                <a16:creationId xmlns:a16="http://schemas.microsoft.com/office/drawing/2014/main" id="{60DB1F09-9047-4642-98EB-2D5558E83ADD}"/>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9" name="角丸四角形 8"/>
          <p:cNvSpPr/>
          <p:nvPr/>
        </p:nvSpPr>
        <p:spPr>
          <a:xfrm>
            <a:off x="-6465756" y="1760713"/>
            <a:ext cx="6348432" cy="2703178"/>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ja-JP" altLang="en-US" sz="2000" b="1" dirty="0">
                <a:solidFill>
                  <a:schemeClr val="tx1"/>
                </a:solidFill>
                <a:latin typeface="+mn-ea"/>
              </a:rPr>
              <a:t>会社概要、役員、沿革</a:t>
            </a:r>
            <a:r>
              <a:rPr kumimoji="1" lang="ja-JP" altLang="en-US" sz="2000" dirty="0">
                <a:solidFill>
                  <a:schemeClr val="tx1"/>
                </a:solidFill>
                <a:latin typeface="+mn-ea"/>
              </a:rPr>
              <a:t>　</a:t>
            </a:r>
            <a:r>
              <a:rPr kumimoji="1" lang="en-US" altLang="ja-JP" sz="2000" dirty="0">
                <a:solidFill>
                  <a:schemeClr val="tx1"/>
                </a:solidFill>
                <a:latin typeface="+mn-ea"/>
              </a:rPr>
              <a:t>(P4-6)</a:t>
            </a:r>
          </a:p>
          <a:p>
            <a:endParaRPr lang="en-US" altLang="ja-JP" sz="1600" b="1" dirty="0">
              <a:solidFill>
                <a:schemeClr val="tx1"/>
              </a:solidFill>
              <a:latin typeface="+mn-ea"/>
            </a:endParaRPr>
          </a:p>
          <a:p>
            <a:r>
              <a:rPr lang="en-US" altLang="ja-JP" sz="1600" b="1" dirty="0">
                <a:solidFill>
                  <a:schemeClr val="tx1"/>
                </a:solidFill>
                <a:latin typeface="+mn-ea"/>
              </a:rPr>
              <a:t>1.</a:t>
            </a:r>
            <a:r>
              <a:rPr lang="ja-JP" altLang="en-US" sz="1600" b="1" dirty="0">
                <a:solidFill>
                  <a:schemeClr val="tx1"/>
                </a:solidFill>
                <a:latin typeface="+mn-ea"/>
              </a:rPr>
              <a:t>レイアウト、構成、配置、デザイン等</a:t>
            </a:r>
            <a:endParaRPr lang="en-US" altLang="ja-JP" sz="1600" dirty="0">
              <a:solidFill>
                <a:schemeClr val="tx1"/>
              </a:solidFill>
              <a:latin typeface="+mn-ea"/>
            </a:endParaRPr>
          </a:p>
          <a:p>
            <a:r>
              <a:rPr lang="ja-JP" altLang="en-US" sz="1600" dirty="0">
                <a:solidFill>
                  <a:schemeClr val="tx1"/>
                </a:solidFill>
                <a:latin typeface="+mn-ea"/>
              </a:rPr>
              <a:t>　　ご提案願います</a:t>
            </a:r>
            <a:endParaRPr lang="en-US" altLang="ja-JP" sz="1600" dirty="0">
              <a:solidFill>
                <a:schemeClr val="tx1"/>
              </a:solidFill>
              <a:latin typeface="+mn-ea"/>
            </a:endParaRPr>
          </a:p>
          <a:p>
            <a:endParaRPr lang="en-US" altLang="ja-JP" sz="1600" dirty="0">
              <a:solidFill>
                <a:schemeClr val="tx1"/>
              </a:solidFill>
              <a:latin typeface="+mn-ea"/>
            </a:endParaRPr>
          </a:p>
          <a:p>
            <a:r>
              <a:rPr lang="en-US" altLang="ja-JP" sz="1600" dirty="0">
                <a:solidFill>
                  <a:schemeClr val="tx1"/>
                </a:solidFill>
                <a:latin typeface="+mn-ea"/>
              </a:rPr>
              <a:t>※</a:t>
            </a:r>
            <a:r>
              <a:rPr lang="ja-JP" altLang="en-US" sz="1600" dirty="0">
                <a:solidFill>
                  <a:schemeClr val="tx1"/>
                </a:solidFill>
                <a:latin typeface="+mn-ea"/>
              </a:rPr>
              <a:t>役員、従業員数等の変更対応のため、弊社による編集可能ページ</a:t>
            </a:r>
            <a:endParaRPr lang="en-US" altLang="ja-JP" sz="1600" dirty="0">
              <a:solidFill>
                <a:schemeClr val="tx1"/>
              </a:solidFill>
              <a:latin typeface="+mn-ea"/>
            </a:endParaRPr>
          </a:p>
          <a:p>
            <a:r>
              <a:rPr lang="ja-JP" altLang="en-US" sz="1600" dirty="0">
                <a:solidFill>
                  <a:schemeClr val="tx1"/>
                </a:solidFill>
                <a:latin typeface="+mn-ea"/>
              </a:rPr>
              <a:t>　　でお願いします</a:t>
            </a:r>
            <a:endParaRPr lang="en-US" altLang="ja-JP" sz="1600" dirty="0">
              <a:solidFill>
                <a:schemeClr val="tx1"/>
              </a:solidFill>
              <a:latin typeface="+mn-ea"/>
            </a:endParaRPr>
          </a:p>
        </p:txBody>
      </p:sp>
    </p:spTree>
    <p:extLst>
      <p:ext uri="{BB962C8B-B14F-4D97-AF65-F5344CB8AC3E}">
        <p14:creationId xmlns:p14="http://schemas.microsoft.com/office/powerpoint/2010/main" val="2378598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タイトル 1">
            <a:extLst>
              <a:ext uri="{FF2B5EF4-FFF2-40B4-BE49-F238E27FC236}">
                <a16:creationId xmlns:a16="http://schemas.microsoft.com/office/drawing/2014/main" id="{FD64A7BD-4E65-2D44-9DC8-8C928F44D334}"/>
              </a:ext>
            </a:extLst>
          </p:cNvPr>
          <p:cNvSpPr txBox="1">
            <a:spLocks/>
          </p:cNvSpPr>
          <p:nvPr/>
        </p:nvSpPr>
        <p:spPr>
          <a:xfrm>
            <a:off x="1451604" y="2902"/>
            <a:ext cx="8299221" cy="730799"/>
          </a:xfrm>
          <a:prstGeom prst="rect">
            <a:avLst/>
          </a:prstGeom>
        </p:spPr>
        <p:txBody>
          <a:bodyPr tIns="108000" anchor="ctr" anchorCtr="0">
            <a:normAutofit/>
          </a:bodyPr>
          <a:lstStyle>
            <a:lvl1pPr algn="l" defTabSz="484862" rtl="0" eaLnBrk="1" fontAlgn="base" hangingPunct="1">
              <a:spcBef>
                <a:spcPct val="0"/>
              </a:spcBef>
              <a:spcAft>
                <a:spcPct val="0"/>
              </a:spcAft>
              <a:defRPr kumimoji="1" lang="ja-JP" altLang="en-US" sz="2400" b="0" i="0" kern="1200" spc="0" baseline="0" dirty="0" smtClean="0">
                <a:solidFill>
                  <a:schemeClr val="accent2"/>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ja-JP" altLang="en-US" b="1" dirty="0">
                <a:solidFill>
                  <a:schemeClr val="accent2">
                    <a:lumMod val="75000"/>
                  </a:schemeClr>
                </a:solidFill>
              </a:rPr>
              <a:t>クラウドリフトアップ開発</a:t>
            </a:r>
          </a:p>
        </p:txBody>
      </p:sp>
      <p:sp>
        <p:nvSpPr>
          <p:cNvPr id="55" name="タイトル 1">
            <a:extLst>
              <a:ext uri="{FF2B5EF4-FFF2-40B4-BE49-F238E27FC236}">
                <a16:creationId xmlns:a16="http://schemas.microsoft.com/office/drawing/2014/main" id="{6EBFB1A2-DBBF-7C47-91C9-561649F83698}"/>
              </a:ext>
            </a:extLst>
          </p:cNvPr>
          <p:cNvSpPr txBox="1">
            <a:spLocks/>
          </p:cNvSpPr>
          <p:nvPr/>
        </p:nvSpPr>
        <p:spPr>
          <a:xfrm>
            <a:off x="254446" y="0"/>
            <a:ext cx="1197158" cy="733701"/>
          </a:xfrm>
          <a:prstGeom prst="rect">
            <a:avLst/>
          </a:prstGeom>
        </p:spPr>
        <p:txBody>
          <a:bodyPr wrap="none" lIns="0" tIns="108000" rIns="0" bIns="0" anchor="ctr" anchorCtr="0">
            <a:normAutofit/>
          </a:bodyPr>
          <a:lstStyle>
            <a:lvl1pPr algn="l" defTabSz="484862" rtl="0" eaLnBrk="1" fontAlgn="base" hangingPunct="1">
              <a:spcBef>
                <a:spcPct val="0"/>
              </a:spcBef>
              <a:spcAft>
                <a:spcPct val="0"/>
              </a:spcAft>
              <a:defRPr kumimoji="1" lang="ja-JP" altLang="en-US" sz="2400" b="1" i="0" kern="1200" spc="0" baseline="0" dirty="0" smtClean="0">
                <a:solidFill>
                  <a:schemeClr val="bg1"/>
                </a:solidFill>
                <a:latin typeface="+mj-ea"/>
                <a:ea typeface="+mj-ea"/>
                <a:cs typeface="Arial"/>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a:lstStyle>
          <a:p>
            <a:r>
              <a:rPr lang="en-US" altLang="ja-JP" sz="1400" dirty="0">
                <a:solidFill>
                  <a:schemeClr val="accent2">
                    <a:lumMod val="75000"/>
                  </a:schemeClr>
                </a:solidFill>
                <a:latin typeface="Meiryo UI" panose="020B0604030504040204" pitchFamily="34" charset="-128"/>
                <a:ea typeface="Meiryo UI" panose="020B0604030504040204" pitchFamily="34" charset="-128"/>
              </a:rPr>
              <a:t>【</a:t>
            </a:r>
            <a:r>
              <a:rPr lang="ja-JP" altLang="en-US" sz="1400" dirty="0">
                <a:solidFill>
                  <a:schemeClr val="accent2">
                    <a:lumMod val="75000"/>
                  </a:schemeClr>
                </a:solidFill>
                <a:latin typeface="Meiryo UI" panose="020B0604030504040204" pitchFamily="34" charset="-128"/>
                <a:ea typeface="Meiryo UI" panose="020B0604030504040204" pitchFamily="34" charset="-128"/>
              </a:rPr>
              <a:t>開発事例</a:t>
            </a:r>
            <a:r>
              <a:rPr lang="en-US" altLang="ja-JP" sz="1400" dirty="0">
                <a:solidFill>
                  <a:schemeClr val="accent2">
                    <a:lumMod val="75000"/>
                  </a:schemeClr>
                </a:solidFill>
                <a:latin typeface="Meiryo UI" panose="020B0604030504040204" pitchFamily="34" charset="-128"/>
                <a:ea typeface="Meiryo UI" panose="020B0604030504040204" pitchFamily="34" charset="-128"/>
              </a:rPr>
              <a:t>.12】</a:t>
            </a:r>
            <a:endParaRPr lang="ja-JP" altLang="en-US" sz="1400" dirty="0">
              <a:solidFill>
                <a:schemeClr val="accent2">
                  <a:lumMod val="75000"/>
                </a:schemeClr>
              </a:solidFill>
              <a:latin typeface="Meiryo UI" panose="020B0604030504040204" pitchFamily="34" charset="-128"/>
              <a:ea typeface="Meiryo UI" panose="020B0604030504040204" pitchFamily="34" charset="-128"/>
            </a:endParaRPr>
          </a:p>
        </p:txBody>
      </p:sp>
      <p:sp>
        <p:nvSpPr>
          <p:cNvPr id="56" name="正方形/長方形 55">
            <a:extLst>
              <a:ext uri="{FF2B5EF4-FFF2-40B4-BE49-F238E27FC236}">
                <a16:creationId xmlns:a16="http://schemas.microsoft.com/office/drawing/2014/main" id="{84F80CF9-0311-BE4A-8D66-E844C9D66FC7}"/>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テキスト ボックス 56">
            <a:extLst>
              <a:ext uri="{FF2B5EF4-FFF2-40B4-BE49-F238E27FC236}">
                <a16:creationId xmlns:a16="http://schemas.microsoft.com/office/drawing/2014/main" id="{F218864C-ED9F-EB4F-95A8-D6BC9D8D99BC}"/>
              </a:ext>
            </a:extLst>
          </p:cNvPr>
          <p:cNvSpPr txBox="1"/>
          <p:nvPr/>
        </p:nvSpPr>
        <p:spPr>
          <a:xfrm>
            <a:off x="363148" y="911868"/>
            <a:ext cx="10337277" cy="32008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lnSpc>
                <a:spcPct val="130000"/>
              </a:lnSpc>
            </a:pPr>
            <a:r>
              <a:rPr lang="ja-JP" altLang="en-US" sz="1600" b="1" dirty="0" err="1">
                <a:solidFill>
                  <a:schemeClr val="tx1"/>
                </a:solidFill>
                <a:latin typeface="Meiryo UI" panose="020B0604030504040204" pitchFamily="34" charset="-128"/>
                <a:ea typeface="Meiryo UI" panose="020B0604030504040204" pitchFamily="34" charset="-128"/>
              </a:rPr>
              <a:t>ほげほげ</a:t>
            </a:r>
            <a:r>
              <a:rPr lang="ja-JP" altLang="en-US" sz="1600" b="1" dirty="0">
                <a:solidFill>
                  <a:schemeClr val="tx1"/>
                </a:solidFill>
                <a:latin typeface="Meiryo UI" panose="020B0604030504040204" pitchFamily="34" charset="-128"/>
                <a:ea typeface="Meiryo UI" panose="020B0604030504040204" pitchFamily="34" charset="-128"/>
              </a:rPr>
              <a:t>社のビジネスパートナーとして、ほげほげを開発。</a:t>
            </a:r>
            <a:endParaRPr lang="en-US" altLang="ja-JP" sz="1600" b="1" dirty="0">
              <a:solidFill>
                <a:schemeClr val="tx1"/>
              </a:solidFill>
              <a:latin typeface="Meiryo UI" panose="020B0604030504040204" pitchFamily="34" charset="-128"/>
              <a:ea typeface="Meiryo UI" panose="020B0604030504040204" pitchFamily="34" charset="-128"/>
            </a:endParaRPr>
          </a:p>
        </p:txBody>
      </p:sp>
      <p:sp>
        <p:nvSpPr>
          <p:cNvPr id="105" name="テキスト ボックス 104">
            <a:extLst>
              <a:ext uri="{FF2B5EF4-FFF2-40B4-BE49-F238E27FC236}">
                <a16:creationId xmlns:a16="http://schemas.microsoft.com/office/drawing/2014/main" id="{0F7ECB89-D751-7543-8A21-40B8383B689D}"/>
              </a:ext>
            </a:extLst>
          </p:cNvPr>
          <p:cNvSpPr txBox="1"/>
          <p:nvPr/>
        </p:nvSpPr>
        <p:spPr>
          <a:xfrm>
            <a:off x="615805" y="4607892"/>
            <a:ext cx="4579590" cy="1553412"/>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106" name="コンテンツ プレースホルダ 103">
            <a:extLst>
              <a:ext uri="{FF2B5EF4-FFF2-40B4-BE49-F238E27FC236}">
                <a16:creationId xmlns:a16="http://schemas.microsoft.com/office/drawing/2014/main" id="{28E4F286-45D9-414D-92A4-D24C2FC737A0}"/>
              </a:ext>
            </a:extLst>
          </p:cNvPr>
          <p:cNvSpPr txBox="1">
            <a:spLocks/>
          </p:cNvSpPr>
          <p:nvPr/>
        </p:nvSpPr>
        <p:spPr bwMode="auto">
          <a:xfrm>
            <a:off x="819990" y="4749625"/>
            <a:ext cx="4289663" cy="114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a:t>
            </a:r>
            <a:endParaRPr lang="en-US" altLang="ja-JP" sz="1200" kern="0" dirty="0">
              <a:latin typeface="Meiryo UI" panose="020B0604030504040204" pitchFamily="34" charset="-128"/>
              <a:ea typeface="Meiryo UI" panose="020B0604030504040204" pitchFamily="34" charset="-128"/>
              <a:cs typeface="Meiryo UI" pitchFamily="50" charset="-128"/>
            </a:endParaRPr>
          </a:p>
        </p:txBody>
      </p:sp>
      <p:sp>
        <p:nvSpPr>
          <p:cNvPr id="107" name="テキスト ボックス 106">
            <a:extLst>
              <a:ext uri="{FF2B5EF4-FFF2-40B4-BE49-F238E27FC236}">
                <a16:creationId xmlns:a16="http://schemas.microsoft.com/office/drawing/2014/main" id="{DD468741-3836-FA4A-B11F-03B8875F0F56}"/>
              </a:ext>
            </a:extLst>
          </p:cNvPr>
          <p:cNvSpPr txBox="1"/>
          <p:nvPr/>
        </p:nvSpPr>
        <p:spPr>
          <a:xfrm>
            <a:off x="5378561" y="4607892"/>
            <a:ext cx="4108519" cy="1553412"/>
          </a:xfrm>
          <a:prstGeom prst="roundRect">
            <a:avLst>
              <a:gd name="adj" fmla="val 4795"/>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none" tIns="144000" rtlCol="0">
            <a:noAutofit/>
          </a:bodyPr>
          <a:lstStyle/>
          <a:p>
            <a:endParaRPr lang="en-US" altLang="ja-JP" sz="1200" dirty="0">
              <a:solidFill>
                <a:schemeClr val="tx1"/>
              </a:solidFill>
              <a:latin typeface="Meiryo UI" panose="020B0604030504040204" pitchFamily="34" charset="-128"/>
              <a:ea typeface="Meiryo UI" panose="020B0604030504040204" pitchFamily="34" charset="-128"/>
            </a:endParaRPr>
          </a:p>
        </p:txBody>
      </p:sp>
      <p:sp>
        <p:nvSpPr>
          <p:cNvPr id="111" name="コンテンツ プレースホルダ 103">
            <a:extLst>
              <a:ext uri="{FF2B5EF4-FFF2-40B4-BE49-F238E27FC236}">
                <a16:creationId xmlns:a16="http://schemas.microsoft.com/office/drawing/2014/main" id="{8D5FA58B-19E5-A241-8630-54B98EDAD0DA}"/>
              </a:ext>
            </a:extLst>
          </p:cNvPr>
          <p:cNvSpPr txBox="1">
            <a:spLocks/>
          </p:cNvSpPr>
          <p:nvPr/>
        </p:nvSpPr>
        <p:spPr bwMode="auto">
          <a:xfrm>
            <a:off x="5566259" y="4748701"/>
            <a:ext cx="3860745" cy="127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a:spcBef>
                <a:spcPct val="20000"/>
              </a:spcBef>
              <a:buClr>
                <a:srgbClr val="0070C0"/>
              </a:buClr>
              <a:buSzPct val="100000"/>
              <a:defRPr/>
            </a:pPr>
            <a:r>
              <a:rPr lang="ja-JP" altLang="en-US" sz="1400" b="1" kern="0" dirty="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rPr>
              <a:t> </a:t>
            </a:r>
            <a:r>
              <a:rPr lang="ja-JP" altLang="en-US" sz="1400" b="1" dirty="0">
                <a:solidFill>
                  <a:schemeClr val="tx2"/>
                </a:solidFill>
                <a:latin typeface="Meiryo UI" panose="020B0604030504040204" pitchFamily="50" charset="-128"/>
                <a:ea typeface="Meiryo UI" panose="020B0604030504040204" pitchFamily="50" charset="-128"/>
              </a:rPr>
              <a:t>工程</a:t>
            </a:r>
            <a:endParaRPr lang="en-US" altLang="ja-JP" sz="1400" b="1" kern="0" dirty="0">
              <a:solidFill>
                <a:schemeClr val="tx2"/>
              </a:solidFill>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r>
              <a:rPr lang="ja-JP" altLang="en-US" sz="1200" kern="0" dirty="0">
                <a:solidFill>
                  <a:schemeClr val="tx2"/>
                </a:solidFill>
                <a:latin typeface="Meiryo UI" panose="020B0604030504040204" pitchFamily="34" charset="-128"/>
                <a:ea typeface="Meiryo UI" panose="020B0604030504040204" pitchFamily="34" charset="-128"/>
                <a:cs typeface="Meiryo UI" pitchFamily="50" charset="-128"/>
              </a:rPr>
              <a:t>・</a:t>
            </a:r>
            <a:r>
              <a:rPr lang="en-US" altLang="ja-JP" sz="1200" kern="0" dirty="0">
                <a:solidFill>
                  <a:schemeClr val="tx2"/>
                </a:solidFill>
                <a:latin typeface="Meiryo UI" panose="020B0604030504040204" pitchFamily="34" charset="-128"/>
                <a:ea typeface="Meiryo UI" panose="020B0604030504040204" pitchFamily="34" charset="-128"/>
                <a:cs typeface="Meiryo UI" pitchFamily="50" charset="-128"/>
              </a:rPr>
              <a:t> </a:t>
            </a:r>
            <a:endParaRPr lang="en-US" altLang="ja-JP" sz="1200" kern="0" dirty="0">
              <a:latin typeface="Meiryo UI" panose="020B0604030504040204" pitchFamily="34" charset="-128"/>
              <a:ea typeface="Meiryo UI" panose="020B0604030504040204" pitchFamily="34" charset="-128"/>
              <a:cs typeface="Meiryo UI" pitchFamily="50" charset="-128"/>
            </a:endParaRPr>
          </a:p>
          <a:p>
            <a:pPr>
              <a:spcBef>
                <a:spcPct val="20000"/>
              </a:spcBef>
              <a:buClr>
                <a:srgbClr val="0070C0"/>
              </a:buClr>
              <a:buSzPct val="100000"/>
              <a:defRPr/>
            </a:pPr>
            <a:endParaRPr lang="en-US" altLang="ja-JP" sz="1200" kern="0" dirty="0">
              <a:latin typeface="Meiryo UI" panose="020B0604030504040204" pitchFamily="34" charset="-128"/>
              <a:ea typeface="Meiryo UI" panose="020B0604030504040204" pitchFamily="34" charset="-128"/>
              <a:cs typeface="Meiryo UI" pitchFamily="50" charset="-128"/>
            </a:endParaRPr>
          </a:p>
          <a:p>
            <a:pPr lvl="0" defTabSz="914400" eaLnBrk="0" fontAlgn="base" hangingPunct="0">
              <a:spcBef>
                <a:spcPct val="20000"/>
              </a:spcBef>
              <a:spcAft>
                <a:spcPct val="0"/>
              </a:spcAft>
              <a:buClr>
                <a:srgbClr val="0070C0"/>
              </a:buClr>
              <a:buSzPct val="100000"/>
              <a:defRPr/>
            </a:pPr>
            <a:r>
              <a:rPr lang="ja-JP" altLang="en-US" sz="1400" b="1" kern="0" dirty="0">
                <a:latin typeface="Meiryo UI" panose="020B0604030504040204" pitchFamily="34" charset="-128"/>
                <a:ea typeface="Meiryo UI" panose="020B0604030504040204" pitchFamily="34" charset="-128"/>
                <a:cs typeface="Meiryo UI" pitchFamily="50" charset="-128"/>
              </a:rPr>
              <a:t>■</a:t>
            </a:r>
            <a:r>
              <a:rPr lang="en-US" altLang="ja-JP" sz="1400" b="1" kern="0" dirty="0">
                <a:latin typeface="Meiryo UI" panose="020B0604030504040204" pitchFamily="34" charset="-128"/>
                <a:ea typeface="Meiryo UI" panose="020B0604030504040204" pitchFamily="34" charset="-128"/>
                <a:cs typeface="Meiryo UI" pitchFamily="50" charset="-128"/>
              </a:rPr>
              <a:t> </a:t>
            </a:r>
            <a:r>
              <a:rPr kumimoji="1" lang="ja-JP" altLang="en-US" sz="1400" b="1" i="0" u="none" strike="noStrike" kern="0" cap="none" spc="0" normalizeH="0" baseline="0" noProof="0" dirty="0">
                <a:ln>
                  <a:noFill/>
                </a:ln>
                <a:effectLst/>
                <a:uLnTx/>
                <a:uFillTx/>
                <a:latin typeface="Meiryo UI" panose="020B0604030504040204" pitchFamily="34" charset="-128"/>
                <a:ea typeface="Meiryo UI" panose="020B0604030504040204" pitchFamily="34" charset="-128"/>
                <a:cs typeface="Meiryo UI" pitchFamily="50" charset="-128"/>
              </a:rPr>
              <a:t>技術要素</a:t>
            </a:r>
          </a:p>
          <a:p>
            <a:pPr>
              <a:spcBef>
                <a:spcPct val="20000"/>
              </a:spcBef>
              <a:buClr>
                <a:srgbClr val="0070C0"/>
              </a:buClr>
              <a:buSzPct val="100000"/>
              <a:defRPr/>
            </a:pPr>
            <a:r>
              <a:rPr lang="ja-JP" altLang="en-US" sz="1200" kern="0" dirty="0">
                <a:solidFill>
                  <a:schemeClr val="bg2">
                    <a:lumMod val="75000"/>
                  </a:schemeClr>
                </a:solidFill>
                <a:latin typeface="Meiryo UI" panose="020B0604030504040204" pitchFamily="34" charset="-128"/>
                <a:ea typeface="Meiryo UI" panose="020B0604030504040204" pitchFamily="34" charset="-128"/>
                <a:cs typeface="Meiryo UI" pitchFamily="50" charset="-128"/>
              </a:rPr>
              <a:t>・</a:t>
            </a:r>
            <a:endParaRPr lang="en-US" altLang="ja-JP" sz="1200" kern="0" dirty="0">
              <a:latin typeface="Meiryo UI" panose="020B0604030504040204" pitchFamily="34" charset="-128"/>
              <a:ea typeface="Meiryo UI" panose="020B0604030504040204" pitchFamily="34" charset="-128"/>
              <a:cs typeface="Meiryo UI" pitchFamily="50" charset="-128"/>
            </a:endParaRPr>
          </a:p>
        </p:txBody>
      </p:sp>
      <p:sp>
        <p:nvSpPr>
          <p:cNvPr id="4" name="正方形/長方形 3"/>
          <p:cNvSpPr/>
          <p:nvPr/>
        </p:nvSpPr>
        <p:spPr>
          <a:xfrm>
            <a:off x="363149" y="874509"/>
            <a:ext cx="9123931" cy="5419287"/>
          </a:xfrm>
          <a:prstGeom prst="rect">
            <a:avLst/>
          </a:prstGeom>
          <a:blipFill dpi="0" rotWithShape="1">
            <a:blip r:embed="rId2">
              <a:alphaModFix amt="70000"/>
            </a:blip>
            <a:srcRect/>
            <a:tile tx="0" ty="0" sx="100000" sy="100000" flip="none" algn="tl"/>
          </a:blip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 name="テキスト ボックス 47">
            <a:extLst>
              <a:ext uri="{FF2B5EF4-FFF2-40B4-BE49-F238E27FC236}">
                <a16:creationId xmlns:a16="http://schemas.microsoft.com/office/drawing/2014/main" id="{F218864C-ED9F-EB4F-95A8-D6BC9D8D99BC}"/>
              </a:ext>
            </a:extLst>
          </p:cNvPr>
          <p:cNvSpPr txBox="1"/>
          <p:nvPr/>
        </p:nvSpPr>
        <p:spPr>
          <a:xfrm>
            <a:off x="3497846" y="3731967"/>
            <a:ext cx="3262573" cy="4211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lgn="ctr">
              <a:lnSpc>
                <a:spcPct val="130000"/>
              </a:lnSpc>
            </a:pPr>
            <a:r>
              <a:rPr lang="en-US" altLang="ja-JP" sz="2400" b="1" dirty="0">
                <a:solidFill>
                  <a:schemeClr val="tx1"/>
                </a:solidFill>
                <a:latin typeface="Meiryo UI" panose="020B0604030504040204" pitchFamily="34" charset="-128"/>
                <a:ea typeface="Meiryo UI" panose="020B0604030504040204" pitchFamily="34" charset="-128"/>
              </a:rPr>
              <a:t>Now</a:t>
            </a:r>
            <a:r>
              <a:rPr lang="ja-JP" altLang="en-US" sz="2400" b="1" dirty="0">
                <a:solidFill>
                  <a:schemeClr val="tx1"/>
                </a:solidFill>
                <a:latin typeface="Meiryo UI" panose="020B0604030504040204" pitchFamily="34" charset="-128"/>
                <a:ea typeface="Meiryo UI" panose="020B0604030504040204" pitchFamily="34" charset="-128"/>
              </a:rPr>
              <a:t> </a:t>
            </a:r>
            <a:r>
              <a:rPr lang="en-US" altLang="ja-JP" sz="2400" b="1" dirty="0">
                <a:solidFill>
                  <a:schemeClr val="tx1"/>
                </a:solidFill>
                <a:latin typeface="Meiryo UI" panose="020B0604030504040204" pitchFamily="34" charset="-128"/>
                <a:ea typeface="Meiryo UI" panose="020B0604030504040204" pitchFamily="34" charset="-128"/>
              </a:rPr>
              <a:t>Printing</a:t>
            </a:r>
          </a:p>
        </p:txBody>
      </p:sp>
      <p:sp>
        <p:nvSpPr>
          <p:cNvPr id="2" name="角丸四角形 1"/>
          <p:cNvSpPr/>
          <p:nvPr/>
        </p:nvSpPr>
        <p:spPr>
          <a:xfrm>
            <a:off x="4266596" y="2697893"/>
            <a:ext cx="1686114" cy="959257"/>
          </a:xfrm>
          <a:prstGeom prst="roundRect">
            <a:avLst/>
          </a:prstGeom>
          <a:solidFill>
            <a:schemeClr val="bg1">
              <a:lumMod val="85000"/>
            </a:schemeClr>
          </a:solid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楕円 2"/>
          <p:cNvSpPr/>
          <p:nvPr/>
        </p:nvSpPr>
        <p:spPr>
          <a:xfrm>
            <a:off x="4632357" y="2853521"/>
            <a:ext cx="648000" cy="648000"/>
          </a:xfrm>
          <a:prstGeom prst="ellipse">
            <a:avLst/>
          </a:prstGeom>
          <a:solidFill>
            <a:schemeClr val="bg1">
              <a:lumMod val="85000"/>
            </a:schemeClr>
          </a:solid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楕円 50"/>
          <p:cNvSpPr/>
          <p:nvPr/>
        </p:nvSpPr>
        <p:spPr>
          <a:xfrm>
            <a:off x="5587925" y="2894309"/>
            <a:ext cx="144000" cy="144000"/>
          </a:xfrm>
          <a:prstGeom prst="ellipse">
            <a:avLst/>
          </a:prstGeom>
          <a:solidFill>
            <a:schemeClr val="tx1"/>
          </a:solid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角丸四角形 14"/>
          <p:cNvSpPr/>
          <p:nvPr/>
        </p:nvSpPr>
        <p:spPr>
          <a:xfrm>
            <a:off x="3453611" y="1966025"/>
            <a:ext cx="5089525" cy="1881393"/>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tx1"/>
                </a:solidFill>
                <a:latin typeface="+mn-ea"/>
              </a:rPr>
              <a:t>削　除</a:t>
            </a:r>
            <a:endParaRPr kumimoji="1" lang="ja-JP" altLang="en-US" sz="1600" dirty="0">
              <a:solidFill>
                <a:schemeClr val="tx1"/>
              </a:solidFill>
              <a:latin typeface="+mn-ea"/>
            </a:endParaRPr>
          </a:p>
        </p:txBody>
      </p:sp>
    </p:spTree>
    <p:extLst>
      <p:ext uri="{BB962C8B-B14F-4D97-AF65-F5344CB8AC3E}">
        <p14:creationId xmlns:p14="http://schemas.microsoft.com/office/powerpoint/2010/main" val="3760588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p:txBody>
          <a:bodyPr/>
          <a:lstStyle/>
          <a:p>
            <a:r>
              <a:rPr lang="en-US" altLang="ja-JP" b="1" dirty="0">
                <a:latin typeface="Meiryo UI" panose="020B0604030504040204" pitchFamily="50" charset="-128"/>
                <a:ea typeface="Meiryo UI" panose="020B0604030504040204" pitchFamily="50" charset="-128"/>
              </a:rPr>
              <a:t>memo</a:t>
            </a:r>
            <a:endParaRPr kumimoji="1" lang="ja-JP" altLang="en-US" b="1"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97377E8-BF67-184F-84BC-6AB761635775}"/>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458482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A3066F7D-D409-C640-A70B-601B69DD904F}"/>
              </a:ext>
            </a:extLst>
          </p:cNvPr>
          <p:cNvSpPr/>
          <p:nvPr/>
        </p:nvSpPr>
        <p:spPr>
          <a:xfrm>
            <a:off x="2616178" y="1165660"/>
            <a:ext cx="6285225" cy="1290558"/>
          </a:xfrm>
          <a:prstGeom prst="roundRect">
            <a:avLst>
              <a:gd name="adj" fmla="val 4420"/>
            </a:avLst>
          </a:prstGeom>
          <a:solidFill>
            <a:schemeClr val="tx2">
              <a:lumMod val="75000"/>
              <a:lumOff val="2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251999"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endParaRPr lang="ja-JP" altLang="en-US"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5" name="正方形/長方形 4">
            <a:extLst>
              <a:ext uri="{FF2B5EF4-FFF2-40B4-BE49-F238E27FC236}">
                <a16:creationId xmlns:a16="http://schemas.microsoft.com/office/drawing/2014/main" id="{28B2DC57-B626-DB40-A4FC-CCCE289BBF96}"/>
              </a:ext>
            </a:extLst>
          </p:cNvPr>
          <p:cNvSpPr/>
          <p:nvPr/>
        </p:nvSpPr>
        <p:spPr bwMode="auto">
          <a:xfrm>
            <a:off x="3694922" y="1323604"/>
            <a:ext cx="4851919" cy="972142"/>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180000" tIns="36000" rIns="0" bIns="0"/>
          <a:lstStyle/>
          <a:p>
            <a:pPr defTabSz="457133" fontAlgn="auto">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第１ビジネスソリューション事業部　営業部</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	℡ 03 - 5117 - 1917</a:t>
            </a:r>
          </a:p>
          <a:p>
            <a:pPr defTabSz="457133" fontAlgn="auto">
              <a:lnSpc>
                <a:spcPts val="900"/>
              </a:lnSpc>
              <a:spcBef>
                <a:spcPts val="0"/>
              </a:spcBef>
              <a:spcAft>
                <a:spcPts val="0"/>
              </a:spcAft>
              <a:defRPr/>
            </a:pPr>
            <a:endParaRPr kumimoji="0" lang="en-US" altLang="ja-JP" sz="1200" dirty="0">
              <a:solidFill>
                <a:schemeClr val="tx1">
                  <a:lumMod val="75000"/>
                </a:schemeClr>
              </a:solidFill>
              <a:latin typeface="Meiryo UI" panose="020B0604030504040204" pitchFamily="50" charset="-128"/>
              <a:ea typeface="Meiryo UI" panose="020B0604030504040204" pitchFamily="50" charset="-128"/>
            </a:endParaRPr>
          </a:p>
          <a:p>
            <a:pPr defTabSz="457133" fontAlgn="auto">
              <a:lnSpc>
                <a:spcPts val="900"/>
              </a:lnSpc>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第２ビジネスソリューション事業部　営業部</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	℡ 03 - 5548 - 6572</a:t>
            </a:r>
          </a:p>
          <a:p>
            <a:pPr defTabSz="457133" fontAlgn="auto">
              <a:lnSpc>
                <a:spcPts val="900"/>
              </a:lnSpc>
              <a:spcBef>
                <a:spcPts val="0"/>
              </a:spcBef>
              <a:spcAft>
                <a:spcPts val="0"/>
              </a:spcAft>
              <a:defRPr/>
            </a:pPr>
            <a:endParaRPr kumimoji="0" lang="en-US" altLang="ja-JP" sz="1200" dirty="0">
              <a:solidFill>
                <a:schemeClr val="tx1">
                  <a:lumMod val="75000"/>
                </a:schemeClr>
              </a:solidFill>
              <a:latin typeface="Meiryo UI" panose="020B0604030504040204" pitchFamily="50" charset="-128"/>
              <a:ea typeface="Meiryo UI" panose="020B0604030504040204" pitchFamily="50" charset="-128"/>
            </a:endParaRPr>
          </a:p>
          <a:p>
            <a:pPr defTabSz="457133" fontAlgn="auto">
              <a:lnSpc>
                <a:spcPts val="900"/>
              </a:lnSpc>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第３ビジネスソリューション事業部　営業部</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	℡ 03 - 5548 - 6582</a:t>
            </a:r>
          </a:p>
          <a:p>
            <a:pPr defTabSz="457133" fontAlgn="auto">
              <a:lnSpc>
                <a:spcPts val="900"/>
              </a:lnSpc>
              <a:spcBef>
                <a:spcPts val="0"/>
              </a:spcBef>
              <a:spcAft>
                <a:spcPts val="0"/>
              </a:spcAft>
              <a:defRPr/>
            </a:pPr>
            <a:endParaRPr kumimoji="0" lang="en-US" altLang="ja-JP" sz="1200" dirty="0">
              <a:solidFill>
                <a:schemeClr val="tx1">
                  <a:lumMod val="75000"/>
                </a:schemeClr>
              </a:solidFill>
              <a:latin typeface="Meiryo UI" panose="020B0604030504040204" pitchFamily="50" charset="-128"/>
              <a:ea typeface="Meiryo UI" panose="020B0604030504040204" pitchFamily="50" charset="-128"/>
            </a:endParaRPr>
          </a:p>
          <a:p>
            <a:pPr defTabSz="457133" fontAlgn="auto">
              <a:lnSpc>
                <a:spcPts val="900"/>
              </a:lnSpc>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第４ビジネスソリューション事業部　営業部</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	℡ 03 - 5117 - 1917</a:t>
            </a:r>
          </a:p>
        </p:txBody>
      </p:sp>
      <p:sp>
        <p:nvSpPr>
          <p:cNvPr id="6" name="角丸四角形 5">
            <a:extLst>
              <a:ext uri="{FF2B5EF4-FFF2-40B4-BE49-F238E27FC236}">
                <a16:creationId xmlns:a16="http://schemas.microsoft.com/office/drawing/2014/main" id="{4C320EAF-847E-3241-AA4E-8F069E13E060}"/>
              </a:ext>
            </a:extLst>
          </p:cNvPr>
          <p:cNvSpPr/>
          <p:nvPr/>
        </p:nvSpPr>
        <p:spPr>
          <a:xfrm>
            <a:off x="862025" y="1165660"/>
            <a:ext cx="2832897" cy="1290558"/>
          </a:xfrm>
          <a:prstGeom prst="roundRect">
            <a:avLst>
              <a:gd name="adj" fmla="val 3697"/>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251999"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b="1">
                <a:solidFill>
                  <a:schemeClr val="bg1"/>
                </a:solidFill>
                <a:latin typeface="Meiryo UI" panose="020B0604030504040204" pitchFamily="34" charset="-128"/>
                <a:ea typeface="Meiryo UI" panose="020B0604030504040204" pitchFamily="34" charset="-128"/>
                <a:cs typeface="Meiryo UI" panose="020B0604030504040204" pitchFamily="50" charset="-128"/>
              </a:rPr>
              <a:t>システム開発分野</a:t>
            </a:r>
            <a:endParaRPr lang="ja-JP" altLang="en-US"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7" name="正方形/長方形 6">
            <a:extLst>
              <a:ext uri="{FF2B5EF4-FFF2-40B4-BE49-F238E27FC236}">
                <a16:creationId xmlns:a16="http://schemas.microsoft.com/office/drawing/2014/main" id="{7AD8947F-0F3E-FE4E-A5BB-27E52B60D773}"/>
              </a:ext>
            </a:extLst>
          </p:cNvPr>
          <p:cNvSpPr/>
          <p:nvPr/>
        </p:nvSpPr>
        <p:spPr bwMode="auto">
          <a:xfrm>
            <a:off x="862025" y="1843549"/>
            <a:ext cx="2832897" cy="261712"/>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0" tIns="36000" rIns="0" bIns="0"/>
          <a:lstStyle/>
          <a:p>
            <a:pPr algn="ctr" defTabSz="457133" fontAlgn="auto">
              <a:spcBef>
                <a:spcPts val="0"/>
              </a:spcBef>
              <a:spcAft>
                <a:spcPts val="0"/>
              </a:spcAft>
              <a:buClr>
                <a:schemeClr val="bg1">
                  <a:lumMod val="50000"/>
                </a:schemeClr>
              </a:buClr>
              <a:buSzPct val="80000"/>
              <a:defRPr/>
            </a:pPr>
            <a:r>
              <a:rPr kumimoji="0" lang="ja-JP" altLang="en-US" sz="1200">
                <a:solidFill>
                  <a:schemeClr val="bg1"/>
                </a:solidFill>
                <a:latin typeface="Meiryo UI" panose="020B0604030504040204" pitchFamily="50" charset="-128"/>
                <a:ea typeface="Meiryo UI" panose="020B0604030504040204" pitchFamily="50" charset="-128"/>
              </a:rPr>
              <a:t>に関するお問い合わせ</a:t>
            </a:r>
            <a:endParaRPr kumimoji="0" lang="en-US" altLang="ja-JP" sz="1200" dirty="0">
              <a:solidFill>
                <a:schemeClr val="bg1"/>
              </a:solidFill>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09E5CE5F-7EF1-1D4F-BAF8-BF8C487C185E}"/>
              </a:ext>
            </a:extLst>
          </p:cNvPr>
          <p:cNvSpPr/>
          <p:nvPr/>
        </p:nvSpPr>
        <p:spPr>
          <a:xfrm>
            <a:off x="2616178" y="2658558"/>
            <a:ext cx="6285225" cy="638961"/>
          </a:xfrm>
          <a:prstGeom prst="roundRect">
            <a:avLst>
              <a:gd name="adj" fmla="val 8035"/>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251999"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endParaRPr lang="ja-JP" altLang="en-US"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9" name="正方形/長方形 8">
            <a:extLst>
              <a:ext uri="{FF2B5EF4-FFF2-40B4-BE49-F238E27FC236}">
                <a16:creationId xmlns:a16="http://schemas.microsoft.com/office/drawing/2014/main" id="{4B8202C1-A617-3E49-8720-97DCC1C260F1}"/>
              </a:ext>
            </a:extLst>
          </p:cNvPr>
          <p:cNvSpPr/>
          <p:nvPr/>
        </p:nvSpPr>
        <p:spPr bwMode="auto">
          <a:xfrm>
            <a:off x="3694922" y="2843123"/>
            <a:ext cx="4851919" cy="294124"/>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180000" tIns="36000" rIns="0" bIns="0"/>
          <a:lstStyle/>
          <a:p>
            <a:pPr defTabSz="457133" fontAlgn="auto">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デバイスコミュニケーション営業部</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		℡ 03 - 5117 - 1941</a:t>
            </a:r>
          </a:p>
        </p:txBody>
      </p:sp>
      <p:sp>
        <p:nvSpPr>
          <p:cNvPr id="10" name="角丸四角形 9">
            <a:extLst>
              <a:ext uri="{FF2B5EF4-FFF2-40B4-BE49-F238E27FC236}">
                <a16:creationId xmlns:a16="http://schemas.microsoft.com/office/drawing/2014/main" id="{C0ED0C90-78E4-7441-833B-9EE5A8382586}"/>
              </a:ext>
            </a:extLst>
          </p:cNvPr>
          <p:cNvSpPr/>
          <p:nvPr/>
        </p:nvSpPr>
        <p:spPr>
          <a:xfrm>
            <a:off x="862025" y="2658558"/>
            <a:ext cx="2832897" cy="638961"/>
          </a:xfrm>
          <a:prstGeom prst="roundRect">
            <a:avLst>
              <a:gd name="adj" fmla="val 8035"/>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251999"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b="1">
                <a:solidFill>
                  <a:schemeClr val="bg1"/>
                </a:solidFill>
                <a:latin typeface="Meiryo UI" panose="020B0604030504040204" pitchFamily="34" charset="-128"/>
                <a:ea typeface="Meiryo UI" panose="020B0604030504040204" pitchFamily="34" charset="-128"/>
                <a:cs typeface="Meiryo UI" panose="020B0604030504040204" pitchFamily="50" charset="-128"/>
              </a:rPr>
              <a:t>エンベデッド開発分野</a:t>
            </a:r>
            <a:endParaRPr lang="ja-JP" altLang="en-US"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39755485-AAFE-6F40-BFF0-69F827738F95}"/>
              </a:ext>
            </a:extLst>
          </p:cNvPr>
          <p:cNvSpPr/>
          <p:nvPr/>
        </p:nvSpPr>
        <p:spPr bwMode="auto">
          <a:xfrm>
            <a:off x="862025" y="2950294"/>
            <a:ext cx="2832897" cy="261712"/>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0" tIns="36000" rIns="0" bIns="0"/>
          <a:lstStyle/>
          <a:p>
            <a:pPr algn="ctr" defTabSz="457133" fontAlgn="auto">
              <a:spcBef>
                <a:spcPts val="0"/>
              </a:spcBef>
              <a:spcAft>
                <a:spcPts val="0"/>
              </a:spcAft>
              <a:buClr>
                <a:schemeClr val="bg1">
                  <a:lumMod val="50000"/>
                </a:schemeClr>
              </a:buClr>
              <a:buSzPct val="80000"/>
              <a:defRPr/>
            </a:pPr>
            <a:r>
              <a:rPr kumimoji="0" lang="ja-JP" altLang="en-US" sz="1200">
                <a:solidFill>
                  <a:schemeClr val="bg1"/>
                </a:solidFill>
                <a:latin typeface="Meiryo UI" panose="020B0604030504040204" pitchFamily="50" charset="-128"/>
                <a:ea typeface="Meiryo UI" panose="020B0604030504040204" pitchFamily="50" charset="-128"/>
              </a:rPr>
              <a:t>に関するお問い合わせ</a:t>
            </a:r>
            <a:endParaRPr kumimoji="0" lang="en-US" altLang="ja-JP" sz="1200" dirty="0">
              <a:solidFill>
                <a:schemeClr val="bg1"/>
              </a:solidFill>
              <a:latin typeface="Meiryo UI" panose="020B0604030504040204" pitchFamily="50" charset="-128"/>
              <a:ea typeface="Meiryo UI" panose="020B0604030504040204" pitchFamily="50" charset="-128"/>
            </a:endParaRPr>
          </a:p>
        </p:txBody>
      </p:sp>
      <p:sp>
        <p:nvSpPr>
          <p:cNvPr id="12" name="角丸四角形 11">
            <a:extLst>
              <a:ext uri="{FF2B5EF4-FFF2-40B4-BE49-F238E27FC236}">
                <a16:creationId xmlns:a16="http://schemas.microsoft.com/office/drawing/2014/main" id="{37E1875E-83EB-CB49-AE8D-F54CAFDD3586}"/>
              </a:ext>
            </a:extLst>
          </p:cNvPr>
          <p:cNvSpPr/>
          <p:nvPr/>
        </p:nvSpPr>
        <p:spPr>
          <a:xfrm>
            <a:off x="2616178" y="3470321"/>
            <a:ext cx="6285225" cy="2585241"/>
          </a:xfrm>
          <a:prstGeom prst="roundRect">
            <a:avLst>
              <a:gd name="adj" fmla="val 2022"/>
            </a:avLst>
          </a:prstGeom>
          <a:solidFill>
            <a:schemeClr val="accent1">
              <a:lumMod val="2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251999"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endParaRPr lang="ja-JP" altLang="en-US"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13" name="正方形/長方形 12">
            <a:extLst>
              <a:ext uri="{FF2B5EF4-FFF2-40B4-BE49-F238E27FC236}">
                <a16:creationId xmlns:a16="http://schemas.microsoft.com/office/drawing/2014/main" id="{320002D7-3D83-1140-A1F6-29371924DDAB}"/>
              </a:ext>
            </a:extLst>
          </p:cNvPr>
          <p:cNvSpPr/>
          <p:nvPr/>
        </p:nvSpPr>
        <p:spPr bwMode="auto">
          <a:xfrm>
            <a:off x="3694922" y="3558466"/>
            <a:ext cx="4851919" cy="2262984"/>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180000" tIns="36000" rIns="0" bIns="0"/>
          <a:lstStyle/>
          <a:p>
            <a:pPr defTabSz="457133" fontAlgn="auto">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オリジナルソリューション事業部　営業部</a:t>
            </a:r>
            <a:endParaRPr kumimoji="0" lang="en-US" altLang="ja-JP" sz="1200" dirty="0">
              <a:solidFill>
                <a:schemeClr val="tx1">
                  <a:lumMod val="75000"/>
                </a:schemeClr>
              </a:solidFill>
              <a:latin typeface="Meiryo UI" panose="020B0604030504040204" pitchFamily="50" charset="-128"/>
              <a:ea typeface="Meiryo UI" panose="020B0604030504040204" pitchFamily="50" charset="-128"/>
            </a:endParaRPr>
          </a:p>
          <a:p>
            <a:pPr defTabSz="457133" fontAlgn="auto">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03 - 5117 - 1930  (</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マンション管理</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p>
          <a:p>
            <a:pPr defTabSz="457133" fontAlgn="auto">
              <a:spcBef>
                <a:spcPts val="0"/>
              </a:spcBef>
              <a:spcAft>
                <a:spcPts val="0"/>
              </a:spcAft>
              <a:defRPr/>
            </a:pPr>
            <a:endParaRPr kumimoji="0" lang="en-US" altLang="ja-JP" sz="1200" dirty="0">
              <a:solidFill>
                <a:schemeClr val="tx1">
                  <a:lumMod val="75000"/>
                </a:schemeClr>
              </a:solidFill>
              <a:latin typeface="Meiryo UI" panose="020B0604030504040204" pitchFamily="50" charset="-128"/>
              <a:ea typeface="Meiryo UI" panose="020B0604030504040204" pitchFamily="50" charset="-128"/>
            </a:endParaRPr>
          </a:p>
          <a:p>
            <a:pPr defTabSz="457133" fontAlgn="auto">
              <a:spcBef>
                <a:spcPts val="0"/>
              </a:spcBef>
              <a:spcAft>
                <a:spcPts val="0"/>
              </a:spcAft>
              <a:defRPr/>
            </a:pPr>
            <a:endParaRPr kumimoji="0" lang="en-US" altLang="ja-JP" sz="1200" dirty="0">
              <a:solidFill>
                <a:schemeClr val="tx1">
                  <a:lumMod val="75000"/>
                </a:schemeClr>
              </a:solidFill>
              <a:latin typeface="Meiryo UI" panose="020B0604030504040204" pitchFamily="50" charset="-128"/>
              <a:ea typeface="Meiryo UI" panose="020B0604030504040204" pitchFamily="50" charset="-128"/>
            </a:endParaRPr>
          </a:p>
          <a:p>
            <a:pPr defTabSz="457133" fontAlgn="auto">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メディアドライブ事業部　営業部</a:t>
            </a:r>
            <a:endParaRPr kumimoji="0" lang="en-US" altLang="ja-JP" sz="1200" dirty="0">
              <a:solidFill>
                <a:schemeClr val="tx1">
                  <a:lumMod val="75000"/>
                </a:schemeClr>
              </a:solidFill>
              <a:latin typeface="Meiryo UI" panose="020B0604030504040204" pitchFamily="50" charset="-128"/>
              <a:ea typeface="Meiryo UI" panose="020B0604030504040204" pitchFamily="50" charset="-128"/>
            </a:endParaRPr>
          </a:p>
          <a:p>
            <a:pPr defTabSz="457133" fontAlgn="auto">
              <a:spcBef>
                <a:spcPts val="0"/>
              </a:spcBef>
              <a:spcAft>
                <a:spcPts val="0"/>
              </a:spcAft>
              <a:defRPr/>
            </a:pP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03 - 5541 - 9655</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en" altLang="ja-JP" sz="1200" dirty="0">
                <a:solidFill>
                  <a:schemeClr val="tx1">
                    <a:lumMod val="75000"/>
                  </a:schemeClr>
                </a:solidFill>
                <a:latin typeface="Meiryo UI" panose="020B0604030504040204" pitchFamily="50" charset="-128"/>
                <a:ea typeface="Meiryo UI" panose="020B0604030504040204" pitchFamily="50" charset="-128"/>
              </a:rPr>
              <a:t>OCR､</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名刺</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文書管理</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p>
          <a:p>
            <a:pPr defTabSz="457133" fontAlgn="auto">
              <a:spcBef>
                <a:spcPts val="0"/>
              </a:spcBef>
              <a:spcAft>
                <a:spcPts val="0"/>
              </a:spcAft>
              <a:defRPr/>
            </a:pP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  ℡ 03 - 5117 - 1926</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en" altLang="ja-JP" sz="1200" dirty="0">
                <a:solidFill>
                  <a:schemeClr val="tx1">
                    <a:lumMod val="75000"/>
                  </a:schemeClr>
                </a:solidFill>
                <a:latin typeface="Meiryo UI" panose="020B0604030504040204" pitchFamily="50" charset="-128"/>
                <a:ea typeface="Meiryo UI" panose="020B0604030504040204" pitchFamily="50" charset="-128"/>
              </a:rPr>
              <a:t>BI</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ツール</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en" altLang="ja-JP" sz="1200" dirty="0">
                <a:solidFill>
                  <a:schemeClr val="tx1">
                    <a:lumMod val="75000"/>
                  </a:schemeClr>
                </a:solidFill>
                <a:latin typeface="Meiryo UI" panose="020B0604030504040204" pitchFamily="50" charset="-128"/>
                <a:ea typeface="Meiryo UI" panose="020B0604030504040204" pitchFamily="50" charset="-128"/>
              </a:rPr>
              <a:t>IVR</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サービス</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p>
          <a:p>
            <a:pPr defTabSz="457133">
              <a:defRPr/>
            </a:pP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  ℡ 03 - 5117 - 1920</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en" altLang="ja-JP" sz="1200" dirty="0">
                <a:solidFill>
                  <a:schemeClr val="tx1">
                    <a:lumMod val="75000"/>
                  </a:schemeClr>
                </a:solidFill>
                <a:latin typeface="Meiryo UI" panose="020B0604030504040204" pitchFamily="50" charset="-128"/>
                <a:ea typeface="Meiryo UI" panose="020B0604030504040204" pitchFamily="50" charset="-128"/>
              </a:rPr>
              <a:t>BI</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ツール</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lang="en-US" altLang="ja-JP" sz="1200" dirty="0">
                <a:latin typeface="+mn-ea"/>
              </a:rPr>
              <a:t>RPA</a:t>
            </a:r>
            <a:r>
              <a:rPr lang="ja-JP" altLang="ja-JP" sz="1200" dirty="0" err="1">
                <a:latin typeface="+mn-ea"/>
              </a:rPr>
              <a:t>､</a:t>
            </a:r>
            <a:r>
              <a:rPr lang="en-US" altLang="ja-JP" sz="1200" dirty="0">
                <a:latin typeface="+mn-ea"/>
              </a:rPr>
              <a:t>OA</a:t>
            </a:r>
            <a:r>
              <a:rPr lang="ja-JP" altLang="ja-JP" sz="1200" dirty="0">
                <a:latin typeface="+mn-ea"/>
              </a:rPr>
              <a:t>機器</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p>
          <a:p>
            <a:pPr defTabSz="457133" fontAlgn="auto">
              <a:spcBef>
                <a:spcPts val="0"/>
              </a:spcBef>
              <a:spcAft>
                <a:spcPts val="0"/>
              </a:spcAft>
              <a:defRPr/>
            </a:pPr>
            <a:r>
              <a:rPr kumimoji="0" lang="zh-TW" altLang="en-US" sz="1200" dirty="0">
                <a:solidFill>
                  <a:schemeClr val="tx1">
                    <a:lumMod val="75000"/>
                  </a:schemeClr>
                </a:solidFill>
                <a:latin typeface="Meiryo UI" panose="020B0604030504040204" pitchFamily="50" charset="-128"/>
                <a:ea typeface="Meiryo UI" panose="020B0604030504040204" pitchFamily="50" charset="-128"/>
              </a:rPr>
              <a:t>  </a:t>
            </a:r>
            <a:endParaRPr kumimoji="0" lang="en-US" altLang="zh-TW" sz="1200" dirty="0">
              <a:solidFill>
                <a:schemeClr val="tx1">
                  <a:lumMod val="75000"/>
                </a:schemeClr>
              </a:solidFill>
              <a:latin typeface="Meiryo UI" panose="020B0604030504040204" pitchFamily="50" charset="-128"/>
              <a:ea typeface="Meiryo UI" panose="020B0604030504040204" pitchFamily="50" charset="-128"/>
            </a:endParaRPr>
          </a:p>
          <a:p>
            <a:pPr defTabSz="457133" fontAlgn="auto">
              <a:spcBef>
                <a:spcPts val="0"/>
              </a:spcBef>
              <a:spcAft>
                <a:spcPts val="0"/>
              </a:spcAft>
              <a:defRPr/>
            </a:pP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  </a:t>
            </a:r>
            <a:r>
              <a:rPr kumimoji="0" lang="zh-TW" altLang="en-US" sz="1200" dirty="0">
                <a:solidFill>
                  <a:schemeClr val="tx1">
                    <a:lumMod val="75000"/>
                  </a:schemeClr>
                </a:solidFill>
                <a:latin typeface="Meiryo UI" panose="020B0604030504040204" pitchFamily="50" charset="-128"/>
                <a:ea typeface="Meiryo UI" panose="020B0604030504040204" pitchFamily="50" charset="-128"/>
              </a:rPr>
              <a:t>℡ </a:t>
            </a: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06 - 6392 - 3970</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zh-TW" altLang="en-US" sz="1200" dirty="0">
                <a:solidFill>
                  <a:schemeClr val="tx1">
                    <a:lumMod val="75000"/>
                  </a:schemeClr>
                </a:solidFill>
                <a:latin typeface="Meiryo UI" panose="020B0604030504040204" pitchFamily="50" charset="-128"/>
                <a:ea typeface="Meiryo UI" panose="020B0604030504040204" pitchFamily="50" charset="-128"/>
              </a:rPr>
              <a:t>大阪営業所</a:t>
            </a: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a:t>
            </a:r>
          </a:p>
          <a:p>
            <a:pPr defTabSz="457133" fontAlgn="auto">
              <a:spcBef>
                <a:spcPts val="0"/>
              </a:spcBef>
              <a:spcAft>
                <a:spcPts val="0"/>
              </a:spcAft>
              <a:defRPr/>
            </a:pP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  ℡ 0761 - 47 - 4700</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zh-TW" altLang="en-US" sz="1200" dirty="0">
                <a:solidFill>
                  <a:schemeClr val="tx1">
                    <a:lumMod val="75000"/>
                  </a:schemeClr>
                </a:solidFill>
                <a:latin typeface="Meiryo UI" panose="020B0604030504040204" pitchFamily="50" charset="-128"/>
                <a:ea typeface="Meiryo UI" panose="020B0604030504040204" pitchFamily="50" charset="-128"/>
              </a:rPr>
              <a:t>北陸営業所</a:t>
            </a: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a:t>
            </a:r>
          </a:p>
          <a:p>
            <a:pPr defTabSz="457133" fontAlgn="auto">
              <a:spcBef>
                <a:spcPts val="0"/>
              </a:spcBef>
              <a:spcAft>
                <a:spcPts val="0"/>
              </a:spcAft>
              <a:defRPr/>
            </a:pP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  ℡ 082 - 256 - 0082</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zh-TW" altLang="en-US" sz="1200" dirty="0">
                <a:solidFill>
                  <a:schemeClr val="tx1">
                    <a:lumMod val="75000"/>
                  </a:schemeClr>
                </a:solidFill>
                <a:latin typeface="Meiryo UI" panose="020B0604030504040204" pitchFamily="50" charset="-128"/>
                <a:ea typeface="Meiryo UI" panose="020B0604030504040204" pitchFamily="50" charset="-128"/>
              </a:rPr>
              <a:t>広島営業所</a:t>
            </a: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a:t>
            </a:r>
          </a:p>
          <a:p>
            <a:pPr defTabSz="457133" fontAlgn="auto">
              <a:spcBef>
                <a:spcPts val="0"/>
              </a:spcBef>
              <a:spcAft>
                <a:spcPts val="0"/>
              </a:spcAft>
              <a:defRPr/>
            </a:pP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  ℡ 096 - 286 - 7700</a:t>
            </a:r>
            <a:r>
              <a:rPr kumimoji="0" lang="ja-JP" altLang="en-US" sz="1200" dirty="0">
                <a:solidFill>
                  <a:schemeClr val="tx1">
                    <a:lumMod val="75000"/>
                  </a:schemeClr>
                </a:solidFill>
                <a:latin typeface="Meiryo UI" panose="020B0604030504040204" pitchFamily="50" charset="-128"/>
                <a:ea typeface="Meiryo UI" panose="020B0604030504040204" pitchFamily="50" charset="-128"/>
              </a:rPr>
              <a:t>　</a:t>
            </a:r>
            <a:r>
              <a:rPr kumimoji="0" lang="en-US" altLang="ja-JP" sz="1200" dirty="0">
                <a:solidFill>
                  <a:schemeClr val="tx1">
                    <a:lumMod val="75000"/>
                  </a:schemeClr>
                </a:solidFill>
                <a:latin typeface="Meiryo UI" panose="020B0604030504040204" pitchFamily="50" charset="-128"/>
                <a:ea typeface="Meiryo UI" panose="020B0604030504040204" pitchFamily="50" charset="-128"/>
              </a:rPr>
              <a:t>(</a:t>
            </a:r>
            <a:r>
              <a:rPr kumimoji="0" lang="zh-TW" altLang="en-US" sz="1200" dirty="0">
                <a:solidFill>
                  <a:schemeClr val="tx1">
                    <a:lumMod val="75000"/>
                  </a:schemeClr>
                </a:solidFill>
                <a:latin typeface="Meiryo UI" panose="020B0604030504040204" pitchFamily="50" charset="-128"/>
                <a:ea typeface="Meiryo UI" panose="020B0604030504040204" pitchFamily="50" charset="-128"/>
              </a:rPr>
              <a:t>熊本営業所</a:t>
            </a:r>
            <a:r>
              <a:rPr kumimoji="0" lang="en-US" altLang="zh-TW" sz="1200" dirty="0">
                <a:solidFill>
                  <a:schemeClr val="tx1">
                    <a:lumMod val="75000"/>
                  </a:schemeClr>
                </a:solidFill>
                <a:latin typeface="Meiryo UI" panose="020B0604030504040204" pitchFamily="50" charset="-128"/>
                <a:ea typeface="Meiryo UI" panose="020B0604030504040204" pitchFamily="50" charset="-128"/>
              </a:rPr>
              <a:t>)</a:t>
            </a:r>
            <a:endParaRPr kumimoji="0" lang="en-US" altLang="ja-JP" sz="1200" dirty="0">
              <a:solidFill>
                <a:schemeClr val="tx1">
                  <a:lumMod val="75000"/>
                </a:schemeClr>
              </a:solidFill>
              <a:latin typeface="Meiryo UI" panose="020B0604030504040204" pitchFamily="50" charset="-128"/>
              <a:ea typeface="Meiryo UI" panose="020B0604030504040204" pitchFamily="50" charset="-128"/>
            </a:endParaRPr>
          </a:p>
        </p:txBody>
      </p:sp>
      <p:sp>
        <p:nvSpPr>
          <p:cNvPr id="14" name="角丸四角形 13">
            <a:extLst>
              <a:ext uri="{FF2B5EF4-FFF2-40B4-BE49-F238E27FC236}">
                <a16:creationId xmlns:a16="http://schemas.microsoft.com/office/drawing/2014/main" id="{64C3C44E-418D-0346-AE32-FC4281C6A18F}"/>
              </a:ext>
            </a:extLst>
          </p:cNvPr>
          <p:cNvSpPr/>
          <p:nvPr/>
        </p:nvSpPr>
        <p:spPr>
          <a:xfrm>
            <a:off x="862025" y="3470321"/>
            <a:ext cx="2832897" cy="2585241"/>
          </a:xfrm>
          <a:prstGeom prst="roundRect">
            <a:avLst>
              <a:gd name="adj" fmla="val 3149"/>
            </a:avLst>
          </a:prstGeom>
          <a:solidFill>
            <a:schemeClr val="accent1">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0" tIns="0" rIns="0" bIns="251999"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algn="ctr"/>
            <a:r>
              <a:rPr lang="ja-JP" altLang="en-US" b="1">
                <a:solidFill>
                  <a:schemeClr val="bg1"/>
                </a:solidFill>
                <a:latin typeface="Meiryo UI" panose="020B0604030504040204" pitchFamily="34" charset="-128"/>
                <a:ea typeface="Meiryo UI" panose="020B0604030504040204" pitchFamily="34" charset="-128"/>
                <a:cs typeface="Meiryo UI" panose="020B0604030504040204" pitchFamily="50" charset="-128"/>
              </a:rPr>
              <a:t>ソリューション・サービス分野</a:t>
            </a:r>
            <a:endParaRPr lang="ja-JP" altLang="en-US" b="1"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46D8567C-5831-AF41-A16F-0C6CB2777CAE}"/>
              </a:ext>
            </a:extLst>
          </p:cNvPr>
          <p:cNvSpPr/>
          <p:nvPr/>
        </p:nvSpPr>
        <p:spPr bwMode="auto">
          <a:xfrm>
            <a:off x="862025" y="4820347"/>
            <a:ext cx="2832897" cy="261712"/>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lIns="0" tIns="36000" rIns="0" bIns="0"/>
          <a:lstStyle/>
          <a:p>
            <a:pPr algn="ctr" defTabSz="457133" fontAlgn="auto">
              <a:spcBef>
                <a:spcPts val="0"/>
              </a:spcBef>
              <a:spcAft>
                <a:spcPts val="0"/>
              </a:spcAft>
              <a:buClr>
                <a:schemeClr val="bg1">
                  <a:lumMod val="50000"/>
                </a:schemeClr>
              </a:buClr>
              <a:buSzPct val="80000"/>
              <a:defRPr/>
            </a:pPr>
            <a:r>
              <a:rPr kumimoji="0" lang="ja-JP" altLang="en-US" sz="1200">
                <a:solidFill>
                  <a:schemeClr val="bg1"/>
                </a:solidFill>
                <a:latin typeface="Meiryo UI" panose="020B0604030504040204" pitchFamily="50" charset="-128"/>
                <a:ea typeface="Meiryo UI" panose="020B0604030504040204" pitchFamily="50" charset="-128"/>
              </a:rPr>
              <a:t>に関するお問い合わせ</a:t>
            </a:r>
            <a:endParaRPr kumimoji="0" lang="en-US" altLang="ja-JP" sz="1200" dirty="0">
              <a:solidFill>
                <a:schemeClr val="bg1"/>
              </a:solidFill>
              <a:latin typeface="Meiryo UI" panose="020B0604030504040204" pitchFamily="50" charset="-128"/>
              <a:ea typeface="Meiryo UI" panose="020B0604030504040204" pitchFamily="50" charset="-128"/>
            </a:endParaRPr>
          </a:p>
        </p:txBody>
      </p:sp>
      <p:sp>
        <p:nvSpPr>
          <p:cNvPr id="18" name="タイトル 1">
            <a:extLst>
              <a:ext uri="{FF2B5EF4-FFF2-40B4-BE49-F238E27FC236}">
                <a16:creationId xmlns:a16="http://schemas.microsoft.com/office/drawing/2014/main" id="{7E6EF051-7A72-7D4A-A8B3-AEBE0FCCB72D}"/>
              </a:ext>
            </a:extLst>
          </p:cNvPr>
          <p:cNvSpPr>
            <a:spLocks noGrp="1"/>
          </p:cNvSpPr>
          <p:nvPr>
            <p:ph type="title"/>
          </p:nvPr>
        </p:nvSpPr>
        <p:spPr>
          <a:xfrm>
            <a:off x="172186" y="2902"/>
            <a:ext cx="9578639" cy="730799"/>
          </a:xfrm>
        </p:spPr>
        <p:txBody>
          <a:bodyPr/>
          <a:lstStyle/>
          <a:p>
            <a:r>
              <a:rPr lang="ja-JP" altLang="en-US" b="1">
                <a:solidFill>
                  <a:schemeClr val="accent2">
                    <a:lumMod val="75000"/>
                  </a:schemeClr>
                </a:solidFill>
                <a:latin typeface="Meiryo UI" panose="020B0604030504040204" pitchFamily="50" charset="-128"/>
                <a:ea typeface="Meiryo UI" panose="020B0604030504040204" pitchFamily="50" charset="-128"/>
              </a:rPr>
              <a:t>お問い合わせ</a:t>
            </a:r>
            <a:endParaRPr kumimoji="1" lang="ja-JP" altLang="en-US"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B97377E8-BF67-184F-84BC-6AB761635775}"/>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682886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559572" y="3333753"/>
            <a:ext cx="184731" cy="312714"/>
          </a:xfrm>
          <a:prstGeom prst="rect">
            <a:avLst/>
          </a:prstGeom>
          <a:noFill/>
        </p:spPr>
        <p:txBody>
          <a:bodyPr wrap="none" rtlCol="0">
            <a:spAutoFit/>
          </a:bodyPr>
          <a:lstStyle/>
          <a:p>
            <a:endParaRPr lang="ja-JP" altLang="en-US" sz="1432" dirty="0"/>
          </a:p>
        </p:txBody>
      </p:sp>
      <p:sp>
        <p:nvSpPr>
          <p:cNvPr id="3" name="テキスト ボックス 2"/>
          <p:cNvSpPr txBox="1"/>
          <p:nvPr/>
        </p:nvSpPr>
        <p:spPr>
          <a:xfrm>
            <a:off x="1887060" y="4249540"/>
            <a:ext cx="6131879" cy="866039"/>
          </a:xfrm>
          <a:prstGeom prst="rect">
            <a:avLst/>
          </a:prstGeom>
          <a:noFill/>
        </p:spPr>
        <p:txBody>
          <a:bodyPr wrap="none" rtlCol="0">
            <a:noAutofit/>
          </a:bodyPr>
          <a:lstStyle/>
          <a:p>
            <a:pPr algn="ctr"/>
            <a:r>
              <a:rPr lang="ja-JP" altLang="en-US" sz="1600">
                <a:latin typeface="Meiryo UI" panose="020B0604030504040204" pitchFamily="50" charset="-128"/>
                <a:ea typeface="Meiryo UI" panose="020B0604030504040204" pitchFamily="50" charset="-128"/>
              </a:rPr>
              <a:t>弊社では、貴社戦略・ニーズに対応できるよう、邁進させていただきます。</a:t>
            </a:r>
          </a:p>
          <a:p>
            <a:pPr algn="ctr"/>
            <a:endParaRPr lang="ja-JP" altLang="en-US" sz="1600">
              <a:latin typeface="Meiryo UI" panose="020B0604030504040204" pitchFamily="50" charset="-128"/>
              <a:ea typeface="Meiryo UI" panose="020B0604030504040204" pitchFamily="50" charset="-128"/>
            </a:endParaRPr>
          </a:p>
          <a:p>
            <a:pPr algn="ctr"/>
            <a:r>
              <a:rPr lang="ja-JP" altLang="en-US" sz="1600">
                <a:latin typeface="Meiryo UI" panose="020B0604030504040204" pitchFamily="50" charset="-128"/>
                <a:ea typeface="Meiryo UI" panose="020B0604030504040204" pitchFamily="50" charset="-128"/>
              </a:rPr>
              <a:t>何卒、ご査収の上、ご用命の程、よろしくお願いいたします。</a:t>
            </a:r>
          </a:p>
        </p:txBody>
      </p:sp>
      <p:sp>
        <p:nvSpPr>
          <p:cNvPr id="4" name="テキスト ボックス 12"/>
          <p:cNvSpPr txBox="1">
            <a:spLocks noChangeArrowheads="1"/>
          </p:cNvSpPr>
          <p:nvPr/>
        </p:nvSpPr>
        <p:spPr bwMode="auto">
          <a:xfrm>
            <a:off x="1756625" y="6461264"/>
            <a:ext cx="4157285" cy="369332"/>
          </a:xfrm>
          <a:prstGeom prst="rect">
            <a:avLst/>
          </a:prstGeom>
          <a:noFill/>
          <a:ln>
            <a:noFill/>
          </a:ln>
        </p:spPr>
        <p:txBody>
          <a:bodyPr wrap="square" lIns="0">
            <a:spAutoFit/>
          </a:bodyPr>
          <a:lstStyle>
            <a:lvl1pPr eaLnBrk="0" hangingPunct="0">
              <a:defRPr kumimoji="1" sz="2200" b="1">
                <a:solidFill>
                  <a:schemeClr val="tx1"/>
                </a:solidFill>
                <a:latin typeface="Arial" charset="0"/>
                <a:ea typeface="HG丸ｺﾞｼｯｸM-PRO" pitchFamily="50" charset="-128"/>
              </a:defRPr>
            </a:lvl1pPr>
            <a:lvl2pPr marL="742950" indent="-285750" eaLnBrk="0" hangingPunct="0">
              <a:defRPr kumimoji="1" sz="2200" b="1">
                <a:solidFill>
                  <a:schemeClr val="tx1"/>
                </a:solidFill>
                <a:latin typeface="Arial" charset="0"/>
                <a:ea typeface="HG丸ｺﾞｼｯｸM-PRO" pitchFamily="50" charset="-128"/>
              </a:defRPr>
            </a:lvl2pPr>
            <a:lvl3pPr marL="1143000" indent="-228600" eaLnBrk="0" hangingPunct="0">
              <a:defRPr kumimoji="1" sz="2200" b="1">
                <a:solidFill>
                  <a:schemeClr val="tx1"/>
                </a:solidFill>
                <a:latin typeface="Arial" charset="0"/>
                <a:ea typeface="HG丸ｺﾞｼｯｸM-PRO" pitchFamily="50" charset="-128"/>
              </a:defRPr>
            </a:lvl3pPr>
            <a:lvl4pPr marL="1600200" indent="-228600" eaLnBrk="0" hangingPunct="0">
              <a:defRPr kumimoji="1" sz="2200" b="1">
                <a:solidFill>
                  <a:schemeClr val="tx1"/>
                </a:solidFill>
                <a:latin typeface="Arial" charset="0"/>
                <a:ea typeface="HG丸ｺﾞｼｯｸM-PRO" pitchFamily="50" charset="-128"/>
              </a:defRPr>
            </a:lvl4pPr>
            <a:lvl5pPr marL="2057400" indent="-228600" eaLnBrk="0" hangingPunct="0">
              <a:defRPr kumimoji="1" sz="2200" b="1">
                <a:solidFill>
                  <a:schemeClr val="tx1"/>
                </a:solidFill>
                <a:latin typeface="Arial" charset="0"/>
                <a:ea typeface="HG丸ｺﾞｼｯｸM-PRO" pitchFamily="50" charset="-128"/>
              </a:defRPr>
            </a:lvl5pPr>
            <a:lvl6pPr marL="2514600" indent="-228600" eaLnBrk="0" fontAlgn="base" hangingPunct="0">
              <a:lnSpc>
                <a:spcPct val="90000"/>
              </a:lnSpc>
              <a:spcBef>
                <a:spcPct val="50000"/>
              </a:spcBef>
              <a:spcAft>
                <a:spcPct val="0"/>
              </a:spcAft>
              <a:defRPr kumimoji="1" sz="2200" b="1">
                <a:solidFill>
                  <a:schemeClr val="tx1"/>
                </a:solidFill>
                <a:latin typeface="Arial" charset="0"/>
                <a:ea typeface="HG丸ｺﾞｼｯｸM-PRO" pitchFamily="50" charset="-128"/>
              </a:defRPr>
            </a:lvl6pPr>
            <a:lvl7pPr marL="2971800" indent="-228600" eaLnBrk="0" fontAlgn="base" hangingPunct="0">
              <a:lnSpc>
                <a:spcPct val="90000"/>
              </a:lnSpc>
              <a:spcBef>
                <a:spcPct val="50000"/>
              </a:spcBef>
              <a:spcAft>
                <a:spcPct val="0"/>
              </a:spcAft>
              <a:defRPr kumimoji="1" sz="2200" b="1">
                <a:solidFill>
                  <a:schemeClr val="tx1"/>
                </a:solidFill>
                <a:latin typeface="Arial" charset="0"/>
                <a:ea typeface="HG丸ｺﾞｼｯｸM-PRO" pitchFamily="50" charset="-128"/>
              </a:defRPr>
            </a:lvl7pPr>
            <a:lvl8pPr marL="3429000" indent="-228600" eaLnBrk="0" fontAlgn="base" hangingPunct="0">
              <a:lnSpc>
                <a:spcPct val="90000"/>
              </a:lnSpc>
              <a:spcBef>
                <a:spcPct val="50000"/>
              </a:spcBef>
              <a:spcAft>
                <a:spcPct val="0"/>
              </a:spcAft>
              <a:defRPr kumimoji="1" sz="2200" b="1">
                <a:solidFill>
                  <a:schemeClr val="tx1"/>
                </a:solidFill>
                <a:latin typeface="Arial" charset="0"/>
                <a:ea typeface="HG丸ｺﾞｼｯｸM-PRO" pitchFamily="50" charset="-128"/>
              </a:defRPr>
            </a:lvl8pPr>
            <a:lvl9pPr marL="3886200" indent="-228600" eaLnBrk="0" fontAlgn="base" hangingPunct="0">
              <a:lnSpc>
                <a:spcPct val="90000"/>
              </a:lnSpc>
              <a:spcBef>
                <a:spcPct val="50000"/>
              </a:spcBef>
              <a:spcAft>
                <a:spcPct val="0"/>
              </a:spcAft>
              <a:defRPr kumimoji="1" sz="2200" b="1">
                <a:solidFill>
                  <a:schemeClr val="tx1"/>
                </a:solidFill>
                <a:latin typeface="Arial" charset="0"/>
                <a:ea typeface="HG丸ｺﾞｼｯｸM-PRO" pitchFamily="50" charset="-128"/>
              </a:defRPr>
            </a:lvl9pPr>
          </a:lstStyle>
          <a:p>
            <a:pPr marL="72000" indent="-108000" eaLnBrk="1" hangingPunct="1">
              <a:buSzPct val="80000"/>
              <a:buFont typeface="HGPｺﾞｼｯｸE" panose="020B0900000000000000" pitchFamily="50" charset="-128"/>
              <a:buChar char="※"/>
              <a:defRPr/>
            </a:pPr>
            <a:r>
              <a:rPr lang="ja-JP" altLang="en-US" sz="600" b="0"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本書に記載する法人、製品／サービス、資格などの各種名称は当社ならびに各社の商標または登録商標です。</a:t>
            </a:r>
            <a:endParaRPr lang="en-US" altLang="ja-JP" sz="600" b="0"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endParaRPr>
          </a:p>
          <a:p>
            <a:pPr marL="72000" indent="-108000" eaLnBrk="1" hangingPunct="1">
              <a:buSzPct val="80000"/>
              <a:buFont typeface="HGPｺﾞｼｯｸE" panose="020B0900000000000000" pitchFamily="50" charset="-128"/>
              <a:buChar char="※"/>
              <a:defRPr/>
            </a:pPr>
            <a:r>
              <a:rPr lang="ja-JP" altLang="en-US" sz="600" b="0"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本書の内容は予告なく変更される場合があります。</a:t>
            </a:r>
            <a:endParaRPr lang="en-US" altLang="ja-JP" sz="600" b="0"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endParaRPr>
          </a:p>
          <a:p>
            <a:pPr marL="72000" indent="-108000" eaLnBrk="1" hangingPunct="1">
              <a:buSzPct val="80000"/>
              <a:buFont typeface="HGPｺﾞｼｯｸE" panose="020B0900000000000000" pitchFamily="50" charset="-128"/>
              <a:buChar char="※"/>
              <a:defRPr/>
            </a:pPr>
            <a:r>
              <a:rPr lang="ja-JP" altLang="en-US" sz="600" b="0"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本書の内容の一部または全部を無断転載することを禁じます。</a:t>
            </a:r>
            <a:endParaRPr lang="en-US" altLang="ja-JP" sz="600" b="0"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D2A8AD02-4029-0C41-A845-8164FBFB973E}"/>
              </a:ext>
            </a:extLst>
          </p:cNvPr>
          <p:cNvSpPr txBox="1"/>
          <p:nvPr/>
        </p:nvSpPr>
        <p:spPr>
          <a:xfrm>
            <a:off x="2652859" y="5378644"/>
            <a:ext cx="4600281" cy="654166"/>
          </a:xfrm>
          <a:prstGeom prst="rect">
            <a:avLst/>
          </a:prstGeom>
          <a:noFill/>
        </p:spPr>
        <p:txBody>
          <a:bodyPr wrap="none" rtlCol="0">
            <a:noAutofit/>
          </a:bodyPr>
          <a:lstStyle/>
          <a:p>
            <a:pPr algn="ctr"/>
            <a:r>
              <a:rPr kumimoji="1" lang="ja-JP" altLang="en-US" sz="120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お問い合わせ先＞</a:t>
            </a:r>
            <a:endParaRPr kumimoji="1"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第２ビジネスソリューション事業部　営業部</a:t>
            </a:r>
            <a:endParaRPr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　電話：</a:t>
            </a:r>
            <a:r>
              <a:rPr lang="en-US" altLang="ja-JP" sz="1200" dirty="0">
                <a:latin typeface="Meiryo UI" panose="020B0604030504040204" pitchFamily="50" charset="-128"/>
                <a:ea typeface="Meiryo UI" panose="020B0604030504040204" pitchFamily="50" charset="-128"/>
              </a:rPr>
              <a:t>03-5548-6572</a:t>
            </a:r>
            <a:r>
              <a:rPr lang="ja-JP" altLang="en-US" sz="1200" dirty="0">
                <a:latin typeface="Meiryo UI" panose="020B0604030504040204" pitchFamily="50" charset="-128"/>
                <a:ea typeface="Meiryo UI" panose="020B0604030504040204" pitchFamily="50" charset="-128"/>
              </a:rPr>
              <a:t>　　　　ＦＡＸ：</a:t>
            </a:r>
            <a:r>
              <a:rPr lang="en-US" altLang="ja-JP" sz="1200" dirty="0">
                <a:latin typeface="Meiryo UI" panose="020B0604030504040204" pitchFamily="50" charset="-128"/>
                <a:ea typeface="Meiryo UI" panose="020B0604030504040204" pitchFamily="50" charset="-128"/>
              </a:rPr>
              <a:t>03-3536-7416</a:t>
            </a: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4311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グラフィックス 3">
            <a:extLst>
              <a:ext uri="{FF2B5EF4-FFF2-40B4-BE49-F238E27FC236}">
                <a16:creationId xmlns:a16="http://schemas.microsoft.com/office/drawing/2014/main" id="{DC868542-142E-0A45-9CF5-26F521AA8058}"/>
              </a:ext>
            </a:extLst>
          </p:cNvPr>
          <p:cNvPicPr>
            <a:picLocks/>
          </p:cNvPicPr>
          <p:nvPr/>
        </p:nvPicPr>
        <p:blipFill>
          <a:blip/>
          <a:stretch>
            <a:fillRect/>
          </a:stretch>
        </p:blipFill>
        <p:spPr>
          <a:xfrm>
            <a:off x="668770" y="1151985"/>
            <a:ext cx="3791336" cy="612000"/>
          </a:xfrm>
          <a:prstGeom prst="rect">
            <a:avLst/>
          </a:prstGeom>
        </p:spPr>
      </p:pic>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p:txBody>
          <a:bodyPr/>
          <a:lstStyle/>
          <a:p>
            <a:r>
              <a:rPr kumimoji="1" lang="ja-JP" altLang="en-US" b="1" dirty="0">
                <a:solidFill>
                  <a:schemeClr val="accent2">
                    <a:lumMod val="75000"/>
                  </a:schemeClr>
                </a:solidFill>
                <a:latin typeface="Meiryo UI" panose="020B0604030504040204" pitchFamily="50" charset="-128"/>
                <a:ea typeface="Meiryo UI" panose="020B0604030504040204" pitchFamily="50" charset="-128"/>
              </a:rPr>
              <a:t>会社概要</a:t>
            </a:r>
            <a:r>
              <a:rPr kumimoji="1" lang="en-US" altLang="ja-JP" b="1" dirty="0">
                <a:solidFill>
                  <a:schemeClr val="accent2">
                    <a:lumMod val="75000"/>
                  </a:schemeClr>
                </a:solidFill>
                <a:latin typeface="Meiryo UI" panose="020B0604030504040204" pitchFamily="50" charset="-128"/>
                <a:ea typeface="Meiryo UI" panose="020B0604030504040204" pitchFamily="50" charset="-128"/>
              </a:rPr>
              <a:t>.2</a:t>
            </a:r>
            <a:endParaRPr kumimoji="1" lang="ja-JP" altLang="en-US"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17" name="テキスト プレースホルダー 1">
            <a:extLst>
              <a:ext uri="{FF2B5EF4-FFF2-40B4-BE49-F238E27FC236}">
                <a16:creationId xmlns:a16="http://schemas.microsoft.com/office/drawing/2014/main" id="{D4B88935-B405-0247-A8A5-6961DCB9E54E}"/>
              </a:ext>
            </a:extLst>
          </p:cNvPr>
          <p:cNvSpPr txBox="1">
            <a:spLocks/>
          </p:cNvSpPr>
          <p:nvPr/>
        </p:nvSpPr>
        <p:spPr>
          <a:xfrm>
            <a:off x="878086" y="1997255"/>
            <a:ext cx="617620" cy="1213437"/>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lgn="dist">
              <a:buNone/>
            </a:pPr>
            <a:r>
              <a:rPr lang="ja-JP" altLang="en-US" sz="1100" dirty="0">
                <a:latin typeface="Meiryo UI" panose="020B0604030504040204" pitchFamily="34" charset="-128"/>
                <a:ea typeface="Meiryo UI" panose="020B0604030504040204" pitchFamily="34" charset="-128"/>
              </a:rPr>
              <a:t>適応規格</a:t>
            </a:r>
            <a:endParaRPr lang="en-US" altLang="ja-JP" sz="1100" dirty="0">
              <a:latin typeface="Meiryo UI" panose="020B0604030504040204" pitchFamily="34" charset="-128"/>
              <a:ea typeface="Meiryo UI" panose="020B0604030504040204" pitchFamily="34" charset="-128"/>
            </a:endParaRPr>
          </a:p>
          <a:p>
            <a:pPr marL="0" indent="0" algn="dist">
              <a:buNone/>
            </a:pPr>
            <a:r>
              <a:rPr lang="ja-JP" altLang="en-US" sz="1100" dirty="0">
                <a:latin typeface="Meiryo UI" panose="020B0604030504040204" pitchFamily="34" charset="-128"/>
                <a:ea typeface="Meiryo UI" panose="020B0604030504040204" pitchFamily="34" charset="-128"/>
              </a:rPr>
              <a:t>登録範囲</a:t>
            </a:r>
            <a:endParaRPr lang="en-US" altLang="ja-JP" sz="1100" dirty="0">
              <a:latin typeface="Meiryo UI" panose="020B0604030504040204" pitchFamily="34" charset="-128"/>
              <a:ea typeface="Meiryo UI" panose="020B0604030504040204" pitchFamily="34" charset="-128"/>
            </a:endParaRPr>
          </a:p>
          <a:p>
            <a:pPr marL="0" indent="0" algn="dist">
              <a:buNone/>
            </a:pPr>
            <a:endParaRPr lang="en-US" altLang="ja-JP" sz="1100" dirty="0">
              <a:latin typeface="Meiryo UI" panose="020B0604030504040204" pitchFamily="34" charset="-128"/>
              <a:ea typeface="Meiryo UI" panose="020B0604030504040204" pitchFamily="34" charset="-128"/>
            </a:endParaRPr>
          </a:p>
          <a:p>
            <a:pPr marL="0" indent="0" algn="dist">
              <a:buNone/>
            </a:pPr>
            <a:endParaRPr lang="en-US" altLang="ja-JP" sz="1100" dirty="0">
              <a:latin typeface="Meiryo UI" panose="020B0604030504040204" pitchFamily="34" charset="-128"/>
              <a:ea typeface="Meiryo UI" panose="020B0604030504040204" pitchFamily="34" charset="-128"/>
            </a:endParaRPr>
          </a:p>
          <a:p>
            <a:pPr marL="0" indent="0" algn="dist">
              <a:buNone/>
            </a:pPr>
            <a:r>
              <a:rPr lang="ja-JP" altLang="en-US" sz="1100" dirty="0">
                <a:latin typeface="Meiryo UI" panose="020B0604030504040204" pitchFamily="34" charset="-128"/>
                <a:ea typeface="Meiryo UI" panose="020B0604030504040204" pitchFamily="34" charset="-128"/>
              </a:rPr>
              <a:t>登録番号</a:t>
            </a:r>
            <a:endParaRPr lang="en" altLang="ja-JP" sz="1100" dirty="0">
              <a:latin typeface="Meiryo UI" panose="020B0604030504040204" pitchFamily="34" charset="-128"/>
              <a:ea typeface="Meiryo UI" panose="020B0604030504040204" pitchFamily="34" charset="-128"/>
            </a:endParaRPr>
          </a:p>
          <a:p>
            <a:pPr marL="0" indent="0" algn="dist">
              <a:buNone/>
            </a:pPr>
            <a:r>
              <a:rPr lang="ja-JP" altLang="en-US" sz="1100" dirty="0">
                <a:latin typeface="Meiryo UI" panose="020B0604030504040204" pitchFamily="34" charset="-128"/>
                <a:ea typeface="Meiryo UI" panose="020B0604030504040204" pitchFamily="34" charset="-128"/>
              </a:rPr>
              <a:t>登録日</a:t>
            </a:r>
            <a:endParaRPr lang="en-US" altLang="ja-JP" sz="1100" dirty="0">
              <a:latin typeface="Meiryo UI" panose="020B0604030504040204" pitchFamily="34" charset="-128"/>
              <a:ea typeface="Meiryo UI" panose="020B0604030504040204" pitchFamily="34" charset="-128"/>
            </a:endParaRPr>
          </a:p>
        </p:txBody>
      </p:sp>
      <p:sp>
        <p:nvSpPr>
          <p:cNvPr id="18" name="テキスト ボックス 17">
            <a:extLst>
              <a:ext uri="{FF2B5EF4-FFF2-40B4-BE49-F238E27FC236}">
                <a16:creationId xmlns:a16="http://schemas.microsoft.com/office/drawing/2014/main" id="{03F9CAAE-4A04-164B-9A61-A34F191C2B8E}"/>
              </a:ext>
            </a:extLst>
          </p:cNvPr>
          <p:cNvSpPr txBox="1"/>
          <p:nvPr/>
        </p:nvSpPr>
        <p:spPr>
          <a:xfrm>
            <a:off x="668770" y="1151985"/>
            <a:ext cx="3385699" cy="612000"/>
          </a:xfrm>
          <a:prstGeom prst="rect">
            <a:avLst/>
          </a:prstGeom>
          <a:noFill/>
          <a:ln>
            <a:noFill/>
          </a:ln>
        </p:spPr>
        <p:txBody>
          <a:bodyPr wrap="square" tIns="144000" bIns="72000" rtlCol="0">
            <a:noAutofit/>
          </a:bodyPr>
          <a:lstStyle/>
          <a:p>
            <a:pPr defTabSz="533400" fontAlgn="auto">
              <a:lnSpc>
                <a:spcPct val="90000"/>
              </a:lnSpc>
              <a:spcBef>
                <a:spcPts val="0"/>
              </a:spcBef>
              <a:spcAft>
                <a:spcPts val="0"/>
              </a:spcAft>
              <a:defRPr/>
            </a:pPr>
            <a:r>
              <a:rPr kumimoji="0" lang="ja-JP" altLang="en-US" sz="1200" b="1" dirty="0">
                <a:solidFill>
                  <a:schemeClr val="tx2"/>
                </a:solidFill>
                <a:latin typeface="Meiryo UI" panose="020B0604030504040204" pitchFamily="34" charset="-128"/>
                <a:ea typeface="Meiryo UI" panose="020B0604030504040204" pitchFamily="34" charset="-128"/>
              </a:rPr>
              <a:t>品質保証マネジメントシステム　</a:t>
            </a:r>
            <a:endParaRPr kumimoji="0" lang="en-US" altLang="ja-JP" sz="1200" b="1" dirty="0">
              <a:solidFill>
                <a:schemeClr val="tx2"/>
              </a:solidFill>
              <a:latin typeface="Meiryo UI" panose="020B0604030504040204" pitchFamily="34" charset="-128"/>
              <a:ea typeface="Meiryo UI" panose="020B0604030504040204" pitchFamily="34" charset="-128"/>
            </a:endParaRPr>
          </a:p>
          <a:p>
            <a:pPr defTabSz="533400" fontAlgn="auto">
              <a:lnSpc>
                <a:spcPct val="90000"/>
              </a:lnSpc>
              <a:spcBef>
                <a:spcPts val="0"/>
              </a:spcBef>
              <a:spcAft>
                <a:spcPts val="0"/>
              </a:spcAft>
              <a:defRPr/>
            </a:pPr>
            <a:r>
              <a:rPr kumimoji="0" lang="ja-JP" altLang="en-US" sz="1200" b="1" dirty="0">
                <a:solidFill>
                  <a:schemeClr val="tx2"/>
                </a:solidFill>
                <a:latin typeface="Meiryo UI" panose="020B0604030504040204" pitchFamily="34" charset="-128"/>
                <a:ea typeface="Meiryo UI" panose="020B0604030504040204" pitchFamily="34" charset="-128"/>
              </a:rPr>
              <a:t>ＩＳＯ９００１</a:t>
            </a:r>
          </a:p>
        </p:txBody>
      </p:sp>
      <p:sp>
        <p:nvSpPr>
          <p:cNvPr id="20" name="テキスト プレースホルダー 1">
            <a:extLst>
              <a:ext uri="{FF2B5EF4-FFF2-40B4-BE49-F238E27FC236}">
                <a16:creationId xmlns:a16="http://schemas.microsoft.com/office/drawing/2014/main" id="{7C5481B1-C680-6E40-9FA9-2809E5EE0EE1}"/>
              </a:ext>
            </a:extLst>
          </p:cNvPr>
          <p:cNvSpPr txBox="1">
            <a:spLocks/>
          </p:cNvSpPr>
          <p:nvPr/>
        </p:nvSpPr>
        <p:spPr>
          <a:xfrm>
            <a:off x="1631450" y="1997255"/>
            <a:ext cx="3425778" cy="1213437"/>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buNone/>
            </a:pPr>
            <a:r>
              <a:rPr lang="en" altLang="ja-JP" sz="1100" dirty="0">
                <a:latin typeface="Meiryo UI" panose="020B0604030504040204" pitchFamily="34" charset="-128"/>
                <a:ea typeface="Meiryo UI" panose="020B0604030504040204" pitchFamily="34" charset="-128"/>
              </a:rPr>
              <a:t>JIS Q 9001:2015(ISO9001:2015)</a:t>
            </a:r>
          </a:p>
          <a:p>
            <a:pPr marL="0" indent="0">
              <a:buNone/>
            </a:pPr>
            <a:r>
              <a:rPr lang="en-US" altLang="ja-JP" sz="1100" dirty="0">
                <a:latin typeface="Meiryo UI" panose="020B0604030504040204" pitchFamily="34" charset="-128"/>
                <a:ea typeface="Meiryo UI" panose="020B0604030504040204" pitchFamily="34" charset="-128"/>
              </a:rPr>
              <a:t>1.</a:t>
            </a:r>
            <a:r>
              <a:rPr lang="ja-JP" altLang="en-US" sz="1100" dirty="0">
                <a:latin typeface="Meiryo UI" panose="020B0604030504040204" pitchFamily="34" charset="-128"/>
                <a:ea typeface="Meiryo UI" panose="020B0604030504040204" pitchFamily="34" charset="-128"/>
              </a:rPr>
              <a:t>受託契約型ソフトウェアの開発</a:t>
            </a:r>
          </a:p>
          <a:p>
            <a:pPr marL="0" indent="0">
              <a:buNone/>
            </a:pPr>
            <a:r>
              <a:rPr lang="en-US" altLang="ja-JP" sz="1100" dirty="0">
                <a:latin typeface="Meiryo UI" panose="020B0604030504040204" pitchFamily="34" charset="-128"/>
                <a:ea typeface="Meiryo UI" panose="020B0604030504040204" pitchFamily="34" charset="-128"/>
              </a:rPr>
              <a:t>2.</a:t>
            </a:r>
            <a:r>
              <a:rPr lang="ja-JP" altLang="en-US" sz="1100" dirty="0">
                <a:latin typeface="Meiryo UI" panose="020B0604030504040204" pitchFamily="34" charset="-128"/>
                <a:ea typeface="Meiryo UI" panose="020B0604030504040204" pitchFamily="34" charset="-128"/>
              </a:rPr>
              <a:t>技術支援サービス</a:t>
            </a:r>
          </a:p>
          <a:p>
            <a:pPr marL="0" indent="0">
              <a:buNone/>
            </a:pPr>
            <a:r>
              <a:rPr lang="en-US" altLang="ja-JP" sz="1100" dirty="0">
                <a:latin typeface="Meiryo UI" panose="020B0604030504040204" pitchFamily="34" charset="-128"/>
                <a:ea typeface="Meiryo UI" panose="020B0604030504040204" pitchFamily="34" charset="-128"/>
              </a:rPr>
              <a:t>3.</a:t>
            </a:r>
            <a:r>
              <a:rPr lang="ja-JP" altLang="en-US" sz="1100" dirty="0">
                <a:latin typeface="Meiryo UI" panose="020B0604030504040204" pitchFamily="34" charset="-128"/>
                <a:ea typeface="Meiryo UI" panose="020B0604030504040204" pitchFamily="34" charset="-128"/>
              </a:rPr>
              <a:t>当社オリジナル製品の開発・カスタマイズ・保守</a:t>
            </a:r>
          </a:p>
          <a:p>
            <a:pPr marL="0" indent="0">
              <a:buNone/>
            </a:pPr>
            <a:r>
              <a:rPr lang="en" altLang="ja-JP" sz="1100" dirty="0">
                <a:latin typeface="Meiryo UI" panose="020B0604030504040204" pitchFamily="34" charset="-128"/>
                <a:ea typeface="Meiryo UI" panose="020B0604030504040204" pitchFamily="34" charset="-128"/>
              </a:rPr>
              <a:t>JMAQA-132</a:t>
            </a:r>
          </a:p>
          <a:p>
            <a:pPr marL="0" indent="0">
              <a:buNone/>
            </a:pPr>
            <a:r>
              <a:rPr lang="en-US" altLang="ja-JP" sz="1100" dirty="0">
                <a:latin typeface="Meiryo UI" panose="020B0604030504040204" pitchFamily="34" charset="-128"/>
                <a:ea typeface="Meiryo UI" panose="020B0604030504040204" pitchFamily="34" charset="-128"/>
              </a:rPr>
              <a:t>1998</a:t>
            </a:r>
            <a:r>
              <a:rPr lang="ja-JP" altLang="en-US" sz="1100" dirty="0">
                <a:latin typeface="Meiryo UI" panose="020B0604030504040204" pitchFamily="34" charset="-128"/>
                <a:ea typeface="Meiryo UI" panose="020B0604030504040204" pitchFamily="34" charset="-128"/>
              </a:rPr>
              <a:t>年</a:t>
            </a:r>
            <a:r>
              <a:rPr lang="en-US" altLang="ja-JP" sz="1100" dirty="0">
                <a:latin typeface="Meiryo UI" panose="020B0604030504040204" pitchFamily="34" charset="-128"/>
                <a:ea typeface="Meiryo UI" panose="020B0604030504040204" pitchFamily="34" charset="-128"/>
              </a:rPr>
              <a:t>6</a:t>
            </a:r>
            <a:r>
              <a:rPr lang="ja-JP" altLang="en-US" sz="1100" dirty="0">
                <a:latin typeface="Meiryo UI" panose="020B0604030504040204" pitchFamily="34" charset="-128"/>
                <a:ea typeface="Meiryo UI" panose="020B0604030504040204" pitchFamily="34" charset="-128"/>
              </a:rPr>
              <a:t>月</a:t>
            </a:r>
            <a:r>
              <a:rPr lang="en-US" altLang="ja-JP" sz="1100" dirty="0">
                <a:latin typeface="Meiryo UI" panose="020B0604030504040204" pitchFamily="34" charset="-128"/>
                <a:ea typeface="Meiryo UI" panose="020B0604030504040204" pitchFamily="34" charset="-128"/>
              </a:rPr>
              <a:t>29</a:t>
            </a:r>
            <a:r>
              <a:rPr lang="ja-JP" altLang="en-US" sz="1100" dirty="0">
                <a:latin typeface="Meiryo UI" panose="020B0604030504040204" pitchFamily="34" charset="-128"/>
                <a:ea typeface="Meiryo UI" panose="020B0604030504040204" pitchFamily="34" charset="-128"/>
              </a:rPr>
              <a:t>日</a:t>
            </a:r>
          </a:p>
        </p:txBody>
      </p:sp>
      <p:sp>
        <p:nvSpPr>
          <p:cNvPr id="21" name="テキスト プレースホルダー 1">
            <a:extLst>
              <a:ext uri="{FF2B5EF4-FFF2-40B4-BE49-F238E27FC236}">
                <a16:creationId xmlns:a16="http://schemas.microsoft.com/office/drawing/2014/main" id="{44B4F625-34B7-3A4E-85BB-141AC12C3054}"/>
              </a:ext>
            </a:extLst>
          </p:cNvPr>
          <p:cNvSpPr txBox="1">
            <a:spLocks/>
          </p:cNvSpPr>
          <p:nvPr/>
        </p:nvSpPr>
        <p:spPr>
          <a:xfrm>
            <a:off x="668770" y="1997255"/>
            <a:ext cx="166978" cy="1213437"/>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lgn="dist">
              <a:buNone/>
            </a:pPr>
            <a:r>
              <a:rPr lang="en-US" altLang="ja-JP" sz="1100" dirty="0">
                <a:solidFill>
                  <a:schemeClr val="tx2"/>
                </a:solidFill>
                <a:latin typeface="Meiryo UI" panose="020B0604030504040204" pitchFamily="34" charset="-128"/>
                <a:ea typeface="Meiryo UI" panose="020B0604030504040204" pitchFamily="34" charset="-128"/>
              </a:rPr>
              <a:t>1.</a:t>
            </a:r>
          </a:p>
          <a:p>
            <a:pPr marL="0" indent="0" algn="dist">
              <a:buNone/>
            </a:pPr>
            <a:endParaRPr lang="en-US" altLang="ja-JP" sz="1100" dirty="0">
              <a:solidFill>
                <a:schemeClr val="tx2"/>
              </a:solidFill>
              <a:latin typeface="Meiryo UI" panose="020B0604030504040204" pitchFamily="34" charset="-128"/>
              <a:ea typeface="Meiryo UI" panose="020B0604030504040204" pitchFamily="34" charset="-128"/>
            </a:endParaRPr>
          </a:p>
          <a:p>
            <a:pPr marL="0" indent="0" algn="dist">
              <a:buNone/>
            </a:pPr>
            <a:endParaRPr lang="en-US" altLang="ja-JP" sz="1100" dirty="0">
              <a:solidFill>
                <a:schemeClr val="tx2"/>
              </a:solidFill>
              <a:latin typeface="Meiryo UI" panose="020B0604030504040204" pitchFamily="34" charset="-128"/>
              <a:ea typeface="Meiryo UI" panose="020B0604030504040204" pitchFamily="34" charset="-128"/>
            </a:endParaRPr>
          </a:p>
          <a:p>
            <a:pPr marL="0" indent="0" algn="dist">
              <a:buNone/>
            </a:pPr>
            <a:endParaRPr lang="en-US" altLang="ja-JP" sz="1100" dirty="0">
              <a:solidFill>
                <a:schemeClr val="tx2"/>
              </a:solidFill>
              <a:latin typeface="Meiryo UI" panose="020B0604030504040204" pitchFamily="34" charset="-128"/>
              <a:ea typeface="Meiryo UI" panose="020B0604030504040204" pitchFamily="34" charset="-128"/>
            </a:endParaRPr>
          </a:p>
          <a:p>
            <a:pPr marL="0" indent="0" algn="dist">
              <a:buNone/>
            </a:pPr>
            <a:endParaRPr lang="en-US" altLang="ja-JP" sz="1100" dirty="0">
              <a:solidFill>
                <a:schemeClr val="tx2"/>
              </a:solidFill>
              <a:latin typeface="Meiryo UI" panose="020B0604030504040204" pitchFamily="34" charset="-128"/>
              <a:ea typeface="Meiryo UI" panose="020B0604030504040204" pitchFamily="34" charset="-128"/>
            </a:endParaRPr>
          </a:p>
          <a:p>
            <a:pPr marL="0" indent="0" algn="dist">
              <a:buNone/>
            </a:pPr>
            <a:endParaRPr lang="en-US" altLang="ja-JP" sz="1100" dirty="0">
              <a:solidFill>
                <a:schemeClr val="tx2"/>
              </a:solidFill>
              <a:latin typeface="Meiryo UI" panose="020B0604030504040204" pitchFamily="34" charset="-128"/>
              <a:ea typeface="Meiryo UI" panose="020B0604030504040204" pitchFamily="34" charset="-128"/>
            </a:endParaRPr>
          </a:p>
          <a:p>
            <a:pPr marL="0" indent="0" algn="dist">
              <a:buNone/>
            </a:pPr>
            <a:endParaRPr lang="en-US" altLang="ja-JP" sz="1100" dirty="0">
              <a:solidFill>
                <a:schemeClr val="tx2"/>
              </a:solidFill>
              <a:latin typeface="Meiryo UI" panose="020B0604030504040204" pitchFamily="34" charset="-128"/>
              <a:ea typeface="Meiryo UI" panose="020B0604030504040204" pitchFamily="34" charset="-128"/>
            </a:endParaRPr>
          </a:p>
        </p:txBody>
      </p:sp>
      <p:sp>
        <p:nvSpPr>
          <p:cNvPr id="22" name="テキスト プレースホルダー 1">
            <a:extLst>
              <a:ext uri="{FF2B5EF4-FFF2-40B4-BE49-F238E27FC236}">
                <a16:creationId xmlns:a16="http://schemas.microsoft.com/office/drawing/2014/main" id="{54C8F3FB-B707-134A-BEB6-762D31BA13C8}"/>
              </a:ext>
            </a:extLst>
          </p:cNvPr>
          <p:cNvSpPr txBox="1">
            <a:spLocks/>
          </p:cNvSpPr>
          <p:nvPr/>
        </p:nvSpPr>
        <p:spPr>
          <a:xfrm>
            <a:off x="5011141" y="2003237"/>
            <a:ext cx="617620" cy="601189"/>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lgn="dist">
              <a:buNone/>
            </a:pPr>
            <a:r>
              <a:rPr lang="ja-JP" altLang="en-US" sz="1100" dirty="0">
                <a:latin typeface="Meiryo UI" panose="020B0604030504040204" pitchFamily="34" charset="-128"/>
                <a:ea typeface="Meiryo UI" panose="020B0604030504040204" pitchFamily="34" charset="-128"/>
              </a:rPr>
              <a:t>適応規格</a:t>
            </a:r>
          </a:p>
          <a:p>
            <a:pPr marL="0" indent="0" algn="dist">
              <a:buNone/>
            </a:pPr>
            <a:r>
              <a:rPr lang="ja-JP" altLang="en-US" sz="1100" dirty="0">
                <a:latin typeface="Meiryo UI" panose="020B0604030504040204" pitchFamily="34" charset="-128"/>
                <a:ea typeface="Meiryo UI" panose="020B0604030504040204" pitchFamily="34" charset="-128"/>
              </a:rPr>
              <a:t>登録番号</a:t>
            </a:r>
          </a:p>
          <a:p>
            <a:pPr marL="0" indent="0" algn="dist">
              <a:buNone/>
            </a:pPr>
            <a:r>
              <a:rPr lang="ja-JP" altLang="en-US" sz="1100" dirty="0">
                <a:latin typeface="Meiryo UI" panose="020B0604030504040204" pitchFamily="34" charset="-128"/>
                <a:ea typeface="Meiryo UI" panose="020B0604030504040204" pitchFamily="34" charset="-128"/>
              </a:rPr>
              <a:t>登録日</a:t>
            </a:r>
            <a:endParaRPr lang="en-US" altLang="ja-JP" sz="1100" dirty="0">
              <a:latin typeface="Meiryo UI" panose="020B0604030504040204" pitchFamily="34" charset="-128"/>
              <a:ea typeface="Meiryo UI" panose="020B0604030504040204" pitchFamily="34" charset="-128"/>
            </a:endParaRPr>
          </a:p>
        </p:txBody>
      </p:sp>
      <p:sp>
        <p:nvSpPr>
          <p:cNvPr id="25" name="テキスト プレースホルダー 1">
            <a:extLst>
              <a:ext uri="{FF2B5EF4-FFF2-40B4-BE49-F238E27FC236}">
                <a16:creationId xmlns:a16="http://schemas.microsoft.com/office/drawing/2014/main" id="{988E6CFC-9B1C-A842-979E-B86065F31C4B}"/>
              </a:ext>
            </a:extLst>
          </p:cNvPr>
          <p:cNvSpPr txBox="1">
            <a:spLocks/>
          </p:cNvSpPr>
          <p:nvPr/>
        </p:nvSpPr>
        <p:spPr>
          <a:xfrm>
            <a:off x="5764504" y="2003237"/>
            <a:ext cx="3635094" cy="601189"/>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buNone/>
            </a:pPr>
            <a:r>
              <a:rPr lang="en-US" altLang="ja-JP" sz="1100" dirty="0">
                <a:latin typeface="Meiryo UI" panose="020B0604030504040204" pitchFamily="34" charset="-128"/>
                <a:ea typeface="Meiryo UI" panose="020B0604030504040204" pitchFamily="34" charset="-128"/>
              </a:rPr>
              <a:t>JIS Q 27001:2014(ISO/IEC27001:2013)</a:t>
            </a:r>
          </a:p>
          <a:p>
            <a:pPr marL="0" indent="0">
              <a:buNone/>
            </a:pPr>
            <a:r>
              <a:rPr lang="en-US" altLang="ja-JP" sz="1100" dirty="0">
                <a:latin typeface="Meiryo UI" panose="020B0604030504040204" pitchFamily="34" charset="-128"/>
                <a:ea typeface="Meiryo UI" panose="020B0604030504040204" pitchFamily="34" charset="-128"/>
              </a:rPr>
              <a:t>IC05J0131</a:t>
            </a:r>
          </a:p>
          <a:p>
            <a:pPr marL="0" indent="0">
              <a:buNone/>
            </a:pPr>
            <a:r>
              <a:rPr lang="en-US" altLang="ja-JP" sz="1100" dirty="0">
                <a:latin typeface="Meiryo UI" panose="020B0604030504040204" pitchFamily="34" charset="-128"/>
                <a:ea typeface="Meiryo UI" panose="020B0604030504040204" pitchFamily="34" charset="-128"/>
              </a:rPr>
              <a:t>2006</a:t>
            </a:r>
            <a:r>
              <a:rPr lang="ja-JP" altLang="en-US" sz="1100" dirty="0">
                <a:latin typeface="Meiryo UI" panose="020B0604030504040204" pitchFamily="34" charset="-128"/>
                <a:ea typeface="Meiryo UI" panose="020B0604030504040204" pitchFamily="34" charset="-128"/>
              </a:rPr>
              <a:t>年</a:t>
            </a:r>
            <a:r>
              <a:rPr lang="en-US" altLang="ja-JP" sz="1100" dirty="0">
                <a:latin typeface="Meiryo UI" panose="020B0604030504040204" pitchFamily="34" charset="-128"/>
                <a:ea typeface="Meiryo UI" panose="020B0604030504040204" pitchFamily="34" charset="-128"/>
              </a:rPr>
              <a:t>3</a:t>
            </a:r>
            <a:r>
              <a:rPr lang="ja-JP" altLang="en-US" sz="1100" dirty="0">
                <a:latin typeface="Meiryo UI" panose="020B0604030504040204" pitchFamily="34" charset="-128"/>
                <a:ea typeface="Meiryo UI" panose="020B0604030504040204" pitchFamily="34" charset="-128"/>
              </a:rPr>
              <a:t>月</a:t>
            </a:r>
            <a:r>
              <a:rPr lang="en-US" altLang="ja-JP" sz="1100" dirty="0">
                <a:latin typeface="Meiryo UI" panose="020B0604030504040204" pitchFamily="34" charset="-128"/>
                <a:ea typeface="Meiryo UI" panose="020B0604030504040204" pitchFamily="34" charset="-128"/>
              </a:rPr>
              <a:t>24</a:t>
            </a:r>
            <a:r>
              <a:rPr lang="ja-JP" altLang="en-US" sz="1100" dirty="0">
                <a:latin typeface="Meiryo UI" panose="020B0604030504040204" pitchFamily="34" charset="-128"/>
                <a:ea typeface="Meiryo UI" panose="020B0604030504040204" pitchFamily="34" charset="-128"/>
              </a:rPr>
              <a:t>日</a:t>
            </a:r>
          </a:p>
        </p:txBody>
      </p:sp>
      <p:sp>
        <p:nvSpPr>
          <p:cNvPr id="26" name="テキスト プレースホルダー 1">
            <a:extLst>
              <a:ext uri="{FF2B5EF4-FFF2-40B4-BE49-F238E27FC236}">
                <a16:creationId xmlns:a16="http://schemas.microsoft.com/office/drawing/2014/main" id="{1B75C0E6-C719-4844-9AAF-D3F81E690753}"/>
              </a:ext>
            </a:extLst>
          </p:cNvPr>
          <p:cNvSpPr txBox="1">
            <a:spLocks/>
          </p:cNvSpPr>
          <p:nvPr/>
        </p:nvSpPr>
        <p:spPr>
          <a:xfrm>
            <a:off x="5011141" y="3816958"/>
            <a:ext cx="617620" cy="601189"/>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lgn="dist">
              <a:buNone/>
            </a:pPr>
            <a:r>
              <a:rPr lang="ja-JP" altLang="en-US" sz="1100" dirty="0">
                <a:latin typeface="Meiryo UI" panose="020B0604030504040204" pitchFamily="34" charset="-128"/>
                <a:ea typeface="Meiryo UI" panose="020B0604030504040204" pitchFamily="34" charset="-128"/>
              </a:rPr>
              <a:t>登録番号</a:t>
            </a:r>
            <a:endParaRPr lang="en" altLang="ja-JP" sz="1100" dirty="0">
              <a:latin typeface="Meiryo UI" panose="020B0604030504040204" pitchFamily="34" charset="-128"/>
              <a:ea typeface="Meiryo UI" panose="020B0604030504040204" pitchFamily="34" charset="-128"/>
            </a:endParaRPr>
          </a:p>
          <a:p>
            <a:pPr marL="0" indent="0" algn="dist">
              <a:buNone/>
            </a:pPr>
            <a:r>
              <a:rPr lang="ja-JP" altLang="en-US" sz="1100" dirty="0">
                <a:latin typeface="Meiryo UI" panose="020B0604030504040204" pitchFamily="34" charset="-128"/>
                <a:ea typeface="Meiryo UI" panose="020B0604030504040204" pitchFamily="34" charset="-128"/>
              </a:rPr>
              <a:t>登録日</a:t>
            </a:r>
            <a:endParaRPr lang="en-US" altLang="ja-JP" sz="1100" dirty="0">
              <a:latin typeface="Meiryo UI" panose="020B0604030504040204" pitchFamily="34" charset="-128"/>
              <a:ea typeface="Meiryo UI" panose="020B0604030504040204" pitchFamily="34" charset="-128"/>
            </a:endParaRPr>
          </a:p>
        </p:txBody>
      </p:sp>
      <p:sp>
        <p:nvSpPr>
          <p:cNvPr id="29" name="テキスト プレースホルダー 1">
            <a:extLst>
              <a:ext uri="{FF2B5EF4-FFF2-40B4-BE49-F238E27FC236}">
                <a16:creationId xmlns:a16="http://schemas.microsoft.com/office/drawing/2014/main" id="{087F8981-5241-3D43-985F-5FBB61EC8916}"/>
              </a:ext>
            </a:extLst>
          </p:cNvPr>
          <p:cNvSpPr txBox="1">
            <a:spLocks/>
          </p:cNvSpPr>
          <p:nvPr/>
        </p:nvSpPr>
        <p:spPr>
          <a:xfrm>
            <a:off x="5764504" y="3816958"/>
            <a:ext cx="2506671" cy="601189"/>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buNone/>
            </a:pPr>
            <a:r>
              <a:rPr lang="en-US" altLang="ja-JP" sz="1100" dirty="0">
                <a:latin typeface="Meiryo UI" panose="020B0604030504040204" pitchFamily="34" charset="-128"/>
                <a:ea typeface="Meiryo UI" panose="020B0604030504040204" pitchFamily="34" charset="-128"/>
              </a:rPr>
              <a:t>10824636(01)</a:t>
            </a:r>
          </a:p>
          <a:p>
            <a:pPr marL="0" indent="0">
              <a:buNone/>
            </a:pPr>
            <a:r>
              <a:rPr lang="en-US" altLang="ja-JP" sz="1100" dirty="0">
                <a:latin typeface="Meiryo UI" panose="020B0604030504040204" pitchFamily="34" charset="-128"/>
                <a:ea typeface="Meiryo UI" panose="020B0604030504040204" pitchFamily="34" charset="-128"/>
              </a:rPr>
              <a:t>2018</a:t>
            </a:r>
            <a:r>
              <a:rPr lang="ja-JP" altLang="en-US" sz="1100" dirty="0">
                <a:latin typeface="Meiryo UI" panose="020B0604030504040204" pitchFamily="34" charset="-128"/>
                <a:ea typeface="Meiryo UI" panose="020B0604030504040204" pitchFamily="34" charset="-128"/>
              </a:rPr>
              <a:t>年</a:t>
            </a:r>
            <a:r>
              <a:rPr lang="en-US" altLang="ja-JP" sz="1100" dirty="0">
                <a:latin typeface="Meiryo UI" panose="020B0604030504040204" pitchFamily="34" charset="-128"/>
                <a:ea typeface="Meiryo UI" panose="020B0604030504040204" pitchFamily="34" charset="-128"/>
              </a:rPr>
              <a:t>10</a:t>
            </a:r>
            <a:r>
              <a:rPr lang="ja-JP" altLang="en-US" sz="1100" dirty="0">
                <a:latin typeface="Meiryo UI" panose="020B0604030504040204" pitchFamily="34" charset="-128"/>
                <a:ea typeface="Meiryo UI" panose="020B0604030504040204" pitchFamily="34" charset="-128"/>
              </a:rPr>
              <a:t>月</a:t>
            </a:r>
            <a:r>
              <a:rPr lang="en-US" altLang="ja-JP" sz="1100" dirty="0">
                <a:latin typeface="Meiryo UI" panose="020B0604030504040204" pitchFamily="34" charset="-128"/>
                <a:ea typeface="Meiryo UI" panose="020B0604030504040204" pitchFamily="34" charset="-128"/>
              </a:rPr>
              <a:t>26</a:t>
            </a:r>
            <a:r>
              <a:rPr lang="ja-JP" altLang="en-US" sz="1100" dirty="0">
                <a:latin typeface="Meiryo UI" panose="020B0604030504040204" pitchFamily="34" charset="-128"/>
                <a:ea typeface="Meiryo UI" panose="020B0604030504040204" pitchFamily="34" charset="-128"/>
              </a:rPr>
              <a:t>日</a:t>
            </a:r>
          </a:p>
        </p:txBody>
      </p:sp>
      <p:sp>
        <p:nvSpPr>
          <p:cNvPr id="30" name="テキスト プレースホルダー 1">
            <a:extLst>
              <a:ext uri="{FF2B5EF4-FFF2-40B4-BE49-F238E27FC236}">
                <a16:creationId xmlns:a16="http://schemas.microsoft.com/office/drawing/2014/main" id="{61F66A7B-37BB-5448-890F-02A22162BF84}"/>
              </a:ext>
            </a:extLst>
          </p:cNvPr>
          <p:cNvSpPr txBox="1">
            <a:spLocks/>
          </p:cNvSpPr>
          <p:nvPr/>
        </p:nvSpPr>
        <p:spPr>
          <a:xfrm>
            <a:off x="5011141" y="5439005"/>
            <a:ext cx="617620" cy="601189"/>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lgn="dist">
              <a:buNone/>
            </a:pPr>
            <a:r>
              <a:rPr lang="ja-JP" altLang="en-US" sz="1100" dirty="0">
                <a:latin typeface="Meiryo UI" panose="020B0604030504040204" pitchFamily="34" charset="-128"/>
                <a:ea typeface="Meiryo UI" panose="020B0604030504040204" pitchFamily="34" charset="-128"/>
              </a:rPr>
              <a:t>適応規格</a:t>
            </a:r>
          </a:p>
          <a:p>
            <a:pPr marL="0" indent="0" algn="dist">
              <a:buNone/>
            </a:pPr>
            <a:r>
              <a:rPr lang="ja-JP" altLang="en-US" sz="1100" dirty="0">
                <a:latin typeface="Meiryo UI" panose="020B0604030504040204" pitchFamily="34" charset="-128"/>
                <a:ea typeface="Meiryo UI" panose="020B0604030504040204" pitchFamily="34" charset="-128"/>
              </a:rPr>
              <a:t>登録番号</a:t>
            </a:r>
          </a:p>
          <a:p>
            <a:pPr marL="0" indent="0" algn="dist">
              <a:buNone/>
            </a:pPr>
            <a:r>
              <a:rPr lang="ja-JP" altLang="en-US" sz="1100" dirty="0">
                <a:latin typeface="Meiryo UI" panose="020B0604030504040204" pitchFamily="34" charset="-128"/>
                <a:ea typeface="Meiryo UI" panose="020B0604030504040204" pitchFamily="34" charset="-128"/>
              </a:rPr>
              <a:t>登録日</a:t>
            </a:r>
            <a:endParaRPr lang="en-US" altLang="ja-JP" sz="1100" dirty="0">
              <a:latin typeface="Meiryo UI" panose="020B0604030504040204" pitchFamily="34" charset="-128"/>
              <a:ea typeface="Meiryo UI" panose="020B0604030504040204" pitchFamily="34" charset="-128"/>
            </a:endParaRPr>
          </a:p>
        </p:txBody>
      </p:sp>
      <p:sp>
        <p:nvSpPr>
          <p:cNvPr id="33" name="テキスト プレースホルダー 1">
            <a:extLst>
              <a:ext uri="{FF2B5EF4-FFF2-40B4-BE49-F238E27FC236}">
                <a16:creationId xmlns:a16="http://schemas.microsoft.com/office/drawing/2014/main" id="{91EA8B5C-8BB6-1945-A8DC-76D86A3376A2}"/>
              </a:ext>
            </a:extLst>
          </p:cNvPr>
          <p:cNvSpPr txBox="1">
            <a:spLocks/>
          </p:cNvSpPr>
          <p:nvPr/>
        </p:nvSpPr>
        <p:spPr>
          <a:xfrm>
            <a:off x="5764504" y="5439005"/>
            <a:ext cx="3635094" cy="601189"/>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buNone/>
            </a:pPr>
            <a:r>
              <a:rPr lang="en-US" altLang="ja-JP" sz="1100" dirty="0">
                <a:latin typeface="Meiryo UI" panose="020B0604030504040204" pitchFamily="34" charset="-128"/>
                <a:ea typeface="Meiryo UI" panose="020B0604030504040204" pitchFamily="34" charset="-128"/>
              </a:rPr>
              <a:t>JIS Q 14001:2015(ISO14001:2015)</a:t>
            </a:r>
          </a:p>
          <a:p>
            <a:pPr marL="0" indent="0">
              <a:buNone/>
            </a:pPr>
            <a:r>
              <a:rPr lang="en-US" altLang="ja-JP" sz="1100" dirty="0">
                <a:latin typeface="Meiryo UI" panose="020B0604030504040204" pitchFamily="34" charset="-128"/>
                <a:ea typeface="Meiryo UI" panose="020B0604030504040204" pitchFamily="34" charset="-128"/>
              </a:rPr>
              <a:t>EC99J1048-36</a:t>
            </a:r>
          </a:p>
          <a:p>
            <a:pPr marL="0" indent="0">
              <a:buNone/>
            </a:pPr>
            <a:r>
              <a:rPr lang="en-US" altLang="ja-JP" sz="1100" dirty="0">
                <a:latin typeface="Meiryo UI" panose="020B0604030504040204" pitchFamily="34" charset="-128"/>
                <a:ea typeface="Meiryo UI" panose="020B0604030504040204" pitchFamily="34" charset="-128"/>
              </a:rPr>
              <a:t>1999</a:t>
            </a:r>
            <a:r>
              <a:rPr lang="ja-JP" altLang="en-US" sz="1100" dirty="0">
                <a:latin typeface="Meiryo UI" panose="020B0604030504040204" pitchFamily="34" charset="-128"/>
                <a:ea typeface="Meiryo UI" panose="020B0604030504040204" pitchFamily="34" charset="-128"/>
              </a:rPr>
              <a:t>年</a:t>
            </a:r>
            <a:r>
              <a:rPr lang="en-US" altLang="ja-JP" sz="1100" dirty="0">
                <a:latin typeface="Meiryo UI" panose="020B0604030504040204" pitchFamily="34" charset="-128"/>
                <a:ea typeface="Meiryo UI" panose="020B0604030504040204" pitchFamily="34" charset="-128"/>
              </a:rPr>
              <a:t>7</a:t>
            </a:r>
            <a:r>
              <a:rPr lang="ja-JP" altLang="en-US" sz="1100" dirty="0">
                <a:latin typeface="Meiryo UI" panose="020B0604030504040204" pitchFamily="34" charset="-128"/>
                <a:ea typeface="Meiryo UI" panose="020B0604030504040204" pitchFamily="34" charset="-128"/>
              </a:rPr>
              <a:t>月</a:t>
            </a:r>
            <a:r>
              <a:rPr lang="en-US" altLang="ja-JP" sz="1100" dirty="0">
                <a:latin typeface="Meiryo UI" panose="020B0604030504040204" pitchFamily="34" charset="-128"/>
                <a:ea typeface="Meiryo UI" panose="020B0604030504040204" pitchFamily="34" charset="-128"/>
              </a:rPr>
              <a:t>28</a:t>
            </a:r>
            <a:r>
              <a:rPr lang="ja-JP" altLang="en-US" sz="1100" dirty="0">
                <a:latin typeface="Meiryo UI" panose="020B0604030504040204" pitchFamily="34" charset="-128"/>
                <a:ea typeface="Meiryo UI" panose="020B0604030504040204" pitchFamily="34" charset="-128"/>
              </a:rPr>
              <a:t>日</a:t>
            </a:r>
          </a:p>
          <a:p>
            <a:pPr marL="0" indent="0">
              <a:buNone/>
            </a:pPr>
            <a:endParaRPr lang="ja-JP" altLang="en-US" sz="1100" dirty="0">
              <a:latin typeface="Meiryo UI" panose="020B0604030504040204" pitchFamily="34" charset="-128"/>
              <a:ea typeface="Meiryo UI" panose="020B0604030504040204" pitchFamily="34" charset="-128"/>
            </a:endParaRPr>
          </a:p>
        </p:txBody>
      </p:sp>
      <p:sp>
        <p:nvSpPr>
          <p:cNvPr id="34" name="テキスト プレースホルダー 1">
            <a:extLst>
              <a:ext uri="{FF2B5EF4-FFF2-40B4-BE49-F238E27FC236}">
                <a16:creationId xmlns:a16="http://schemas.microsoft.com/office/drawing/2014/main" id="{D3A5445C-0C43-F84D-911B-82B07735BAC5}"/>
              </a:ext>
            </a:extLst>
          </p:cNvPr>
          <p:cNvSpPr txBox="1">
            <a:spLocks/>
          </p:cNvSpPr>
          <p:nvPr/>
        </p:nvSpPr>
        <p:spPr>
          <a:xfrm>
            <a:off x="878087" y="3379713"/>
            <a:ext cx="617620" cy="855628"/>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lgn="dist">
              <a:buNone/>
            </a:pPr>
            <a:r>
              <a:rPr lang="ja-JP" altLang="en-US" sz="1100" dirty="0">
                <a:latin typeface="Meiryo UI" panose="020B0604030504040204" pitchFamily="34" charset="-128"/>
                <a:ea typeface="Meiryo UI" panose="020B0604030504040204" pitchFamily="34" charset="-128"/>
              </a:rPr>
              <a:t>適応規格</a:t>
            </a:r>
            <a:endParaRPr lang="en" altLang="ja-JP" sz="1100" dirty="0">
              <a:latin typeface="Meiryo UI" panose="020B0604030504040204" pitchFamily="34" charset="-128"/>
              <a:ea typeface="Meiryo UI" panose="020B0604030504040204" pitchFamily="34" charset="-128"/>
            </a:endParaRPr>
          </a:p>
          <a:p>
            <a:pPr marL="0" indent="0" algn="dist">
              <a:buNone/>
            </a:pPr>
            <a:r>
              <a:rPr lang="ja-JP" altLang="en-US" sz="1100" dirty="0">
                <a:latin typeface="Meiryo UI" panose="020B0604030504040204" pitchFamily="34" charset="-128"/>
                <a:ea typeface="Meiryo UI" panose="020B0604030504040204" pitchFamily="34" charset="-128"/>
              </a:rPr>
              <a:t>登録範囲</a:t>
            </a:r>
            <a:endParaRPr lang="en-US" altLang="ja-JP" sz="1100" dirty="0">
              <a:latin typeface="Meiryo UI" panose="020B0604030504040204" pitchFamily="34" charset="-128"/>
              <a:ea typeface="Meiryo UI" panose="020B0604030504040204" pitchFamily="34" charset="-128"/>
            </a:endParaRPr>
          </a:p>
          <a:p>
            <a:pPr marL="0" indent="0" algn="dist">
              <a:buNone/>
            </a:pPr>
            <a:endParaRPr lang="en-US" altLang="ja-JP" sz="1100" dirty="0">
              <a:latin typeface="Meiryo UI" panose="020B0604030504040204" pitchFamily="34" charset="-128"/>
              <a:ea typeface="Meiryo UI" panose="020B0604030504040204" pitchFamily="34" charset="-128"/>
            </a:endParaRPr>
          </a:p>
          <a:p>
            <a:pPr marL="0" indent="0" algn="dist">
              <a:buNone/>
            </a:pPr>
            <a:r>
              <a:rPr lang="ja-JP" altLang="en-US" sz="1100" dirty="0">
                <a:latin typeface="Meiryo UI" panose="020B0604030504040204" pitchFamily="34" charset="-128"/>
                <a:ea typeface="Meiryo UI" panose="020B0604030504040204" pitchFamily="34" charset="-128"/>
              </a:rPr>
              <a:t>登録番号</a:t>
            </a:r>
            <a:endParaRPr lang="en-US" altLang="ja-JP" sz="1100" dirty="0">
              <a:latin typeface="Meiryo UI" panose="020B0604030504040204" pitchFamily="34" charset="-128"/>
              <a:ea typeface="Meiryo UI" panose="020B0604030504040204" pitchFamily="34" charset="-128"/>
            </a:endParaRPr>
          </a:p>
          <a:p>
            <a:pPr marL="0" indent="0" algn="dist">
              <a:buNone/>
            </a:pPr>
            <a:r>
              <a:rPr lang="ja-JP" altLang="en-US" sz="1100" dirty="0">
                <a:latin typeface="Meiryo UI" panose="020B0604030504040204" pitchFamily="34" charset="-128"/>
                <a:ea typeface="Meiryo UI" panose="020B0604030504040204" pitchFamily="34" charset="-128"/>
              </a:rPr>
              <a:t>登録日</a:t>
            </a:r>
          </a:p>
        </p:txBody>
      </p:sp>
      <p:sp>
        <p:nvSpPr>
          <p:cNvPr id="35" name="テキスト プレースホルダー 1">
            <a:extLst>
              <a:ext uri="{FF2B5EF4-FFF2-40B4-BE49-F238E27FC236}">
                <a16:creationId xmlns:a16="http://schemas.microsoft.com/office/drawing/2014/main" id="{2561C543-0101-514F-BED8-FDA59A45057A}"/>
              </a:ext>
            </a:extLst>
          </p:cNvPr>
          <p:cNvSpPr txBox="1">
            <a:spLocks/>
          </p:cNvSpPr>
          <p:nvPr/>
        </p:nvSpPr>
        <p:spPr>
          <a:xfrm>
            <a:off x="1631450" y="3379713"/>
            <a:ext cx="3370119" cy="855628"/>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buNone/>
            </a:pPr>
            <a:r>
              <a:rPr lang="en" altLang="ja-JP" sz="1100" dirty="0">
                <a:latin typeface="Meiryo UI" panose="020B0604030504040204" pitchFamily="34" charset="-128"/>
                <a:ea typeface="Meiryo UI" panose="020B0604030504040204" pitchFamily="34" charset="-128"/>
              </a:rPr>
              <a:t>JIS Q 9001:2015(ISO9001:2015)</a:t>
            </a:r>
          </a:p>
          <a:p>
            <a:pPr marL="0" indent="0">
              <a:buNone/>
            </a:pPr>
            <a:r>
              <a:rPr lang="en" altLang="ja-JP" sz="1100" dirty="0">
                <a:latin typeface="Meiryo UI" panose="020B0604030504040204" pitchFamily="34" charset="-128"/>
                <a:ea typeface="Meiryo UI" panose="020B0604030504040204" pitchFamily="34" charset="-128"/>
              </a:rPr>
              <a:t>IT</a:t>
            </a:r>
            <a:r>
              <a:rPr lang="ja-JP" altLang="en-US" sz="1100" dirty="0">
                <a:latin typeface="Meiryo UI" panose="020B0604030504040204" pitchFamily="34" charset="-128"/>
                <a:ea typeface="Meiryo UI" panose="020B0604030504040204" pitchFamily="34" charset="-128"/>
              </a:rPr>
              <a:t>関連機器</a:t>
            </a:r>
            <a:r>
              <a:rPr lang="en-US" altLang="ja-JP" sz="1100" dirty="0">
                <a:latin typeface="Meiryo UI" panose="020B0604030504040204" pitchFamily="34" charset="-128"/>
                <a:ea typeface="Meiryo UI" panose="020B0604030504040204" pitchFamily="34" charset="-128"/>
              </a:rPr>
              <a:t>､</a:t>
            </a:r>
            <a:r>
              <a:rPr lang="ja-JP" altLang="en-US" sz="1100" dirty="0">
                <a:latin typeface="Meiryo UI" panose="020B0604030504040204" pitchFamily="34" charset="-128"/>
                <a:ea typeface="Meiryo UI" panose="020B0604030504040204" pitchFamily="34" charset="-128"/>
              </a:rPr>
              <a:t>パーソナル・コンピュータ周辺機器の</a:t>
            </a:r>
            <a:endParaRPr lang="en-US" altLang="ja-JP" sz="1100" dirty="0">
              <a:latin typeface="Meiryo UI" panose="020B0604030504040204" pitchFamily="34" charset="-128"/>
              <a:ea typeface="Meiryo UI" panose="020B0604030504040204" pitchFamily="34" charset="-128"/>
            </a:endParaRPr>
          </a:p>
          <a:p>
            <a:pPr marL="0" indent="0">
              <a:buNone/>
            </a:pPr>
            <a:r>
              <a:rPr lang="ja-JP" altLang="en-US" sz="1100" dirty="0">
                <a:latin typeface="Meiryo UI" panose="020B0604030504040204" pitchFamily="34" charset="-128"/>
                <a:ea typeface="Meiryo UI" panose="020B0604030504040204" pitchFamily="34" charset="-128"/>
              </a:rPr>
              <a:t>製造及び検査</a:t>
            </a:r>
          </a:p>
          <a:p>
            <a:pPr marL="0" indent="0">
              <a:buNone/>
            </a:pPr>
            <a:r>
              <a:rPr lang="en-US" altLang="ja-JP" sz="1100" dirty="0">
                <a:latin typeface="Meiryo UI" panose="020B0604030504040204" pitchFamily="34" charset="-128"/>
                <a:ea typeface="Meiryo UI" panose="020B0604030504040204" pitchFamily="34" charset="-128"/>
              </a:rPr>
              <a:t>11228</a:t>
            </a:r>
          </a:p>
          <a:p>
            <a:pPr marL="0" indent="0">
              <a:buNone/>
            </a:pPr>
            <a:r>
              <a:rPr lang="en-US" altLang="ja-JP" sz="1100" dirty="0">
                <a:latin typeface="Meiryo UI" panose="020B0604030504040204" pitchFamily="34" charset="-128"/>
                <a:ea typeface="Meiryo UI" panose="020B0604030504040204" pitchFamily="34" charset="-128"/>
              </a:rPr>
              <a:t>1998</a:t>
            </a:r>
            <a:r>
              <a:rPr lang="ja-JP" altLang="en-US" sz="1100" dirty="0">
                <a:latin typeface="Meiryo UI" panose="020B0604030504040204" pitchFamily="34" charset="-128"/>
                <a:ea typeface="Meiryo UI" panose="020B0604030504040204" pitchFamily="34" charset="-128"/>
              </a:rPr>
              <a:t>年</a:t>
            </a:r>
            <a:r>
              <a:rPr lang="en-US" altLang="ja-JP" sz="1100" dirty="0">
                <a:latin typeface="Meiryo UI" panose="020B0604030504040204" pitchFamily="34" charset="-128"/>
                <a:ea typeface="Meiryo UI" panose="020B0604030504040204" pitchFamily="34" charset="-128"/>
              </a:rPr>
              <a:t>9</a:t>
            </a:r>
            <a:r>
              <a:rPr lang="ja-JP" altLang="en-US" sz="1100" dirty="0">
                <a:latin typeface="Meiryo UI" panose="020B0604030504040204" pitchFamily="34" charset="-128"/>
                <a:ea typeface="Meiryo UI" panose="020B0604030504040204" pitchFamily="34" charset="-128"/>
              </a:rPr>
              <a:t>月</a:t>
            </a:r>
            <a:r>
              <a:rPr lang="en-US" altLang="ja-JP" sz="1100" dirty="0">
                <a:latin typeface="Meiryo UI" panose="020B0604030504040204" pitchFamily="34" charset="-128"/>
                <a:ea typeface="Meiryo UI" panose="020B0604030504040204" pitchFamily="34" charset="-128"/>
              </a:rPr>
              <a:t>18</a:t>
            </a:r>
            <a:r>
              <a:rPr lang="ja-JP" altLang="en-US" sz="1100" dirty="0">
                <a:latin typeface="Meiryo UI" panose="020B0604030504040204" pitchFamily="34" charset="-128"/>
                <a:ea typeface="Meiryo UI" panose="020B0604030504040204" pitchFamily="34" charset="-128"/>
              </a:rPr>
              <a:t>日</a:t>
            </a:r>
          </a:p>
        </p:txBody>
      </p:sp>
      <p:sp>
        <p:nvSpPr>
          <p:cNvPr id="36" name="テキスト プレースホルダー 1">
            <a:extLst>
              <a:ext uri="{FF2B5EF4-FFF2-40B4-BE49-F238E27FC236}">
                <a16:creationId xmlns:a16="http://schemas.microsoft.com/office/drawing/2014/main" id="{3E075640-0ECF-FD49-8DB1-1000BDA9A070}"/>
              </a:ext>
            </a:extLst>
          </p:cNvPr>
          <p:cNvSpPr txBox="1">
            <a:spLocks/>
          </p:cNvSpPr>
          <p:nvPr/>
        </p:nvSpPr>
        <p:spPr>
          <a:xfrm>
            <a:off x="668771" y="3379713"/>
            <a:ext cx="166978" cy="855628"/>
          </a:xfrm>
          <a:prstGeom prst="rect">
            <a:avLst/>
          </a:prstGeom>
        </p:spPr>
        <p:txBody>
          <a:bodyPr lIns="0" tIns="0" rIns="0" bIns="0"/>
          <a:lstStyle>
            <a:lvl1pPr marL="457200" indent="-457200" algn="l" defTabSz="484862" rtl="0" eaLnBrk="1" fontAlgn="base" hangingPunct="1">
              <a:spcBef>
                <a:spcPct val="20000"/>
              </a:spcBef>
              <a:spcAft>
                <a:spcPct val="0"/>
              </a:spcAft>
              <a:buFont typeface="+mj-lt"/>
              <a:buAutoNum type="arabicPeriod"/>
              <a:defRPr kumimoji="1" sz="2000"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000"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0" indent="0" algn="dist">
              <a:buNone/>
            </a:pPr>
            <a:r>
              <a:rPr lang="en-US" altLang="ja-JP" sz="1100" dirty="0">
                <a:solidFill>
                  <a:schemeClr val="tx2"/>
                </a:solidFill>
                <a:latin typeface="Meiryo UI" panose="020B0604030504040204" pitchFamily="34" charset="-128"/>
                <a:ea typeface="Meiryo UI" panose="020B0604030504040204" pitchFamily="34" charset="-128"/>
              </a:rPr>
              <a:t>2.</a:t>
            </a:r>
            <a:endParaRPr lang="ja-JP" altLang="en-US" sz="1100" dirty="0">
              <a:solidFill>
                <a:schemeClr val="tx2"/>
              </a:solidFill>
              <a:latin typeface="Meiryo UI" panose="020B0604030504040204" pitchFamily="34" charset="-128"/>
              <a:ea typeface="Meiryo UI" panose="020B0604030504040204" pitchFamily="34" charset="-128"/>
            </a:endParaRPr>
          </a:p>
        </p:txBody>
      </p:sp>
      <p:pic>
        <p:nvPicPr>
          <p:cNvPr id="37" name="グラフィックス 36">
            <a:extLst>
              <a:ext uri="{FF2B5EF4-FFF2-40B4-BE49-F238E27FC236}">
                <a16:creationId xmlns:a16="http://schemas.microsoft.com/office/drawing/2014/main" id="{ED987A35-163C-1C4F-9C5C-86E662808D0D}"/>
              </a:ext>
            </a:extLst>
          </p:cNvPr>
          <p:cNvPicPr>
            <a:picLocks/>
          </p:cNvPicPr>
          <p:nvPr/>
        </p:nvPicPr>
        <p:blipFill>
          <a:blip/>
          <a:stretch>
            <a:fillRect/>
          </a:stretch>
        </p:blipFill>
        <p:spPr>
          <a:xfrm>
            <a:off x="5000159" y="1151985"/>
            <a:ext cx="3791336" cy="612000"/>
          </a:xfrm>
          <a:prstGeom prst="rect">
            <a:avLst/>
          </a:prstGeom>
        </p:spPr>
      </p:pic>
      <p:sp>
        <p:nvSpPr>
          <p:cNvPr id="38" name="テキスト ボックス 37">
            <a:extLst>
              <a:ext uri="{FF2B5EF4-FFF2-40B4-BE49-F238E27FC236}">
                <a16:creationId xmlns:a16="http://schemas.microsoft.com/office/drawing/2014/main" id="{DE7D44DF-8439-8249-99F7-2231BBA34DB7}"/>
              </a:ext>
            </a:extLst>
          </p:cNvPr>
          <p:cNvSpPr txBox="1"/>
          <p:nvPr/>
        </p:nvSpPr>
        <p:spPr>
          <a:xfrm>
            <a:off x="5000159" y="1151985"/>
            <a:ext cx="3385699" cy="612000"/>
          </a:xfrm>
          <a:prstGeom prst="rect">
            <a:avLst/>
          </a:prstGeom>
          <a:noFill/>
          <a:ln>
            <a:noFill/>
          </a:ln>
        </p:spPr>
        <p:txBody>
          <a:bodyPr wrap="square" tIns="144000" bIns="72000" rtlCol="0">
            <a:noAutofit/>
          </a:bodyPr>
          <a:lstStyle/>
          <a:p>
            <a:pPr defTabSz="533400" fontAlgn="auto">
              <a:lnSpc>
                <a:spcPct val="90000"/>
              </a:lnSpc>
              <a:spcBef>
                <a:spcPts val="0"/>
              </a:spcBef>
              <a:spcAft>
                <a:spcPts val="0"/>
              </a:spcAft>
              <a:defRPr/>
            </a:pPr>
            <a:r>
              <a:rPr kumimoji="0" lang="ja-JP" altLang="ja-JP" sz="1200" b="1" dirty="0">
                <a:solidFill>
                  <a:schemeClr val="tx2"/>
                </a:solidFill>
                <a:latin typeface="Meiryo UI" panose="020B0604030504040204" pitchFamily="34" charset="-128"/>
                <a:ea typeface="Meiryo UI" panose="020B0604030504040204" pitchFamily="34" charset="-128"/>
              </a:rPr>
              <a:t>情報セキュリティ</a:t>
            </a:r>
            <a:r>
              <a:rPr kumimoji="0" lang="ja-JP" altLang="en-US" sz="1200" b="1" dirty="0">
                <a:solidFill>
                  <a:schemeClr val="tx2"/>
                </a:solidFill>
                <a:latin typeface="Meiryo UI" panose="020B0604030504040204" pitchFamily="34" charset="-128"/>
                <a:ea typeface="Meiryo UI" panose="020B0604030504040204" pitchFamily="34" charset="-128"/>
              </a:rPr>
              <a:t>マネジメントシステム</a:t>
            </a:r>
            <a:r>
              <a:rPr kumimoji="0" lang="ja-JP" altLang="ja-JP" sz="1200" b="1" dirty="0">
                <a:solidFill>
                  <a:schemeClr val="tx2"/>
                </a:solidFill>
                <a:latin typeface="Meiryo UI" panose="020B0604030504040204" pitchFamily="34" charset="-128"/>
                <a:ea typeface="Meiryo UI" panose="020B0604030504040204" pitchFamily="34" charset="-128"/>
              </a:rPr>
              <a:t>　</a:t>
            </a:r>
            <a:endParaRPr kumimoji="0" lang="en-US" altLang="ja-JP" sz="1200" b="1" dirty="0">
              <a:solidFill>
                <a:schemeClr val="tx2"/>
              </a:solidFill>
              <a:latin typeface="Meiryo UI" panose="020B0604030504040204" pitchFamily="34" charset="-128"/>
              <a:ea typeface="Meiryo UI" panose="020B0604030504040204" pitchFamily="34" charset="-128"/>
            </a:endParaRPr>
          </a:p>
          <a:p>
            <a:pPr defTabSz="533400" fontAlgn="auto">
              <a:lnSpc>
                <a:spcPct val="90000"/>
              </a:lnSpc>
              <a:spcBef>
                <a:spcPts val="0"/>
              </a:spcBef>
              <a:spcAft>
                <a:spcPts val="0"/>
              </a:spcAft>
              <a:defRPr/>
            </a:pPr>
            <a:r>
              <a:rPr kumimoji="0" lang="ja-JP" altLang="ja-JP" sz="1000" b="1" dirty="0">
                <a:solidFill>
                  <a:schemeClr val="tx2"/>
                </a:solidFill>
                <a:latin typeface="Meiryo UI" panose="020B0604030504040204" pitchFamily="34" charset="-128"/>
                <a:ea typeface="Meiryo UI" panose="020B0604030504040204" pitchFamily="34" charset="-128"/>
              </a:rPr>
              <a:t>ＩＳＯ</a:t>
            </a:r>
            <a:r>
              <a:rPr kumimoji="0" lang="en-US" altLang="ja-JP" sz="1000" b="1" dirty="0">
                <a:solidFill>
                  <a:schemeClr val="tx2"/>
                </a:solidFill>
                <a:latin typeface="Meiryo UI" panose="020B0604030504040204" pitchFamily="34" charset="-128"/>
                <a:ea typeface="Meiryo UI" panose="020B0604030504040204" pitchFamily="34" charset="-128"/>
              </a:rPr>
              <a:t>/</a:t>
            </a:r>
            <a:r>
              <a:rPr kumimoji="0" lang="ja-JP" altLang="ja-JP" sz="1000" b="1" dirty="0">
                <a:solidFill>
                  <a:schemeClr val="tx2"/>
                </a:solidFill>
                <a:latin typeface="Meiryo UI" panose="020B0604030504040204" pitchFamily="34" charset="-128"/>
                <a:ea typeface="Meiryo UI" panose="020B0604030504040204" pitchFamily="34" charset="-128"/>
              </a:rPr>
              <a:t>ＩＥＣ２７００１</a:t>
            </a:r>
          </a:p>
        </p:txBody>
      </p:sp>
      <p:pic>
        <p:nvPicPr>
          <p:cNvPr id="39" name="グラフィックス 38">
            <a:extLst>
              <a:ext uri="{FF2B5EF4-FFF2-40B4-BE49-F238E27FC236}">
                <a16:creationId xmlns:a16="http://schemas.microsoft.com/office/drawing/2014/main" id="{B268E8C2-3D8F-A440-9C06-D91DDE6CF090}"/>
              </a:ext>
            </a:extLst>
          </p:cNvPr>
          <p:cNvPicPr>
            <a:picLocks/>
          </p:cNvPicPr>
          <p:nvPr/>
        </p:nvPicPr>
        <p:blipFill>
          <a:blip/>
          <a:stretch>
            <a:fillRect/>
          </a:stretch>
        </p:blipFill>
        <p:spPr>
          <a:xfrm>
            <a:off x="5000159" y="2964456"/>
            <a:ext cx="3791336" cy="612000"/>
          </a:xfrm>
          <a:prstGeom prst="rect">
            <a:avLst/>
          </a:prstGeom>
        </p:spPr>
      </p:pic>
      <p:sp>
        <p:nvSpPr>
          <p:cNvPr id="40" name="テキスト ボックス 39">
            <a:extLst>
              <a:ext uri="{FF2B5EF4-FFF2-40B4-BE49-F238E27FC236}">
                <a16:creationId xmlns:a16="http://schemas.microsoft.com/office/drawing/2014/main" id="{CC4E7B8F-EB99-DF4A-BD9F-8C9533674940}"/>
              </a:ext>
            </a:extLst>
          </p:cNvPr>
          <p:cNvSpPr txBox="1"/>
          <p:nvPr/>
        </p:nvSpPr>
        <p:spPr>
          <a:xfrm>
            <a:off x="5000159" y="2964456"/>
            <a:ext cx="3385699" cy="612000"/>
          </a:xfrm>
          <a:prstGeom prst="rect">
            <a:avLst/>
          </a:prstGeom>
          <a:noFill/>
          <a:ln>
            <a:noFill/>
          </a:ln>
        </p:spPr>
        <p:txBody>
          <a:bodyPr wrap="square" tIns="216000" bIns="72000" rtlCol="0">
            <a:noAutofit/>
          </a:bodyPr>
          <a:lstStyle/>
          <a:p>
            <a:pPr defTabSz="533400" fontAlgn="auto">
              <a:lnSpc>
                <a:spcPct val="90000"/>
              </a:lnSpc>
              <a:spcBef>
                <a:spcPts val="0"/>
              </a:spcBef>
              <a:spcAft>
                <a:spcPts val="0"/>
              </a:spcAft>
              <a:defRPr/>
            </a:pPr>
            <a:r>
              <a:rPr kumimoji="0" lang="ja-JP" altLang="en-US" sz="1200" b="1" dirty="0">
                <a:solidFill>
                  <a:schemeClr val="tx2"/>
                </a:solidFill>
                <a:latin typeface="Meiryo UI" panose="020B0604030504040204" pitchFamily="34" charset="-128"/>
                <a:ea typeface="Meiryo UI" panose="020B0604030504040204" pitchFamily="34" charset="-128"/>
              </a:rPr>
              <a:t>プライバシーマーク付与認定</a:t>
            </a:r>
          </a:p>
        </p:txBody>
      </p:sp>
      <p:pic>
        <p:nvPicPr>
          <p:cNvPr id="41" name="グラフィックス 40">
            <a:extLst>
              <a:ext uri="{FF2B5EF4-FFF2-40B4-BE49-F238E27FC236}">
                <a16:creationId xmlns:a16="http://schemas.microsoft.com/office/drawing/2014/main" id="{F86CC336-E6B9-4A4F-9553-E88EE217CDAA}"/>
              </a:ext>
            </a:extLst>
          </p:cNvPr>
          <p:cNvPicPr>
            <a:picLocks/>
          </p:cNvPicPr>
          <p:nvPr/>
        </p:nvPicPr>
        <p:blipFill>
          <a:blip/>
          <a:stretch>
            <a:fillRect/>
          </a:stretch>
        </p:blipFill>
        <p:spPr>
          <a:xfrm>
            <a:off x="5000159" y="4597314"/>
            <a:ext cx="3791336" cy="612000"/>
          </a:xfrm>
          <a:prstGeom prst="rect">
            <a:avLst/>
          </a:prstGeom>
        </p:spPr>
      </p:pic>
      <p:sp>
        <p:nvSpPr>
          <p:cNvPr id="42" name="テキスト ボックス 41">
            <a:extLst>
              <a:ext uri="{FF2B5EF4-FFF2-40B4-BE49-F238E27FC236}">
                <a16:creationId xmlns:a16="http://schemas.microsoft.com/office/drawing/2014/main" id="{D74925EC-5DB1-494C-BC69-5134F76DA794}"/>
              </a:ext>
            </a:extLst>
          </p:cNvPr>
          <p:cNvSpPr txBox="1"/>
          <p:nvPr/>
        </p:nvSpPr>
        <p:spPr>
          <a:xfrm>
            <a:off x="5000159" y="4597314"/>
            <a:ext cx="3385699" cy="612000"/>
          </a:xfrm>
          <a:prstGeom prst="rect">
            <a:avLst/>
          </a:prstGeom>
          <a:noFill/>
          <a:ln>
            <a:noFill/>
          </a:ln>
        </p:spPr>
        <p:txBody>
          <a:bodyPr wrap="square" tIns="144000" bIns="72000" rtlCol="0">
            <a:noAutofit/>
          </a:bodyPr>
          <a:lstStyle/>
          <a:p>
            <a:pPr defTabSz="533400" fontAlgn="auto">
              <a:lnSpc>
                <a:spcPct val="90000"/>
              </a:lnSpc>
              <a:spcBef>
                <a:spcPts val="0"/>
              </a:spcBef>
              <a:spcAft>
                <a:spcPts val="0"/>
              </a:spcAft>
              <a:defRPr/>
            </a:pPr>
            <a:r>
              <a:rPr kumimoji="0" lang="en" altLang="ja-JP" sz="1200" b="1" dirty="0">
                <a:solidFill>
                  <a:schemeClr val="tx2"/>
                </a:solidFill>
                <a:latin typeface="Meiryo UI" panose="020B0604030504040204" pitchFamily="34" charset="-128"/>
                <a:ea typeface="Meiryo UI" panose="020B0604030504040204" pitchFamily="34" charset="-128"/>
              </a:rPr>
              <a:t>NTT</a:t>
            </a:r>
            <a:r>
              <a:rPr kumimoji="0" lang="ja-JP" altLang="en-US" sz="1200" b="1" dirty="0">
                <a:solidFill>
                  <a:schemeClr val="tx2"/>
                </a:solidFill>
                <a:latin typeface="Meiryo UI" panose="020B0604030504040204" pitchFamily="34" charset="-128"/>
                <a:ea typeface="Meiryo UI" panose="020B0604030504040204" pitchFamily="34" charset="-128"/>
              </a:rPr>
              <a:t>データグループ環境保護活動</a:t>
            </a:r>
          </a:p>
          <a:p>
            <a:pPr defTabSz="533400" fontAlgn="auto">
              <a:lnSpc>
                <a:spcPct val="90000"/>
              </a:lnSpc>
              <a:spcBef>
                <a:spcPts val="0"/>
              </a:spcBef>
              <a:spcAft>
                <a:spcPts val="0"/>
              </a:spcAft>
              <a:defRPr/>
            </a:pPr>
            <a:r>
              <a:rPr kumimoji="0" lang="ja-JP" altLang="en" sz="1200" b="1" dirty="0">
                <a:solidFill>
                  <a:schemeClr val="tx2"/>
                </a:solidFill>
                <a:latin typeface="Meiryo UI" panose="020B0604030504040204" pitchFamily="34" charset="-128"/>
                <a:ea typeface="Meiryo UI" panose="020B0604030504040204" pitchFamily="34" charset="-128"/>
              </a:rPr>
              <a:t>ＩＳＯ１４００１</a:t>
            </a:r>
          </a:p>
        </p:txBody>
      </p:sp>
      <p:sp>
        <p:nvSpPr>
          <p:cNvPr id="44" name="正方形/長方形 43">
            <a:extLst>
              <a:ext uri="{FF2B5EF4-FFF2-40B4-BE49-F238E27FC236}">
                <a16:creationId xmlns:a16="http://schemas.microsoft.com/office/drawing/2014/main" id="{C060C6DD-CCC8-4246-8323-B5C9906B1AC9}"/>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Tree>
    <p:extLst>
      <p:ext uri="{BB962C8B-B14F-4D97-AF65-F5344CB8AC3E}">
        <p14:creationId xmlns:p14="http://schemas.microsoft.com/office/powerpoint/2010/main" val="307314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p:txBody>
          <a:bodyPr/>
          <a:lstStyle/>
          <a:p>
            <a:r>
              <a:rPr kumimoji="1" lang="ja-JP" altLang="en-US" b="1" dirty="0">
                <a:solidFill>
                  <a:schemeClr val="accent2">
                    <a:lumMod val="75000"/>
                  </a:schemeClr>
                </a:solidFill>
                <a:latin typeface="Meiryo UI" panose="020B0604030504040204" pitchFamily="50" charset="-128"/>
                <a:ea typeface="Meiryo UI" panose="020B0604030504040204" pitchFamily="50" charset="-128"/>
              </a:rPr>
              <a:t>役員・沿革</a:t>
            </a:r>
          </a:p>
        </p:txBody>
      </p:sp>
      <p:sp>
        <p:nvSpPr>
          <p:cNvPr id="9" name="テキスト ボックス 8">
            <a:extLst>
              <a:ext uri="{FF2B5EF4-FFF2-40B4-BE49-F238E27FC236}">
                <a16:creationId xmlns:a16="http://schemas.microsoft.com/office/drawing/2014/main" id="{19119B16-634F-7143-B5BC-B3B957BA0211}"/>
              </a:ext>
            </a:extLst>
          </p:cNvPr>
          <p:cNvSpPr txBox="1"/>
          <p:nvPr/>
        </p:nvSpPr>
        <p:spPr>
          <a:xfrm>
            <a:off x="482243" y="997695"/>
            <a:ext cx="2522085" cy="220486"/>
          </a:xfrm>
          <a:prstGeom prst="roundRect">
            <a:avLst/>
          </a:prstGeom>
          <a:noFill/>
        </p:spPr>
        <p:txBody>
          <a:bodyPr wrap="square" lIns="0" tIns="0" rIns="0" bIns="0" rtlCol="0">
            <a:spAutoFit/>
          </a:bodyPr>
          <a:lstStyle/>
          <a:p>
            <a:pPr defTabSz="533400" fontAlgn="auto">
              <a:lnSpc>
                <a:spcPct val="90000"/>
              </a:lnSpc>
              <a:spcBef>
                <a:spcPts val="0"/>
              </a:spcBef>
              <a:spcAft>
                <a:spcPts val="0"/>
              </a:spcAft>
              <a:defRPr/>
            </a:pPr>
            <a:r>
              <a:rPr kumimoji="0" lang="ja-JP" altLang="en-US" sz="1400" b="1" dirty="0">
                <a:solidFill>
                  <a:schemeClr val="tx2"/>
                </a:solidFill>
                <a:latin typeface="Meiryo UI" panose="020B0604030504040204" pitchFamily="34" charset="-128"/>
                <a:ea typeface="Meiryo UI" panose="020B0604030504040204" pitchFamily="34" charset="-128"/>
              </a:rPr>
              <a:t>役</a:t>
            </a:r>
            <a:r>
              <a:rPr kumimoji="0" lang="en-US" altLang="ja-JP" sz="1400" b="1" dirty="0">
                <a:solidFill>
                  <a:schemeClr val="tx2"/>
                </a:solidFill>
                <a:latin typeface="Meiryo UI" panose="020B0604030504040204" pitchFamily="34" charset="-128"/>
                <a:ea typeface="Meiryo UI" panose="020B0604030504040204" pitchFamily="34" charset="-128"/>
              </a:rPr>
              <a:t> </a:t>
            </a:r>
            <a:r>
              <a:rPr kumimoji="0" lang="ja-JP" altLang="en-US" sz="1400" b="1" dirty="0">
                <a:solidFill>
                  <a:schemeClr val="tx2"/>
                </a:solidFill>
                <a:latin typeface="Meiryo UI" panose="020B0604030504040204" pitchFamily="34" charset="-128"/>
                <a:ea typeface="Meiryo UI" panose="020B0604030504040204" pitchFamily="34" charset="-128"/>
              </a:rPr>
              <a:t>員</a:t>
            </a:r>
          </a:p>
        </p:txBody>
      </p:sp>
      <p:cxnSp>
        <p:nvCxnSpPr>
          <p:cNvPr id="10" name="直線コネクタ 9">
            <a:extLst>
              <a:ext uri="{FF2B5EF4-FFF2-40B4-BE49-F238E27FC236}">
                <a16:creationId xmlns:a16="http://schemas.microsoft.com/office/drawing/2014/main" id="{6F4F34E9-0F80-1D40-8C88-53356BB12184}"/>
              </a:ext>
            </a:extLst>
          </p:cNvPr>
          <p:cNvCxnSpPr>
            <a:cxnSpLocks/>
          </p:cNvCxnSpPr>
          <p:nvPr/>
        </p:nvCxnSpPr>
        <p:spPr>
          <a:xfrm>
            <a:off x="482243" y="1253031"/>
            <a:ext cx="2875790" cy="0"/>
          </a:xfrm>
          <a:prstGeom prst="line">
            <a:avLst/>
          </a:prstGeom>
          <a:ln w="12700" cap="flat">
            <a:solidFill>
              <a:schemeClr val="tx2"/>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表 10">
            <a:extLst>
              <a:ext uri="{FF2B5EF4-FFF2-40B4-BE49-F238E27FC236}">
                <a16:creationId xmlns:a16="http://schemas.microsoft.com/office/drawing/2014/main" id="{C964A6B5-F2D3-4947-A089-D16C57DBA07D}"/>
              </a:ext>
            </a:extLst>
          </p:cNvPr>
          <p:cNvGraphicFramePr>
            <a:graphicFrameLocks noGrp="1"/>
          </p:cNvGraphicFramePr>
          <p:nvPr/>
        </p:nvGraphicFramePr>
        <p:xfrm>
          <a:off x="482243" y="1364942"/>
          <a:ext cx="3313112" cy="2259827"/>
        </p:xfrm>
        <a:graphic>
          <a:graphicData uri="http://schemas.openxmlformats.org/drawingml/2006/table">
            <a:tbl>
              <a:tblPr firstRow="1" bandRow="1">
                <a:tableStyleId>{2D5ABB26-0587-4C30-8999-92F81FD0307C}</a:tableStyleId>
              </a:tblPr>
              <a:tblGrid>
                <a:gridCol w="1521144">
                  <a:extLst>
                    <a:ext uri="{9D8B030D-6E8A-4147-A177-3AD203B41FA5}">
                      <a16:colId xmlns:a16="http://schemas.microsoft.com/office/drawing/2014/main" val="20000"/>
                    </a:ext>
                  </a:extLst>
                </a:gridCol>
                <a:gridCol w="137224">
                  <a:extLst>
                    <a:ext uri="{9D8B030D-6E8A-4147-A177-3AD203B41FA5}">
                      <a16:colId xmlns:a16="http://schemas.microsoft.com/office/drawing/2014/main" val="2226639966"/>
                    </a:ext>
                  </a:extLst>
                </a:gridCol>
                <a:gridCol w="1654744">
                  <a:extLst>
                    <a:ext uri="{9D8B030D-6E8A-4147-A177-3AD203B41FA5}">
                      <a16:colId xmlns:a16="http://schemas.microsoft.com/office/drawing/2014/main" val="20002"/>
                    </a:ext>
                  </a:extLst>
                </a:gridCol>
              </a:tblGrid>
              <a:tr h="36485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代表取締役社長</a:t>
                      </a:r>
                      <a:endParaRPr kumimoji="1" lang="en-US" altLang="ja-JP" sz="1100" dirty="0">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en-US" altLang="ja-JP" sz="1100" dirty="0">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dirty="0">
                          <a:latin typeface="Meiryo UI" panose="020B0604030504040204" pitchFamily="34" charset="-128"/>
                          <a:ea typeface="Meiryo UI" panose="020B0604030504040204" pitchFamily="34" charset="-128"/>
                        </a:rPr>
                        <a:t>横 田　　武</a:t>
                      </a:r>
                    </a:p>
                  </a:txBody>
                  <a:tcPr marL="36000" marR="36000" marT="36000" marB="36000" anchor="ctr"/>
                </a:tc>
                <a:extLst>
                  <a:ext uri="{0D108BD9-81ED-4DB2-BD59-A6C34878D82A}">
                    <a16:rowId xmlns:a16="http://schemas.microsoft.com/office/drawing/2014/main" val="10001"/>
                  </a:ext>
                </a:extLst>
              </a:tr>
              <a:tr h="3158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取締役</a:t>
                      </a:r>
                    </a:p>
                  </a:txBody>
                  <a:tcPr marL="36000" marR="36000" marT="36000" marB="36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dirty="0">
                          <a:latin typeface="Meiryo UI" panose="020B0604030504040204" pitchFamily="34" charset="-128"/>
                          <a:ea typeface="Meiryo UI" panose="020B0604030504040204" pitchFamily="34" charset="-128"/>
                        </a:rPr>
                        <a:t>嵯</a:t>
                      </a:r>
                      <a:r>
                        <a:rPr kumimoji="1" lang="en-US" altLang="ja-JP" sz="1400" b="0" i="0" dirty="0">
                          <a:latin typeface="Meiryo UI" panose="020B0604030504040204" pitchFamily="34" charset="-128"/>
                          <a:ea typeface="Meiryo UI" panose="020B0604030504040204" pitchFamily="34" charset="-128"/>
                        </a:rPr>
                        <a:t> </a:t>
                      </a:r>
                      <a:r>
                        <a:rPr kumimoji="1" lang="ja-JP" altLang="en-US" sz="1400" b="0" i="0" dirty="0">
                          <a:latin typeface="Meiryo UI" panose="020B0604030504040204" pitchFamily="34" charset="-128"/>
                          <a:ea typeface="Meiryo UI" panose="020B0604030504040204" pitchFamily="34" charset="-128"/>
                        </a:rPr>
                        <a:t>峨　</a:t>
                      </a:r>
                      <a:r>
                        <a:rPr kumimoji="1" lang="en-US" altLang="ja-JP" sz="1400" b="0" i="0" dirty="0">
                          <a:latin typeface="Meiryo UI" panose="020B0604030504040204" pitchFamily="34" charset="-128"/>
                          <a:ea typeface="Meiryo UI" panose="020B0604030504040204" pitchFamily="34" charset="-128"/>
                        </a:rPr>
                        <a:t>  </a:t>
                      </a:r>
                      <a:r>
                        <a:rPr kumimoji="1" lang="ja-JP" altLang="en-US" sz="1400" b="0" i="0" dirty="0">
                          <a:latin typeface="Meiryo UI" panose="020B0604030504040204" pitchFamily="34" charset="-128"/>
                          <a:ea typeface="Meiryo UI" panose="020B0604030504040204" pitchFamily="34" charset="-128"/>
                        </a:rPr>
                        <a:t>透</a:t>
                      </a:r>
                    </a:p>
                  </a:txBody>
                  <a:tcPr marL="36000" marR="36000" marT="36000" marB="36000" anchor="ctr"/>
                </a:tc>
                <a:extLst>
                  <a:ext uri="{0D108BD9-81ED-4DB2-BD59-A6C34878D82A}">
                    <a16:rowId xmlns:a16="http://schemas.microsoft.com/office/drawing/2014/main" val="729070556"/>
                  </a:ext>
                </a:extLst>
              </a:tr>
              <a:tr h="3158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取締役</a:t>
                      </a:r>
                    </a:p>
                  </a:txBody>
                  <a:tcPr marL="36000" marR="36000" marT="36000" marB="36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dirty="0">
                          <a:latin typeface="Meiryo UI" panose="020B0604030504040204" pitchFamily="34" charset="-128"/>
                          <a:ea typeface="Meiryo UI" panose="020B0604030504040204" pitchFamily="34" charset="-128"/>
                        </a:rPr>
                        <a:t>田 口　　毅</a:t>
                      </a:r>
                    </a:p>
                  </a:txBody>
                  <a:tcPr marL="36000" marR="36000" marT="36000" marB="36000" anchor="ctr"/>
                </a:tc>
                <a:extLst>
                  <a:ext uri="{0D108BD9-81ED-4DB2-BD59-A6C34878D82A}">
                    <a16:rowId xmlns:a16="http://schemas.microsoft.com/office/drawing/2014/main" val="10003"/>
                  </a:ext>
                </a:extLst>
              </a:tr>
              <a:tr h="3158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取締役</a:t>
                      </a:r>
                    </a:p>
                  </a:txBody>
                  <a:tcPr marL="36000" marR="36000" marT="36000" marB="36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lvl="0" indent="0" algn="l" defTabSz="484862"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齋 藤</a:t>
                      </a:r>
                      <a:r>
                        <a:rPr kumimoji="1" lang="ja-JP" altLang="en-US" sz="1400" b="0" i="0" dirty="0">
                          <a:latin typeface="Meiryo UI" panose="020B0604030504040204" pitchFamily="34" charset="-128"/>
                          <a:ea typeface="Meiryo UI" panose="020B0604030504040204" pitchFamily="34" charset="-128"/>
                        </a:rPr>
                        <a:t>　　</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豊</a:t>
                      </a:r>
                      <a:endParaRPr kumimoji="1" lang="ja-JP" altLang="en-US" sz="1400" b="0" i="0" dirty="0">
                        <a:latin typeface="Meiryo UI" panose="020B0604030504040204" pitchFamily="34" charset="-128"/>
                        <a:ea typeface="Meiryo UI" panose="020B0604030504040204" pitchFamily="34" charset="-128"/>
                      </a:endParaRPr>
                    </a:p>
                  </a:txBody>
                  <a:tcPr marL="36000" marR="36000" marT="36000" marB="36000" anchor="ctr"/>
                </a:tc>
                <a:extLst>
                  <a:ext uri="{0D108BD9-81ED-4DB2-BD59-A6C34878D82A}">
                    <a16:rowId xmlns:a16="http://schemas.microsoft.com/office/drawing/2014/main" val="10004"/>
                  </a:ext>
                </a:extLst>
              </a:tr>
              <a:tr h="3158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取締役</a:t>
                      </a:r>
                    </a:p>
                  </a:txBody>
                  <a:tcPr marL="36000" marR="36000" marT="36000" marB="36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dirty="0">
                          <a:latin typeface="Meiryo UI" panose="020B0604030504040204" pitchFamily="34" charset="-128"/>
                          <a:ea typeface="Meiryo UI" panose="020B0604030504040204" pitchFamily="34" charset="-128"/>
                        </a:rPr>
                        <a:t>大 迫　　賢 一</a:t>
                      </a:r>
                    </a:p>
                  </a:txBody>
                  <a:tcPr marL="36000" marR="36000" marT="36000" marB="36000" anchor="ctr"/>
                </a:tc>
                <a:extLst>
                  <a:ext uri="{0D108BD9-81ED-4DB2-BD59-A6C34878D82A}">
                    <a16:rowId xmlns:a16="http://schemas.microsoft.com/office/drawing/2014/main" val="10005"/>
                  </a:ext>
                </a:extLst>
              </a:tr>
              <a:tr h="3158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取締役</a:t>
                      </a:r>
                    </a:p>
                  </a:txBody>
                  <a:tcPr marL="36000" marR="36000" marT="36000" marB="36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mn-ea"/>
                          <a:ea typeface="+mn-ea"/>
                          <a:cs typeface="Meiryo UI" panose="020B0604030504040204" pitchFamily="50" charset="-128"/>
                        </a:rPr>
                        <a:t>宇佐美　　欣 秀</a:t>
                      </a:r>
                      <a:endParaRPr kumimoji="1" lang="ja-JP" altLang="en-US" sz="1400" b="0" i="0" dirty="0">
                        <a:solidFill>
                          <a:schemeClr val="tx1"/>
                        </a:solidFill>
                        <a:latin typeface="+mn-ea"/>
                        <a:ea typeface="+mn-ea"/>
                      </a:endParaRPr>
                    </a:p>
                  </a:txBody>
                  <a:tcPr marL="36000" marR="36000" marT="36000" marB="36000" anchor="ctr"/>
                </a:tc>
                <a:extLst>
                  <a:ext uri="{0D108BD9-81ED-4DB2-BD59-A6C34878D82A}">
                    <a16:rowId xmlns:a16="http://schemas.microsoft.com/office/drawing/2014/main" val="10006"/>
                  </a:ext>
                </a:extLst>
              </a:tr>
              <a:tr h="31582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常勤監査役</a:t>
                      </a:r>
                    </a:p>
                  </a:txBody>
                  <a:tcPr marL="36000" marR="36000" marT="36000" marB="360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nchor="ctr"/>
                </a:tc>
                <a:tc>
                  <a:txBody>
                    <a:bodyPr/>
                    <a:lstStyle/>
                    <a:p>
                      <a:pPr algn="l"/>
                      <a:r>
                        <a:rPr kumimoji="1" lang="ja-JP" altLang="en-US" sz="1400" b="0" i="0" kern="1200" dirty="0">
                          <a:solidFill>
                            <a:schemeClr val="tx1"/>
                          </a:solidFill>
                          <a:effectLst/>
                          <a:latin typeface="+mn-ea"/>
                          <a:ea typeface="+mn-ea"/>
                          <a:cs typeface="+mn-cs"/>
                        </a:rPr>
                        <a:t>釘 宮　　英 治</a:t>
                      </a:r>
                      <a:endParaRPr kumimoji="1" lang="ja-JP" altLang="en-US" sz="1400" b="0" i="0" dirty="0">
                        <a:latin typeface="+mn-ea"/>
                        <a:ea typeface="+mn-ea"/>
                      </a:endParaRPr>
                    </a:p>
                  </a:txBody>
                  <a:tcPr marL="36000" marR="36000" marT="36000" marB="36000" anchor="ctr"/>
                </a:tc>
                <a:extLst>
                  <a:ext uri="{0D108BD9-81ED-4DB2-BD59-A6C34878D82A}">
                    <a16:rowId xmlns:a16="http://schemas.microsoft.com/office/drawing/2014/main" val="10007"/>
                  </a:ext>
                </a:extLst>
              </a:tr>
            </a:tbl>
          </a:graphicData>
        </a:graphic>
      </p:graphicFrame>
      <p:sp>
        <p:nvSpPr>
          <p:cNvPr id="18" name="テキスト ボックス 17">
            <a:extLst>
              <a:ext uri="{FF2B5EF4-FFF2-40B4-BE49-F238E27FC236}">
                <a16:creationId xmlns:a16="http://schemas.microsoft.com/office/drawing/2014/main" id="{417C904A-7A16-7148-ACC1-60DD625BBDF1}"/>
              </a:ext>
            </a:extLst>
          </p:cNvPr>
          <p:cNvSpPr txBox="1"/>
          <p:nvPr/>
        </p:nvSpPr>
        <p:spPr>
          <a:xfrm>
            <a:off x="482243" y="3965818"/>
            <a:ext cx="2522085" cy="220486"/>
          </a:xfrm>
          <a:prstGeom prst="roundRect">
            <a:avLst/>
          </a:prstGeom>
          <a:noFill/>
        </p:spPr>
        <p:txBody>
          <a:bodyPr wrap="square" lIns="0" tIns="0" rIns="0" bIns="0" rtlCol="0">
            <a:spAutoFit/>
          </a:bodyPr>
          <a:lstStyle/>
          <a:p>
            <a:pPr defTabSz="533400" fontAlgn="auto">
              <a:lnSpc>
                <a:spcPct val="90000"/>
              </a:lnSpc>
              <a:spcBef>
                <a:spcPts val="0"/>
              </a:spcBef>
              <a:spcAft>
                <a:spcPts val="0"/>
              </a:spcAft>
              <a:defRPr/>
            </a:pPr>
            <a:r>
              <a:rPr kumimoji="0" lang="ja-JP" altLang="en-US" sz="1400" b="1" dirty="0">
                <a:solidFill>
                  <a:schemeClr val="tx2"/>
                </a:solidFill>
                <a:latin typeface="Meiryo UI" panose="020B0604030504040204" pitchFamily="34" charset="-128"/>
                <a:ea typeface="Meiryo UI" panose="020B0604030504040204" pitchFamily="34" charset="-128"/>
              </a:rPr>
              <a:t>執行役員</a:t>
            </a:r>
          </a:p>
        </p:txBody>
      </p:sp>
      <p:cxnSp>
        <p:nvCxnSpPr>
          <p:cNvPr id="19" name="直線コネクタ 18">
            <a:extLst>
              <a:ext uri="{FF2B5EF4-FFF2-40B4-BE49-F238E27FC236}">
                <a16:creationId xmlns:a16="http://schemas.microsoft.com/office/drawing/2014/main" id="{8ECEBC2E-007A-414E-A284-9DB2C5923737}"/>
              </a:ext>
            </a:extLst>
          </p:cNvPr>
          <p:cNvCxnSpPr>
            <a:cxnSpLocks/>
          </p:cNvCxnSpPr>
          <p:nvPr/>
        </p:nvCxnSpPr>
        <p:spPr>
          <a:xfrm>
            <a:off x="482243" y="4221154"/>
            <a:ext cx="2875790" cy="0"/>
          </a:xfrm>
          <a:prstGeom prst="line">
            <a:avLst/>
          </a:prstGeom>
          <a:ln w="12700" cap="flat">
            <a:solidFill>
              <a:schemeClr val="tx2"/>
            </a:solidFill>
          </a:ln>
          <a:effectLst/>
        </p:spPr>
        <p:style>
          <a:lnRef idx="2">
            <a:schemeClr val="accent1"/>
          </a:lnRef>
          <a:fillRef idx="0">
            <a:schemeClr val="accent1"/>
          </a:fillRef>
          <a:effectRef idx="1">
            <a:schemeClr val="accent1"/>
          </a:effectRef>
          <a:fontRef idx="minor">
            <a:schemeClr val="tx1"/>
          </a:fontRef>
        </p:style>
      </p:cxnSp>
      <p:graphicFrame>
        <p:nvGraphicFramePr>
          <p:cNvPr id="20" name="表 19">
            <a:extLst>
              <a:ext uri="{FF2B5EF4-FFF2-40B4-BE49-F238E27FC236}">
                <a16:creationId xmlns:a16="http://schemas.microsoft.com/office/drawing/2014/main" id="{2111F4E8-985A-F346-98A5-0AC44855E9F9}"/>
              </a:ext>
            </a:extLst>
          </p:cNvPr>
          <p:cNvGraphicFramePr>
            <a:graphicFrameLocks noGrp="1"/>
          </p:cNvGraphicFramePr>
          <p:nvPr/>
        </p:nvGraphicFramePr>
        <p:xfrm>
          <a:off x="482243" y="4333066"/>
          <a:ext cx="3313112" cy="1745998"/>
        </p:xfrm>
        <a:graphic>
          <a:graphicData uri="http://schemas.openxmlformats.org/drawingml/2006/table">
            <a:tbl>
              <a:tblPr firstRow="1" bandRow="1">
                <a:tableStyleId>{2D5ABB26-0587-4C30-8999-92F81FD0307C}</a:tableStyleId>
              </a:tblPr>
              <a:tblGrid>
                <a:gridCol w="1521144">
                  <a:extLst>
                    <a:ext uri="{9D8B030D-6E8A-4147-A177-3AD203B41FA5}">
                      <a16:colId xmlns:a16="http://schemas.microsoft.com/office/drawing/2014/main" val="20000"/>
                    </a:ext>
                  </a:extLst>
                </a:gridCol>
                <a:gridCol w="137224">
                  <a:extLst>
                    <a:ext uri="{9D8B030D-6E8A-4147-A177-3AD203B41FA5}">
                      <a16:colId xmlns:a16="http://schemas.microsoft.com/office/drawing/2014/main" val="2226639966"/>
                    </a:ext>
                  </a:extLst>
                </a:gridCol>
                <a:gridCol w="1654744">
                  <a:extLst>
                    <a:ext uri="{9D8B030D-6E8A-4147-A177-3AD203B41FA5}">
                      <a16:colId xmlns:a16="http://schemas.microsoft.com/office/drawing/2014/main" val="20002"/>
                    </a:ext>
                  </a:extLst>
                </a:gridCol>
              </a:tblGrid>
              <a:tr h="37318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執行役員</a:t>
                      </a:r>
                      <a:endParaRPr kumimoji="1" lang="ja-JP" altLang="en-US" sz="1100" dirty="0">
                        <a:latin typeface="+mn-ea"/>
                        <a:ea typeface="+mn-ea"/>
                      </a:endParaRPr>
                    </a:p>
                  </a:txBody>
                  <a:tcPr marL="132080" marR="36000" marT="34290" marB="3429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en-US" altLang="ja-JP" sz="1400" dirty="0">
                        <a:latin typeface="+mn-ea"/>
                        <a:ea typeface="+mn-ea"/>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dirty="0">
                          <a:latin typeface="+mn-ea"/>
                          <a:ea typeface="+mn-ea"/>
                        </a:rPr>
                        <a:t>小金澤　　裕</a:t>
                      </a:r>
                      <a:r>
                        <a:rPr kumimoji="1" lang="en-US" altLang="ja-JP" sz="1400" b="0" i="0" dirty="0">
                          <a:latin typeface="+mn-ea"/>
                          <a:ea typeface="+mn-ea"/>
                        </a:rPr>
                        <a:t> </a:t>
                      </a:r>
                      <a:r>
                        <a:rPr kumimoji="1" lang="ja-JP" altLang="en-US" sz="1400" b="0" i="0" dirty="0">
                          <a:latin typeface="+mn-ea"/>
                          <a:ea typeface="+mn-ea"/>
                        </a:rPr>
                        <a:t>二</a:t>
                      </a:r>
                    </a:p>
                  </a:txBody>
                  <a:tcPr marL="36000" marR="36000" marT="36000" marB="36000" anchor="ctr"/>
                </a:tc>
                <a:extLst>
                  <a:ext uri="{0D108BD9-81ED-4DB2-BD59-A6C34878D82A}">
                    <a16:rowId xmlns:a16="http://schemas.microsoft.com/office/drawing/2014/main" val="10001"/>
                  </a:ext>
                </a:extLst>
              </a:tr>
              <a:tr h="31403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執行役員</a:t>
                      </a:r>
                      <a:endParaRPr kumimoji="1" lang="ja-JP" altLang="en-US" sz="1100" dirty="0">
                        <a:latin typeface="+mn-ea"/>
                        <a:ea typeface="+mn-ea"/>
                      </a:endParaRPr>
                    </a:p>
                  </a:txBody>
                  <a:tcPr marL="132080" marR="36000" marT="34290" marB="3429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mn-ea"/>
                        <a:ea typeface="+mn-ea"/>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dirty="0">
                          <a:latin typeface="+mn-ea"/>
                          <a:ea typeface="+mn-ea"/>
                        </a:rPr>
                        <a:t>渡</a:t>
                      </a:r>
                      <a:r>
                        <a:rPr kumimoji="1" lang="en-US" altLang="ja-JP" sz="1400" b="0" i="0" dirty="0">
                          <a:latin typeface="+mn-ea"/>
                          <a:ea typeface="+mn-ea"/>
                        </a:rPr>
                        <a:t> </a:t>
                      </a:r>
                      <a:r>
                        <a:rPr kumimoji="1" lang="ja-JP" altLang="en-US" sz="1400" b="0" i="0" dirty="0">
                          <a:latin typeface="+mn-ea"/>
                          <a:ea typeface="+mn-ea"/>
                        </a:rPr>
                        <a:t>辺　　恵</a:t>
                      </a:r>
                      <a:r>
                        <a:rPr kumimoji="1" lang="en-US" altLang="ja-JP" sz="1400" b="0" i="0" dirty="0">
                          <a:latin typeface="+mn-ea"/>
                          <a:ea typeface="+mn-ea"/>
                        </a:rPr>
                        <a:t> </a:t>
                      </a:r>
                      <a:r>
                        <a:rPr kumimoji="1" lang="ja-JP" altLang="en-US" sz="1400" b="0" i="0" dirty="0">
                          <a:latin typeface="+mn-ea"/>
                          <a:ea typeface="+mn-ea"/>
                        </a:rPr>
                        <a:t>子</a:t>
                      </a:r>
                    </a:p>
                  </a:txBody>
                  <a:tcPr marL="36000" marR="36000" marT="36000" marB="36000" anchor="ctr"/>
                </a:tc>
                <a:extLst>
                  <a:ext uri="{0D108BD9-81ED-4DB2-BD59-A6C34878D82A}">
                    <a16:rowId xmlns:a16="http://schemas.microsoft.com/office/drawing/2014/main" val="10003"/>
                  </a:ext>
                </a:extLst>
              </a:tr>
              <a:tr h="36242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執行役員</a:t>
                      </a:r>
                      <a:endParaRPr kumimoji="1" lang="ja-JP" altLang="en-US" sz="1100" dirty="0">
                        <a:latin typeface="+mn-ea"/>
                        <a:ea typeface="+mn-ea"/>
                      </a:endParaRPr>
                    </a:p>
                  </a:txBody>
                  <a:tcPr marL="132080" marR="36000" marT="34290" marB="3429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mn-ea"/>
                        <a:ea typeface="+mn-ea"/>
                      </a:endParaRPr>
                    </a:p>
                  </a:txBody>
                  <a:tcPr marL="36000" marR="36000" marT="36000" marB="36000" anchor="ctr"/>
                </a:tc>
                <a:tc>
                  <a:txBody>
                    <a:bodyPr/>
                    <a:lstStyle/>
                    <a:p>
                      <a:pPr marL="0" marR="0" indent="0" algn="l" defTabSz="484862" rtl="0" eaLnBrk="1" fontAlgn="auto" latinLnBrk="0" hangingPunct="1">
                        <a:lnSpc>
                          <a:spcPct val="100000"/>
                        </a:lnSpc>
                        <a:spcBef>
                          <a:spcPts val="0"/>
                        </a:spcBef>
                        <a:spcAft>
                          <a:spcPts val="0"/>
                        </a:spcAft>
                        <a:buClrTx/>
                        <a:buSzTx/>
                        <a:buFontTx/>
                        <a:buNone/>
                        <a:tabLst/>
                        <a:defRPr/>
                      </a:pPr>
                      <a:r>
                        <a:rPr kumimoji="1" lang="ja-JP" altLang="en-US" sz="1400" b="0" i="0" kern="1200" dirty="0">
                          <a:solidFill>
                            <a:schemeClr val="tx1"/>
                          </a:solidFill>
                          <a:effectLst/>
                          <a:latin typeface="+mn-ea"/>
                          <a:ea typeface="+mn-ea"/>
                          <a:cs typeface="+mn-cs"/>
                        </a:rPr>
                        <a:t>田 所　　宏 人</a:t>
                      </a:r>
                      <a:endParaRPr kumimoji="1" lang="ja-JP" altLang="en-US" sz="1400" b="0" i="0" dirty="0">
                        <a:latin typeface="+mn-ea"/>
                        <a:ea typeface="+mn-ea"/>
                      </a:endParaRPr>
                    </a:p>
                  </a:txBody>
                  <a:tcPr marL="36000" marR="36000" marT="36000" marB="36000" anchor="ctr"/>
                </a:tc>
                <a:extLst>
                  <a:ext uri="{0D108BD9-81ED-4DB2-BD59-A6C34878D82A}">
                    <a16:rowId xmlns:a16="http://schemas.microsoft.com/office/drawing/2014/main" val="10004"/>
                  </a:ext>
                </a:extLst>
              </a:tr>
              <a:tr h="34081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執行役員</a:t>
                      </a:r>
                      <a:endParaRPr kumimoji="1" lang="ja-JP" altLang="en-US" sz="1100" dirty="0">
                        <a:latin typeface="+mn-ea"/>
                        <a:ea typeface="+mn-ea"/>
                      </a:endParaRPr>
                    </a:p>
                  </a:txBody>
                  <a:tcPr marL="132080" marR="36000" marT="34290" marB="3429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mn-ea"/>
                        <a:ea typeface="+mn-ea"/>
                      </a:endParaRPr>
                    </a:p>
                  </a:txBody>
                  <a:tcPr marL="36000" marR="36000" marT="36000" marB="36000" anchor="ctr"/>
                </a:tc>
                <a:tc>
                  <a:txBody>
                    <a:bodyPr/>
                    <a:lstStyle/>
                    <a:p>
                      <a:pPr marL="0" marR="0" indent="0" algn="l" defTabSz="484862" rtl="0" eaLnBrk="1" fontAlgn="auto" latinLnBrk="0" hangingPunct="1">
                        <a:lnSpc>
                          <a:spcPct val="100000"/>
                        </a:lnSpc>
                        <a:spcBef>
                          <a:spcPts val="0"/>
                        </a:spcBef>
                        <a:spcAft>
                          <a:spcPts val="0"/>
                        </a:spcAft>
                        <a:buClrTx/>
                        <a:buSzTx/>
                        <a:buFontTx/>
                        <a:buNone/>
                        <a:tabLst/>
                        <a:defRPr/>
                      </a:pPr>
                      <a:r>
                        <a:rPr kumimoji="1" lang="ja-JP" altLang="en-US" sz="1400" b="0" i="0" kern="1200" dirty="0">
                          <a:solidFill>
                            <a:schemeClr val="tx1"/>
                          </a:solidFill>
                          <a:effectLst/>
                          <a:latin typeface="+mn-ea"/>
                          <a:ea typeface="+mn-ea"/>
                          <a:cs typeface="+mn-cs"/>
                        </a:rPr>
                        <a:t>藤 井　　慎一郎</a:t>
                      </a:r>
                      <a:endParaRPr kumimoji="1" lang="ja-JP" altLang="en-US" sz="1400" b="0" i="0" dirty="0">
                        <a:latin typeface="+mn-ea"/>
                        <a:ea typeface="+mn-ea"/>
                      </a:endParaRPr>
                    </a:p>
                  </a:txBody>
                  <a:tcPr marL="36000" marR="36000" marT="36000" marB="36000" anchor="ctr"/>
                </a:tc>
                <a:extLst>
                  <a:ext uri="{0D108BD9-81ED-4DB2-BD59-A6C34878D82A}">
                    <a16:rowId xmlns:a16="http://schemas.microsoft.com/office/drawing/2014/main" val="1448819059"/>
                  </a:ext>
                </a:extLst>
              </a:tr>
              <a:tr h="3555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執行役員</a:t>
                      </a:r>
                      <a:endParaRPr kumimoji="1" lang="ja-JP" altLang="en-US" sz="1100" dirty="0">
                        <a:latin typeface="+mn-ea"/>
                        <a:ea typeface="+mn-ea"/>
                      </a:endParaRPr>
                    </a:p>
                  </a:txBody>
                  <a:tcPr marL="132080" marR="36000" marT="34290" marB="3429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400" dirty="0">
                        <a:latin typeface="+mn-ea"/>
                        <a:ea typeface="+mn-ea"/>
                      </a:endParaRPr>
                    </a:p>
                  </a:txBody>
                  <a:tcPr marL="36000" marR="36000" marT="36000" marB="36000" anchor="ctr"/>
                </a:tc>
                <a:tc>
                  <a:txBody>
                    <a:bodyPr/>
                    <a:lstStyle/>
                    <a:p>
                      <a:pPr marL="0" marR="0" indent="0" algn="l" defTabSz="484862" rtl="0" eaLnBrk="1" fontAlgn="auto" latinLnBrk="0" hangingPunct="1">
                        <a:lnSpc>
                          <a:spcPct val="100000"/>
                        </a:lnSpc>
                        <a:spcBef>
                          <a:spcPts val="0"/>
                        </a:spcBef>
                        <a:spcAft>
                          <a:spcPts val="0"/>
                        </a:spcAft>
                        <a:buClrTx/>
                        <a:buSzTx/>
                        <a:buFontTx/>
                        <a:buNone/>
                        <a:tabLst/>
                        <a:defRPr/>
                      </a:pPr>
                      <a:r>
                        <a:rPr kumimoji="1" lang="ja-JP" altLang="en-US" sz="1400" b="0" i="0" kern="1200" dirty="0">
                          <a:solidFill>
                            <a:schemeClr val="tx1"/>
                          </a:solidFill>
                          <a:effectLst/>
                          <a:latin typeface="+mn-ea"/>
                          <a:ea typeface="+mn-ea"/>
                          <a:cs typeface="+mn-cs"/>
                        </a:rPr>
                        <a:t>水 内　　謙 一</a:t>
                      </a:r>
                      <a:endParaRPr kumimoji="1" lang="ja-JP" altLang="en-US" sz="1400" b="0" i="0" dirty="0">
                        <a:latin typeface="+mn-ea"/>
                        <a:ea typeface="+mn-ea"/>
                      </a:endParaRPr>
                    </a:p>
                  </a:txBody>
                  <a:tcPr marL="36000" marR="36000" marT="36000" marB="36000" anchor="ctr"/>
                </a:tc>
                <a:extLst>
                  <a:ext uri="{0D108BD9-81ED-4DB2-BD59-A6C34878D82A}">
                    <a16:rowId xmlns:a16="http://schemas.microsoft.com/office/drawing/2014/main" val="163727250"/>
                  </a:ext>
                </a:extLst>
              </a:tr>
            </a:tbl>
          </a:graphicData>
        </a:graphic>
      </p:graphicFrame>
      <p:sp>
        <p:nvSpPr>
          <p:cNvPr id="21" name="テキスト ボックス 20">
            <a:extLst>
              <a:ext uri="{FF2B5EF4-FFF2-40B4-BE49-F238E27FC236}">
                <a16:creationId xmlns:a16="http://schemas.microsoft.com/office/drawing/2014/main" id="{139EFEB7-04C4-8140-B9DF-98216A36273C}"/>
              </a:ext>
            </a:extLst>
          </p:cNvPr>
          <p:cNvSpPr txBox="1"/>
          <p:nvPr/>
        </p:nvSpPr>
        <p:spPr>
          <a:xfrm>
            <a:off x="3795355" y="997695"/>
            <a:ext cx="2522085" cy="220486"/>
          </a:xfrm>
          <a:prstGeom prst="roundRect">
            <a:avLst/>
          </a:prstGeom>
          <a:noFill/>
        </p:spPr>
        <p:txBody>
          <a:bodyPr wrap="square" lIns="0" tIns="0" rIns="0" bIns="0" rtlCol="0">
            <a:spAutoFit/>
          </a:bodyPr>
          <a:lstStyle/>
          <a:p>
            <a:pPr defTabSz="533400" fontAlgn="auto">
              <a:lnSpc>
                <a:spcPct val="90000"/>
              </a:lnSpc>
              <a:spcBef>
                <a:spcPts val="0"/>
              </a:spcBef>
              <a:spcAft>
                <a:spcPts val="0"/>
              </a:spcAft>
              <a:defRPr/>
            </a:pPr>
            <a:r>
              <a:rPr kumimoji="0" lang="ja-JP" altLang="en-US" sz="1400" b="1">
                <a:solidFill>
                  <a:schemeClr val="tx2"/>
                </a:solidFill>
                <a:latin typeface="Meiryo UI" panose="020B0604030504040204" pitchFamily="34" charset="-128"/>
                <a:ea typeface="Meiryo UI" panose="020B0604030504040204" pitchFamily="34" charset="-128"/>
              </a:rPr>
              <a:t>沿</a:t>
            </a:r>
            <a:r>
              <a:rPr kumimoji="0" lang="en-US" altLang="ja-JP" sz="1400" b="1" dirty="0">
                <a:solidFill>
                  <a:schemeClr val="tx2"/>
                </a:solidFill>
                <a:latin typeface="Meiryo UI" panose="020B0604030504040204" pitchFamily="34" charset="-128"/>
                <a:ea typeface="Meiryo UI" panose="020B0604030504040204" pitchFamily="34" charset="-128"/>
              </a:rPr>
              <a:t> </a:t>
            </a:r>
            <a:r>
              <a:rPr kumimoji="0" lang="ja-JP" altLang="en-US" sz="1400" b="1">
                <a:solidFill>
                  <a:schemeClr val="tx2"/>
                </a:solidFill>
                <a:latin typeface="Meiryo UI" panose="020B0604030504040204" pitchFamily="34" charset="-128"/>
                <a:ea typeface="Meiryo UI" panose="020B0604030504040204" pitchFamily="34" charset="-128"/>
              </a:rPr>
              <a:t>革</a:t>
            </a:r>
          </a:p>
        </p:txBody>
      </p:sp>
      <p:cxnSp>
        <p:nvCxnSpPr>
          <p:cNvPr id="22" name="直線コネクタ 21">
            <a:extLst>
              <a:ext uri="{FF2B5EF4-FFF2-40B4-BE49-F238E27FC236}">
                <a16:creationId xmlns:a16="http://schemas.microsoft.com/office/drawing/2014/main" id="{36227A74-27C7-224E-8692-E0236949FEF3}"/>
              </a:ext>
            </a:extLst>
          </p:cNvPr>
          <p:cNvCxnSpPr>
            <a:cxnSpLocks/>
          </p:cNvCxnSpPr>
          <p:nvPr/>
        </p:nvCxnSpPr>
        <p:spPr>
          <a:xfrm>
            <a:off x="3795355" y="1253031"/>
            <a:ext cx="5594474" cy="0"/>
          </a:xfrm>
          <a:prstGeom prst="line">
            <a:avLst/>
          </a:prstGeom>
          <a:ln w="12700" cap="flat">
            <a:solidFill>
              <a:schemeClr val="tx2"/>
            </a:solidFill>
          </a:ln>
          <a:effectLst/>
        </p:spPr>
        <p:style>
          <a:lnRef idx="2">
            <a:schemeClr val="accent1"/>
          </a:lnRef>
          <a:fillRef idx="0">
            <a:schemeClr val="accent1"/>
          </a:fillRef>
          <a:effectRef idx="1">
            <a:schemeClr val="accent1"/>
          </a:effectRef>
          <a:fontRef idx="minor">
            <a:schemeClr val="tx1"/>
          </a:fontRef>
        </p:style>
      </p:cxnSp>
      <p:graphicFrame>
        <p:nvGraphicFramePr>
          <p:cNvPr id="23" name="表 22">
            <a:extLst>
              <a:ext uri="{FF2B5EF4-FFF2-40B4-BE49-F238E27FC236}">
                <a16:creationId xmlns:a16="http://schemas.microsoft.com/office/drawing/2014/main" id="{85B773AA-F1F3-AF43-9C39-51DB5922F390}"/>
              </a:ext>
            </a:extLst>
          </p:cNvPr>
          <p:cNvGraphicFramePr>
            <a:graphicFrameLocks noGrp="1"/>
          </p:cNvGraphicFramePr>
          <p:nvPr/>
        </p:nvGraphicFramePr>
        <p:xfrm>
          <a:off x="3795355" y="1364941"/>
          <a:ext cx="5594474" cy="4895997"/>
        </p:xfrm>
        <a:graphic>
          <a:graphicData uri="http://schemas.openxmlformats.org/drawingml/2006/table">
            <a:tbl>
              <a:tblPr firstRow="1" bandRow="1">
                <a:tableStyleId>{2D5ABB26-0587-4C30-8999-92F81FD0307C}</a:tableStyleId>
              </a:tblPr>
              <a:tblGrid>
                <a:gridCol w="1436603">
                  <a:extLst>
                    <a:ext uri="{9D8B030D-6E8A-4147-A177-3AD203B41FA5}">
                      <a16:colId xmlns:a16="http://schemas.microsoft.com/office/drawing/2014/main" val="20000"/>
                    </a:ext>
                  </a:extLst>
                </a:gridCol>
                <a:gridCol w="4157871">
                  <a:extLst>
                    <a:ext uri="{9D8B030D-6E8A-4147-A177-3AD203B41FA5}">
                      <a16:colId xmlns:a16="http://schemas.microsoft.com/office/drawing/2014/main" val="20002"/>
                    </a:ext>
                  </a:extLst>
                </a:gridCol>
              </a:tblGrid>
              <a:tr h="4227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1970</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昭和</a:t>
                      </a:r>
                      <a:r>
                        <a:rPr kumimoji="1" lang="en-US" altLang="ja-JP" sz="1000" b="0" i="0" dirty="0">
                          <a:latin typeface="Meiryo UI" panose="020B0604030504040204" pitchFamily="34" charset="-128"/>
                          <a:ea typeface="Meiryo UI" panose="020B0604030504040204" pitchFamily="34" charset="-128"/>
                        </a:rPr>
                        <a:t>45</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)4</a:t>
                      </a:r>
                      <a:r>
                        <a:rPr kumimoji="1" lang="ja-JP" altLang="en-US" sz="1000" b="0" i="0">
                          <a:latin typeface="Meiryo UI" panose="020B0604030504040204" pitchFamily="34" charset="-128"/>
                          <a:ea typeface="Meiryo UI" panose="020B0604030504040204" pitchFamily="34" charset="-128"/>
                        </a:rPr>
                        <a:t>月</a:t>
                      </a:r>
                    </a:p>
                  </a:txBody>
                  <a:tcPr marL="0" marR="0" marT="36000" marB="36000" anchor="ctr">
                    <a:lnR w="12700" cap="flat" cmpd="sng" algn="ctr">
                      <a:noFill/>
                      <a:prstDash val="sysDot"/>
                      <a:round/>
                      <a:headEnd type="none" w="med" len="med"/>
                      <a:tailEnd type="none" w="med" len="med"/>
                    </a:lnR>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a:latin typeface="Meiryo UI" panose="020B0604030504040204" pitchFamily="34" charset="-128"/>
                          <a:ea typeface="Meiryo UI" panose="020B0604030504040204" pitchFamily="34" charset="-128"/>
                        </a:rPr>
                        <a:t>コンピュータ教育事業を目的として、有限会社 日本情報研究センターを 東京都目黒区目黒三丁目に設立、業務開始</a:t>
                      </a:r>
                      <a:endParaRPr kumimoji="1" lang="ja-JP" altLang="en-US" sz="1000" b="0" i="0" dirty="0">
                        <a:latin typeface="Meiryo UI" panose="020B0604030504040204" pitchFamily="34" charset="-128"/>
                        <a:ea typeface="Meiryo UI" panose="020B0604030504040204" pitchFamily="34" charset="-128"/>
                      </a:endParaRPr>
                    </a:p>
                  </a:txBody>
                  <a:tcPr marL="72000" marR="0" marT="36000" marB="36000" anchor="ctr">
                    <a:lnL w="12700" cap="flat" cmpd="sng" algn="ctr">
                      <a:noFill/>
                      <a:prstDash val="sysDot"/>
                      <a:round/>
                      <a:headEnd type="none" w="med" len="med"/>
                      <a:tailEnd type="none" w="med" len="med"/>
                    </a:lnL>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3823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1973</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昭和</a:t>
                      </a:r>
                      <a:r>
                        <a:rPr kumimoji="1" lang="en-US" altLang="ja-JP" sz="1000" b="0" i="0" dirty="0">
                          <a:latin typeface="Meiryo UI" panose="020B0604030504040204" pitchFamily="34" charset="-128"/>
                          <a:ea typeface="Meiryo UI" panose="020B0604030504040204" pitchFamily="34" charset="-128"/>
                        </a:rPr>
                        <a:t>48</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)11</a:t>
                      </a:r>
                      <a:r>
                        <a:rPr kumimoji="1" lang="ja-JP" altLang="en-US" sz="1000" b="0" i="0">
                          <a:latin typeface="Meiryo UI" panose="020B0604030504040204" pitchFamily="34" charset="-128"/>
                          <a:ea typeface="Meiryo UI" panose="020B0604030504040204" pitchFamily="34" charset="-128"/>
                        </a:rPr>
                        <a:t>月    </a:t>
                      </a:r>
                    </a:p>
                  </a:txBody>
                  <a:tcPr marL="0" marR="0" marT="36000" marB="3600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a:latin typeface="Meiryo UI" panose="020B0604030504040204" pitchFamily="34" charset="-128"/>
                          <a:ea typeface="Meiryo UI" panose="020B0604030504040204" pitchFamily="34" charset="-128"/>
                        </a:rPr>
                        <a:t>コンピュータ導入コンサルティング業務、情報システム開発業務などを目的として、株式会社日本情報研究センターに改組</a:t>
                      </a:r>
                      <a:endParaRPr kumimoji="1" lang="ja-JP" altLang="en-US" sz="1000" b="0" i="0" dirty="0">
                        <a:latin typeface="Meiryo UI" panose="020B0604030504040204" pitchFamily="34" charset="-128"/>
                        <a:ea typeface="Meiryo UI" panose="020B0604030504040204" pitchFamily="34" charset="-128"/>
                      </a:endParaRPr>
                    </a:p>
                  </a:txBody>
                  <a:tcPr marL="72000" marR="0" marT="36000" marB="3600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3"/>
                  </a:ext>
                </a:extLst>
              </a:tr>
              <a:tr h="3823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1977</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昭和</a:t>
                      </a:r>
                      <a:r>
                        <a:rPr kumimoji="1" lang="en-US" altLang="ja-JP" sz="1000" b="0" i="0" dirty="0">
                          <a:latin typeface="Meiryo UI" panose="020B0604030504040204" pitchFamily="34" charset="-128"/>
                          <a:ea typeface="Meiryo UI" panose="020B0604030504040204" pitchFamily="34" charset="-128"/>
                        </a:rPr>
                        <a:t>52</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)4</a:t>
                      </a:r>
                      <a:r>
                        <a:rPr kumimoji="1" lang="ja-JP" altLang="en-US" sz="1000" b="0" i="0">
                          <a:latin typeface="Meiryo UI" panose="020B0604030504040204" pitchFamily="34" charset="-128"/>
                          <a:ea typeface="Meiryo UI" panose="020B0604030504040204" pitchFamily="34" charset="-128"/>
                        </a:rPr>
                        <a:t>月       </a:t>
                      </a:r>
                    </a:p>
                  </a:txBody>
                  <a:tcPr marL="0" marR="0" marT="36000" marB="3600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l" defTabSz="484862" rtl="0" eaLnBrk="1" fontAlgn="auto" latinLnBrk="0" hangingPunct="1">
                        <a:lnSpc>
                          <a:spcPct val="100000"/>
                        </a:lnSpc>
                        <a:spcBef>
                          <a:spcPts val="0"/>
                        </a:spcBef>
                        <a:spcAft>
                          <a:spcPts val="0"/>
                        </a:spcAft>
                        <a:buClrTx/>
                        <a:buSzTx/>
                        <a:buFontTx/>
                        <a:buNone/>
                        <a:tabLst/>
                        <a:defRPr/>
                      </a:pPr>
                      <a:r>
                        <a:rPr kumimoji="1" lang="ja-JP" altLang="en-US" sz="1000" b="0" i="0">
                          <a:latin typeface="Meiryo UI" panose="020B0604030504040204" pitchFamily="34" charset="-128"/>
                          <a:ea typeface="Meiryo UI" panose="020B0604030504040204" pitchFamily="34" charset="-128"/>
                        </a:rPr>
                        <a:t>関連会社 日本情報通信システム株式会社を設立し、通信システム分野ならびに産業システム分野の情報システム開発事業に進出</a:t>
                      </a:r>
                      <a:endParaRPr kumimoji="1" lang="ja-JP" altLang="en-US" sz="1000" b="0" i="0" dirty="0">
                        <a:latin typeface="Meiryo UI" panose="020B0604030504040204" pitchFamily="34" charset="-128"/>
                        <a:ea typeface="Meiryo UI" panose="020B0604030504040204" pitchFamily="34" charset="-128"/>
                      </a:endParaRPr>
                    </a:p>
                  </a:txBody>
                  <a:tcPr marL="72000" marR="0" marT="36000" marB="3600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4"/>
                  </a:ext>
                </a:extLst>
              </a:tr>
              <a:tr h="3823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1984</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昭和</a:t>
                      </a:r>
                      <a:r>
                        <a:rPr kumimoji="1" lang="en-US" altLang="ja-JP" sz="1000" b="0" i="0" dirty="0">
                          <a:latin typeface="Meiryo UI" panose="020B0604030504040204" pitchFamily="34" charset="-128"/>
                          <a:ea typeface="Meiryo UI" panose="020B0604030504040204" pitchFamily="34" charset="-128"/>
                        </a:rPr>
                        <a:t>59</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)7</a:t>
                      </a:r>
                      <a:r>
                        <a:rPr kumimoji="1" lang="ja-JP" altLang="en-US" sz="1000" b="0" i="0">
                          <a:latin typeface="Meiryo UI" panose="020B0604030504040204" pitchFamily="34" charset="-128"/>
                          <a:ea typeface="Meiryo UI" panose="020B0604030504040204" pitchFamily="34" charset="-128"/>
                        </a:rPr>
                        <a:t>月      </a:t>
                      </a:r>
                    </a:p>
                  </a:txBody>
                  <a:tcPr marL="0" marR="0" marT="36000" marB="3600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a:latin typeface="Meiryo UI" panose="020B0604030504040204" pitchFamily="34" charset="-128"/>
                          <a:ea typeface="Meiryo UI" panose="020B0604030504040204" pitchFamily="34" charset="-128"/>
                        </a:rPr>
                        <a:t>経営基盤拡充のため、関連会社 日本情報通信システム株式会社を吸収合併し、商号を 株式会社エヌジェーケーに変更</a:t>
                      </a:r>
                      <a:endParaRPr kumimoji="1" lang="ja-JP" altLang="en-US" sz="1000" b="0" i="0" dirty="0">
                        <a:latin typeface="Meiryo UI" panose="020B0604030504040204" pitchFamily="34" charset="-128"/>
                        <a:ea typeface="Meiryo UI" panose="020B0604030504040204" pitchFamily="34" charset="-128"/>
                      </a:endParaRPr>
                    </a:p>
                  </a:txBody>
                  <a:tcPr marL="72000" marR="0" marT="36000" marB="3600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5"/>
                  </a:ext>
                </a:extLst>
              </a:tr>
              <a:tr h="365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1987</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昭和</a:t>
                      </a:r>
                      <a:r>
                        <a:rPr kumimoji="1" lang="en-US" altLang="ja-JP" sz="1000" b="0" i="0" dirty="0">
                          <a:latin typeface="Meiryo UI" panose="020B0604030504040204" pitchFamily="34" charset="-128"/>
                          <a:ea typeface="Meiryo UI" panose="020B0604030504040204" pitchFamily="34" charset="-128"/>
                        </a:rPr>
                        <a:t>62</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)11</a:t>
                      </a:r>
                      <a:r>
                        <a:rPr kumimoji="1" lang="ja-JP" altLang="en-US" sz="1000" b="0" i="0">
                          <a:latin typeface="Meiryo UI" panose="020B0604030504040204" pitchFamily="34" charset="-128"/>
                          <a:ea typeface="Meiryo UI" panose="020B0604030504040204" pitchFamily="34" charset="-128"/>
                        </a:rPr>
                        <a:t>月    　  </a:t>
                      </a:r>
                    </a:p>
                  </a:txBody>
                  <a:tcPr marL="0" marR="0" marT="0" marB="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a:latin typeface="Meiryo UI" panose="020B0604030504040204" pitchFamily="34" charset="-128"/>
                          <a:ea typeface="Meiryo UI" panose="020B0604030504040204" pitchFamily="34" charset="-128"/>
                        </a:rPr>
                        <a:t>社団法人日本証券業協会東京地区協会に株式を店頭登録</a:t>
                      </a:r>
                    </a:p>
                  </a:txBody>
                  <a:tcPr marL="72000" marR="0" marT="0" marB="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6"/>
                  </a:ext>
                </a:extLst>
              </a:tr>
              <a:tr h="365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1994</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平成</a:t>
                      </a:r>
                      <a:r>
                        <a:rPr kumimoji="1" lang="en-US" altLang="ja-JP" sz="1000" b="0" i="0" dirty="0">
                          <a:latin typeface="Meiryo UI" panose="020B0604030504040204" pitchFamily="34" charset="-128"/>
                          <a:ea typeface="Meiryo UI" panose="020B0604030504040204" pitchFamily="34" charset="-128"/>
                        </a:rPr>
                        <a:t>6</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)6</a:t>
                      </a:r>
                      <a:r>
                        <a:rPr kumimoji="1" lang="ja-JP" altLang="en-US" sz="1000" b="0" i="0">
                          <a:latin typeface="Meiryo UI" panose="020B0604030504040204" pitchFamily="34" charset="-128"/>
                          <a:ea typeface="Meiryo UI" panose="020B0604030504040204" pitchFamily="34" charset="-128"/>
                        </a:rPr>
                        <a:t>月    　   </a:t>
                      </a:r>
                    </a:p>
                  </a:txBody>
                  <a:tcPr marL="0" marR="0" marT="0" marB="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algn="l"/>
                      <a:r>
                        <a:rPr kumimoji="1" lang="ja-JP" altLang="en-US" sz="1000" b="0" i="0">
                          <a:latin typeface="Meiryo UI" panose="020B0604030504040204" pitchFamily="34" charset="-128"/>
                          <a:ea typeface="Meiryo UI" panose="020B0604030504040204" pitchFamily="34" charset="-128"/>
                        </a:rPr>
                        <a:t>本社を 東京都目黒区中目黒四丁目に移転</a:t>
                      </a:r>
                    </a:p>
                  </a:txBody>
                  <a:tcPr marL="72000" marR="0" marT="0" marB="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7"/>
                  </a:ext>
                </a:extLst>
              </a:tr>
              <a:tr h="365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2001</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平成</a:t>
                      </a:r>
                      <a:r>
                        <a:rPr kumimoji="1" lang="en-US" altLang="ja-JP" sz="1000" b="0" i="0" dirty="0">
                          <a:latin typeface="Meiryo UI" panose="020B0604030504040204" pitchFamily="34" charset="-128"/>
                          <a:ea typeface="Meiryo UI" panose="020B0604030504040204" pitchFamily="34" charset="-128"/>
                        </a:rPr>
                        <a:t>13</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)11</a:t>
                      </a:r>
                      <a:r>
                        <a:rPr kumimoji="1" lang="ja-JP" altLang="en-US" sz="1000" b="0" i="0">
                          <a:latin typeface="Meiryo UI" panose="020B0604030504040204" pitchFamily="34" charset="-128"/>
                          <a:ea typeface="Meiryo UI" panose="020B0604030504040204" pitchFamily="34" charset="-128"/>
                        </a:rPr>
                        <a:t>月</a:t>
                      </a:r>
                    </a:p>
                  </a:txBody>
                  <a:tcPr marL="0" marR="0" marT="0" marB="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algn="l"/>
                      <a:r>
                        <a:rPr kumimoji="1" lang="ja-JP" altLang="en-US" sz="1000" b="0" i="0">
                          <a:latin typeface="Meiryo UI" panose="020B0604030504040204" pitchFamily="34" charset="-128"/>
                          <a:ea typeface="Meiryo UI" panose="020B0604030504040204" pitchFamily="34" charset="-128"/>
                        </a:rPr>
                        <a:t>東京証券取引所市場第二部に上場</a:t>
                      </a:r>
                    </a:p>
                  </a:txBody>
                  <a:tcPr marL="72000" marR="0" marT="0" marB="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700133424"/>
                  </a:ext>
                </a:extLst>
              </a:tr>
              <a:tr h="365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2008</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平成</a:t>
                      </a:r>
                      <a:r>
                        <a:rPr kumimoji="1" lang="en-US" altLang="ja-JP" sz="1000" b="0" i="0" dirty="0">
                          <a:latin typeface="Meiryo UI" panose="020B0604030504040204" pitchFamily="34" charset="-128"/>
                          <a:ea typeface="Meiryo UI" panose="020B0604030504040204" pitchFamily="34" charset="-128"/>
                        </a:rPr>
                        <a:t>20</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)8</a:t>
                      </a:r>
                      <a:r>
                        <a:rPr kumimoji="1" lang="ja-JP" altLang="en-US" sz="1000" b="0" i="0">
                          <a:latin typeface="Meiryo UI" panose="020B0604030504040204" pitchFamily="34" charset="-128"/>
                          <a:ea typeface="Meiryo UI" panose="020B0604030504040204" pitchFamily="34" charset="-128"/>
                        </a:rPr>
                        <a:t>月       </a:t>
                      </a:r>
                    </a:p>
                  </a:txBody>
                  <a:tcPr marL="0" marR="0" marT="0" marB="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algn="l"/>
                      <a:r>
                        <a:rPr kumimoji="1" lang="ja-JP" altLang="en-US" sz="1000" b="0" i="0">
                          <a:latin typeface="Meiryo UI" panose="020B0604030504040204" pitchFamily="34" charset="-128"/>
                          <a:ea typeface="Meiryo UI" panose="020B0604030504040204" pitchFamily="34" charset="-128"/>
                        </a:rPr>
                        <a:t>簡易株式交換により、メディアドライブ株式会社を完全子会社化</a:t>
                      </a:r>
                    </a:p>
                  </a:txBody>
                  <a:tcPr marL="72000" marR="0" marT="0" marB="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571067378"/>
                  </a:ext>
                </a:extLst>
              </a:tr>
              <a:tr h="3823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2010</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平成</a:t>
                      </a:r>
                      <a:r>
                        <a:rPr kumimoji="1" lang="en-US" altLang="ja-JP" sz="1000" b="0" i="0" dirty="0">
                          <a:latin typeface="Meiryo UI" panose="020B0604030504040204" pitchFamily="34" charset="-128"/>
                          <a:ea typeface="Meiryo UI" panose="020B0604030504040204" pitchFamily="34" charset="-128"/>
                        </a:rPr>
                        <a:t>22</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)3</a:t>
                      </a:r>
                      <a:r>
                        <a:rPr kumimoji="1" lang="ja-JP" altLang="en-US" sz="1000" b="0" i="0">
                          <a:latin typeface="Meiryo UI" panose="020B0604030504040204" pitchFamily="34" charset="-128"/>
                          <a:ea typeface="Meiryo UI" panose="020B0604030504040204" pitchFamily="34" charset="-128"/>
                        </a:rPr>
                        <a:t>月       </a:t>
                      </a:r>
                    </a:p>
                  </a:txBody>
                  <a:tcPr marL="0" marR="0" marT="36000" marB="3600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algn="l"/>
                      <a:r>
                        <a:rPr kumimoji="1" lang="ja-JP" altLang="en-US" sz="1000" b="0" i="0">
                          <a:latin typeface="Meiryo UI" panose="020B0604030504040204" pitchFamily="34" charset="-128"/>
                          <a:ea typeface="Meiryo UI" panose="020B0604030504040204" pitchFamily="34" charset="-128"/>
                        </a:rPr>
                        <a:t>株式会社エヌ･ティ･ティ･データの公開買付けにより、同社の連結子会社となる</a:t>
                      </a:r>
                    </a:p>
                  </a:txBody>
                  <a:tcPr marL="72000" marR="0" marT="36000" marB="3600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171222867"/>
                  </a:ext>
                </a:extLst>
              </a:tr>
              <a:tr h="365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2014</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平成</a:t>
                      </a:r>
                      <a:r>
                        <a:rPr kumimoji="1" lang="en-US" altLang="ja-JP" sz="1000" b="0" i="0" dirty="0">
                          <a:latin typeface="Meiryo UI" panose="020B0604030504040204" pitchFamily="34" charset="-128"/>
                          <a:ea typeface="Meiryo UI" panose="020B0604030504040204" pitchFamily="34" charset="-128"/>
                        </a:rPr>
                        <a:t>26</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)9</a:t>
                      </a:r>
                      <a:r>
                        <a:rPr kumimoji="1" lang="ja-JP" altLang="en-US" sz="1000" b="0" i="0">
                          <a:latin typeface="Meiryo UI" panose="020B0604030504040204" pitchFamily="34" charset="-128"/>
                          <a:ea typeface="Meiryo UI" panose="020B0604030504040204" pitchFamily="34" charset="-128"/>
                        </a:rPr>
                        <a:t>月</a:t>
                      </a:r>
                    </a:p>
                  </a:txBody>
                  <a:tcPr marL="0" marR="0" marT="0" marB="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algn="l"/>
                      <a:r>
                        <a:rPr kumimoji="1" lang="ja-JP" altLang="en-US" sz="1000" b="0" i="0">
                          <a:latin typeface="Meiryo UI" panose="020B0604030504040204" pitchFamily="34" charset="-128"/>
                          <a:ea typeface="Meiryo UI" panose="020B0604030504040204" pitchFamily="34" charset="-128"/>
                        </a:rPr>
                        <a:t>本社を 東京都中央区新富二丁目に移転</a:t>
                      </a:r>
                    </a:p>
                  </a:txBody>
                  <a:tcPr marL="72000" marR="0" marT="0" marB="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91384656"/>
                  </a:ext>
                </a:extLst>
              </a:tr>
              <a:tr h="365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2016</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平成</a:t>
                      </a:r>
                      <a:r>
                        <a:rPr kumimoji="1" lang="en-US" altLang="ja-JP" sz="1000" b="0" i="0" dirty="0">
                          <a:latin typeface="Meiryo UI" panose="020B0604030504040204" pitchFamily="34" charset="-128"/>
                          <a:ea typeface="Meiryo UI" panose="020B0604030504040204" pitchFamily="34" charset="-128"/>
                        </a:rPr>
                        <a:t>28</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)8</a:t>
                      </a:r>
                      <a:r>
                        <a:rPr kumimoji="1" lang="ja-JP" altLang="en-US" sz="1000" b="0" i="0">
                          <a:latin typeface="Meiryo UI" panose="020B0604030504040204" pitchFamily="34" charset="-128"/>
                          <a:ea typeface="Meiryo UI" panose="020B0604030504040204" pitchFamily="34" charset="-128"/>
                        </a:rPr>
                        <a:t>月</a:t>
                      </a:r>
                    </a:p>
                  </a:txBody>
                  <a:tcPr marL="0" marR="0" marT="0" marB="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algn="l"/>
                      <a:r>
                        <a:rPr kumimoji="1" lang="ja-JP" altLang="en-US" sz="1000" b="0" i="0">
                          <a:latin typeface="Meiryo UI" panose="020B0604030504040204" pitchFamily="34" charset="-128"/>
                          <a:ea typeface="Meiryo UI" panose="020B0604030504040204" pitchFamily="34" charset="-128"/>
                        </a:rPr>
                        <a:t>上場廃止　株式会社エヌ・ティ・ティ・データの完全子会社となる</a:t>
                      </a:r>
                    </a:p>
                  </a:txBody>
                  <a:tcPr marL="72000" marR="0" marT="0" marB="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04182556"/>
                  </a:ext>
                </a:extLst>
              </a:tr>
              <a:tr h="3823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2017</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平成</a:t>
                      </a:r>
                      <a:r>
                        <a:rPr kumimoji="1" lang="en-US" altLang="ja-JP" sz="1000" b="0" i="0" dirty="0">
                          <a:latin typeface="Meiryo UI" panose="020B0604030504040204" pitchFamily="34" charset="-128"/>
                          <a:ea typeface="Meiryo UI" panose="020B0604030504040204" pitchFamily="34" charset="-128"/>
                        </a:rPr>
                        <a:t>29</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)4</a:t>
                      </a:r>
                      <a:r>
                        <a:rPr kumimoji="1" lang="ja-JP" altLang="en-US" sz="1000" b="0" i="0">
                          <a:latin typeface="Meiryo UI" panose="020B0604030504040204" pitchFamily="34" charset="-128"/>
                          <a:ea typeface="Meiryo UI" panose="020B0604030504040204" pitchFamily="34" charset="-128"/>
                        </a:rPr>
                        <a:t>月</a:t>
                      </a:r>
                    </a:p>
                  </a:txBody>
                  <a:tcPr marL="0" marR="0" marT="36000" marB="3600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algn="l"/>
                      <a:r>
                        <a:rPr kumimoji="1" lang="ja-JP" altLang="en-US" sz="1000" b="0" i="0">
                          <a:latin typeface="Meiryo UI" panose="020B0604030504040204" pitchFamily="34" charset="-128"/>
                          <a:ea typeface="Meiryo UI" panose="020B0604030504040204" pitchFamily="34" charset="-128"/>
                        </a:rPr>
                        <a:t>子会社（メディアドライブ株式会社、</a:t>
                      </a:r>
                      <a:r>
                        <a:rPr kumimoji="1" lang="en" altLang="ja-JP" sz="1000" b="0" i="0" dirty="0">
                          <a:latin typeface="Meiryo UI" panose="020B0604030504040204" pitchFamily="34" charset="-128"/>
                          <a:ea typeface="Meiryo UI" panose="020B0604030504040204" pitchFamily="34" charset="-128"/>
                        </a:rPr>
                        <a:t>NJK</a:t>
                      </a:r>
                      <a:r>
                        <a:rPr kumimoji="1" lang="ja-JP" altLang="en-US" sz="1000" b="0" i="0">
                          <a:latin typeface="Meiryo UI" panose="020B0604030504040204" pitchFamily="34" charset="-128"/>
                          <a:ea typeface="Meiryo UI" panose="020B0604030504040204" pitchFamily="34" charset="-128"/>
                        </a:rPr>
                        <a:t>テクノシステム株式会社）を併合</a:t>
                      </a:r>
                    </a:p>
                  </a:txBody>
                  <a:tcPr marL="72000" marR="0" marT="36000" marB="3600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62478798"/>
                  </a:ext>
                </a:extLst>
              </a:tr>
              <a:tr h="3659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dirty="0">
                          <a:latin typeface="Meiryo UI" panose="020B0604030504040204" pitchFamily="34" charset="-128"/>
                          <a:ea typeface="Meiryo UI" panose="020B0604030504040204" pitchFamily="34" charset="-128"/>
                        </a:rPr>
                        <a:t>2019</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a:t>
                      </a:r>
                      <a:r>
                        <a:rPr kumimoji="1" lang="ja-JP" altLang="en-US" sz="1000" b="0" i="0">
                          <a:latin typeface="Meiryo UI" panose="020B0604030504040204" pitchFamily="34" charset="-128"/>
                          <a:ea typeface="Meiryo UI" panose="020B0604030504040204" pitchFamily="34" charset="-128"/>
                        </a:rPr>
                        <a:t>平成</a:t>
                      </a:r>
                      <a:r>
                        <a:rPr kumimoji="1" lang="en-US" altLang="ja-JP" sz="1000" b="0" i="0" dirty="0">
                          <a:latin typeface="Meiryo UI" panose="020B0604030504040204" pitchFamily="34" charset="-128"/>
                          <a:ea typeface="Meiryo UI" panose="020B0604030504040204" pitchFamily="34" charset="-128"/>
                        </a:rPr>
                        <a:t>31</a:t>
                      </a:r>
                      <a:r>
                        <a:rPr kumimoji="1" lang="ja-JP" altLang="en-US" sz="1000" b="0" i="0">
                          <a:latin typeface="Meiryo UI" panose="020B0604030504040204" pitchFamily="34" charset="-128"/>
                          <a:ea typeface="Meiryo UI" panose="020B0604030504040204" pitchFamily="34" charset="-128"/>
                        </a:rPr>
                        <a:t>年</a:t>
                      </a:r>
                      <a:r>
                        <a:rPr kumimoji="1" lang="en-US" altLang="ja-JP" sz="1000" b="0" i="0" dirty="0">
                          <a:latin typeface="Meiryo UI" panose="020B0604030504040204" pitchFamily="34" charset="-128"/>
                          <a:ea typeface="Meiryo UI" panose="020B0604030504040204" pitchFamily="34" charset="-128"/>
                        </a:rPr>
                        <a:t>)4</a:t>
                      </a:r>
                      <a:r>
                        <a:rPr kumimoji="1" lang="ja-JP" altLang="en-US" sz="1000" b="0" i="0">
                          <a:latin typeface="Meiryo UI" panose="020B0604030504040204" pitchFamily="34" charset="-128"/>
                          <a:ea typeface="Meiryo UI" panose="020B0604030504040204" pitchFamily="34" charset="-128"/>
                        </a:rPr>
                        <a:t>月</a:t>
                      </a:r>
                    </a:p>
                  </a:txBody>
                  <a:tcPr marL="0" marR="0" marT="0" marB="0" anchor="ctr">
                    <a:lnR w="12700" cap="flat" cmpd="sng" algn="ctr">
                      <a:no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solidFill>
                      <a:schemeClr val="bg1"/>
                    </a:solidFill>
                  </a:tcPr>
                </a:tc>
                <a:tc>
                  <a:txBody>
                    <a:bodyPr/>
                    <a:lstStyle/>
                    <a:p>
                      <a:pPr algn="l"/>
                      <a:r>
                        <a:rPr kumimoji="1" lang="ja-JP" altLang="en-US" sz="1000" b="0" i="0">
                          <a:latin typeface="Meiryo UI" panose="020B0604030504040204" pitchFamily="34" charset="-128"/>
                          <a:ea typeface="Meiryo UI" panose="020B0604030504040204" pitchFamily="34" charset="-128"/>
                        </a:rPr>
                        <a:t>商号を 株式会社</a:t>
                      </a:r>
                      <a:r>
                        <a:rPr kumimoji="1" lang="ja-JP" altLang="en" sz="1000" b="0" i="0">
                          <a:latin typeface="Meiryo UI" panose="020B0604030504040204" pitchFamily="34" charset="-128"/>
                          <a:ea typeface="Meiryo UI" panose="020B0604030504040204" pitchFamily="34" charset="-128"/>
                        </a:rPr>
                        <a:t>ＮＴＴ</a:t>
                      </a:r>
                      <a:r>
                        <a:rPr kumimoji="1" lang="ja-JP" altLang="en-US" sz="1000" b="0" i="0">
                          <a:latin typeface="Meiryo UI" panose="020B0604030504040204" pitchFamily="34" charset="-128"/>
                          <a:ea typeface="Meiryo UI" panose="020B0604030504040204" pitchFamily="34" charset="-128"/>
                        </a:rPr>
                        <a:t>データ</a:t>
                      </a:r>
                      <a:r>
                        <a:rPr kumimoji="1" lang="ja-JP" altLang="en" sz="1000" b="0" i="0">
                          <a:latin typeface="Meiryo UI" panose="020B0604030504040204" pitchFamily="34" charset="-128"/>
                          <a:ea typeface="Meiryo UI" panose="020B0604030504040204" pitchFamily="34" charset="-128"/>
                        </a:rPr>
                        <a:t>ＮＪＫ </a:t>
                      </a:r>
                      <a:r>
                        <a:rPr kumimoji="1" lang="ja-JP" altLang="en-US" sz="1000" b="0" i="0">
                          <a:latin typeface="Meiryo UI" panose="020B0604030504040204" pitchFamily="34" charset="-128"/>
                          <a:ea typeface="Meiryo UI" panose="020B0604030504040204" pitchFamily="34" charset="-128"/>
                        </a:rPr>
                        <a:t>に変更</a:t>
                      </a:r>
                    </a:p>
                  </a:txBody>
                  <a:tcPr marL="72000" marR="0" marT="0" marB="0" anchor="ctr">
                    <a:lnL w="12700" cap="flat" cmpd="sng" algn="ctr">
                      <a:no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solidFill>
                      <a:schemeClr val="bg1"/>
                    </a:solidFill>
                  </a:tcPr>
                </a:tc>
                <a:extLst>
                  <a:ext uri="{0D108BD9-81ED-4DB2-BD59-A6C34878D82A}">
                    <a16:rowId xmlns:a16="http://schemas.microsoft.com/office/drawing/2014/main" val="2172841699"/>
                  </a:ext>
                </a:extLst>
              </a:tr>
            </a:tbl>
          </a:graphicData>
        </a:graphic>
      </p:graphicFrame>
      <p:sp>
        <p:nvSpPr>
          <p:cNvPr id="25" name="正方形/長方形 24">
            <a:extLst>
              <a:ext uri="{FF2B5EF4-FFF2-40B4-BE49-F238E27FC236}">
                <a16:creationId xmlns:a16="http://schemas.microsoft.com/office/drawing/2014/main" id="{92FC1A92-C9C0-FA45-B961-758EEE64A6EF}"/>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1786592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a:extLst>
              <a:ext uri="{FF2B5EF4-FFF2-40B4-BE49-F238E27FC236}">
                <a16:creationId xmlns:a16="http://schemas.microsoft.com/office/drawing/2014/main" id="{EC3E0C54-406C-C048-8FF8-C6FBC2D2C8B8}"/>
              </a:ext>
            </a:extLst>
          </p:cNvPr>
          <p:cNvSpPr/>
          <p:nvPr/>
        </p:nvSpPr>
        <p:spPr>
          <a:xfrm>
            <a:off x="278672" y="2876420"/>
            <a:ext cx="3024001" cy="3264493"/>
          </a:xfrm>
          <a:prstGeom prst="roundRect">
            <a:avLst>
              <a:gd name="adj" fmla="val 0"/>
            </a:avLst>
          </a:prstGeom>
          <a:solidFill>
            <a:schemeClr val="tx2">
              <a:lumMod val="75000"/>
              <a:lumOff val="25000"/>
              <a:alpha val="20000"/>
            </a:schemeClr>
          </a:solidFill>
          <a:ln w="19050">
            <a:noFill/>
          </a:ln>
        </p:spPr>
        <p:style>
          <a:lnRef idx="2">
            <a:schemeClr val="accent3"/>
          </a:lnRef>
          <a:fillRef idx="1">
            <a:schemeClr val="lt1"/>
          </a:fillRef>
          <a:effectRef idx="0">
            <a:schemeClr val="accent3"/>
          </a:effectRef>
          <a:fontRef idx="minor">
            <a:schemeClr val="dk1"/>
          </a:fontRef>
        </p:style>
        <p:txBody>
          <a:bodyPr lIns="180000" tIns="72000" rIns="180000" bIns="0" rtlCol="0" anchor="ctr" anchorCtr="0"/>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marL="171450" indent="-171450">
              <a:lnSpc>
                <a:spcPct val="120000"/>
              </a:lnSpc>
              <a:buClr>
                <a:schemeClr val="tx2">
                  <a:lumMod val="75000"/>
                  <a:lumOff val="25000"/>
                </a:schemeClr>
              </a:buClr>
              <a:buFont typeface="Wingdings" pitchFamily="2" charset="2"/>
              <a:buChar char="l"/>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業務アプリケーションから基盤系開発まで、あらゆるシステムの開発を手がけてきました</a:t>
            </a:r>
          </a:p>
          <a:p>
            <a:pPr marL="171450" indent="-171450">
              <a:lnSpc>
                <a:spcPct val="120000"/>
              </a:lnSpc>
              <a:buClr>
                <a:schemeClr val="tx2">
                  <a:lumMod val="75000"/>
                  <a:lumOff val="25000"/>
                </a:schemeClr>
              </a:buClr>
              <a:buFont typeface="Wingdings" pitchFamily="2" charset="2"/>
              <a:buChar char="l"/>
            </a:pP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ct val="120000"/>
              </a:lnSpc>
              <a:buClr>
                <a:schemeClr val="tx2">
                  <a:lumMod val="75000"/>
                  <a:lumOff val="25000"/>
                </a:schemeClr>
              </a:buClr>
              <a:buFont typeface="Wingdings" pitchFamily="2" charset="2"/>
              <a:buChar char="l"/>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金融・ペイメント業務システム、社会インフラ関連システム、デジタルビジネス関連システムなどの開発と支援サービス</a:t>
            </a:r>
          </a:p>
        </p:txBody>
      </p:sp>
      <p:sp>
        <p:nvSpPr>
          <p:cNvPr id="22" name="角丸四角形 21">
            <a:extLst>
              <a:ext uri="{FF2B5EF4-FFF2-40B4-BE49-F238E27FC236}">
                <a16:creationId xmlns:a16="http://schemas.microsoft.com/office/drawing/2014/main" id="{7F8638F2-AC84-8E45-ADED-A685A35A3CFA}"/>
              </a:ext>
            </a:extLst>
          </p:cNvPr>
          <p:cNvSpPr/>
          <p:nvPr/>
        </p:nvSpPr>
        <p:spPr>
          <a:xfrm>
            <a:off x="3449451" y="2876420"/>
            <a:ext cx="3024001" cy="3264493"/>
          </a:xfrm>
          <a:prstGeom prst="roundRect">
            <a:avLst>
              <a:gd name="adj" fmla="val 0"/>
            </a:avLst>
          </a:prstGeom>
          <a:solidFill>
            <a:schemeClr val="accent2">
              <a:lumMod val="75000"/>
              <a:alpha val="20000"/>
            </a:schemeClr>
          </a:solidFill>
          <a:ln w="19050">
            <a:noFill/>
          </a:ln>
        </p:spPr>
        <p:style>
          <a:lnRef idx="2">
            <a:schemeClr val="accent3"/>
          </a:lnRef>
          <a:fillRef idx="1">
            <a:schemeClr val="lt1"/>
          </a:fillRef>
          <a:effectRef idx="0">
            <a:schemeClr val="accent3"/>
          </a:effectRef>
          <a:fontRef idx="minor">
            <a:schemeClr val="dk1"/>
          </a:fontRef>
        </p:style>
        <p:txBody>
          <a:bodyPr lIns="180000" tIns="72000" rIns="180000" bIns="0" rtlCol="0" anchor="ctr" anchorCtr="0"/>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marL="171450" indent="-171450">
              <a:lnSpc>
                <a:spcPct val="120000"/>
              </a:lnSpc>
              <a:buClr>
                <a:schemeClr val="accent2">
                  <a:lumMod val="75000"/>
                </a:schemeClr>
              </a:buClr>
              <a:buFont typeface="Wingdings" pitchFamily="2" charset="2"/>
              <a:buChar char="l"/>
            </a:pP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モバイル機器、情報家電、車載機器などの組込みソフトウェアをご提供しています</a:t>
            </a:r>
          </a:p>
          <a:p>
            <a:pPr marL="171450" indent="-171450">
              <a:lnSpc>
                <a:spcPct val="120000"/>
              </a:lnSpc>
              <a:buClr>
                <a:schemeClr val="accent2">
                  <a:lumMod val="75000"/>
                </a:schemeClr>
              </a:buClr>
              <a:buFont typeface="Wingdings" pitchFamily="2" charset="2"/>
              <a:buChar char="l"/>
            </a:pPr>
            <a:endPar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ct val="120000"/>
              </a:lnSpc>
              <a:buClr>
                <a:schemeClr val="accent2">
                  <a:lumMod val="75000"/>
                </a:schemeClr>
              </a:buClr>
              <a:buFont typeface="Wingdings" pitchFamily="2" charset="2"/>
              <a:buChar char="l"/>
            </a:pP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モバイル、ホームエレクトロニクス、テレマティクス、エッジコンピューティング（</a:t>
            </a:r>
            <a:r>
              <a:rPr lang="en"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などに関する開発と支援サービス</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a:extLst>
              <a:ext uri="{FF2B5EF4-FFF2-40B4-BE49-F238E27FC236}">
                <a16:creationId xmlns:a16="http://schemas.microsoft.com/office/drawing/2014/main" id="{973CF517-7BFE-5D4F-A40C-834E077F0173}"/>
              </a:ext>
            </a:extLst>
          </p:cNvPr>
          <p:cNvSpPr/>
          <p:nvPr/>
        </p:nvSpPr>
        <p:spPr>
          <a:xfrm>
            <a:off x="6620233" y="2876420"/>
            <a:ext cx="3024001" cy="3264493"/>
          </a:xfrm>
          <a:prstGeom prst="roundRect">
            <a:avLst>
              <a:gd name="adj" fmla="val 0"/>
            </a:avLst>
          </a:prstGeom>
          <a:solidFill>
            <a:schemeClr val="accent1">
              <a:lumMod val="25000"/>
              <a:alpha val="20000"/>
            </a:schemeClr>
          </a:solidFill>
          <a:ln w="19050">
            <a:noFill/>
          </a:ln>
        </p:spPr>
        <p:style>
          <a:lnRef idx="2">
            <a:schemeClr val="accent3"/>
          </a:lnRef>
          <a:fillRef idx="1">
            <a:schemeClr val="lt1"/>
          </a:fillRef>
          <a:effectRef idx="0">
            <a:schemeClr val="accent3"/>
          </a:effectRef>
          <a:fontRef idx="minor">
            <a:schemeClr val="dk1"/>
          </a:fontRef>
        </p:style>
        <p:txBody>
          <a:bodyPr lIns="180000" tIns="324000" rIns="180000" bIns="0" rtlCol="0" anchor="ctr" anchorCtr="0"/>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marL="171450" indent="-171450">
              <a:lnSpc>
                <a:spcPct val="120000"/>
              </a:lnSpc>
              <a:buClr>
                <a:schemeClr val="accent1">
                  <a:lumMod val="25000"/>
                </a:schemeClr>
              </a:buClr>
              <a:buFont typeface="Wingdings" pitchFamily="2" charset="2"/>
              <a:buChar char="l"/>
            </a:pP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オリジナルプロダクトの開発や様々な情報機器の販売、そしてそれらを活用するサービスをご提供しています</a:t>
            </a:r>
          </a:p>
          <a:p>
            <a:pPr marL="171450" indent="-171450">
              <a:lnSpc>
                <a:spcPct val="120000"/>
              </a:lnSpc>
              <a:buClr>
                <a:schemeClr val="accent1">
                  <a:lumMod val="25000"/>
                </a:schemeClr>
              </a:buClr>
              <a:buFont typeface="Wingdings" pitchFamily="2" charset="2"/>
              <a:buChar char="l"/>
            </a:pPr>
            <a:endPar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ct val="120000"/>
              </a:lnSpc>
              <a:buClr>
                <a:schemeClr val="accent1">
                  <a:lumMod val="25000"/>
                </a:schemeClr>
              </a:buClr>
              <a:buFont typeface="Wingdings" pitchFamily="2" charset="2"/>
              <a:buChar char="l"/>
            </a:pP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マンション管理システム、名刺管理（</a:t>
            </a:r>
            <a:r>
              <a:rPr lang="en"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lang="ja-JP" altLang="en"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OCR</a:t>
            </a:r>
            <a:r>
              <a:rPr lang="ja-JP" altLang="en"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BI</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ツール、クラウド</a:t>
            </a:r>
            <a:r>
              <a:rPr lang="en"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IVR</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サービスなどの開発と運用支援、</a:t>
            </a:r>
            <a:r>
              <a:rPr lang="en"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ソリューション・情報機器ネットワークの販売・導入</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1451113" y="1178319"/>
            <a:ext cx="7003774" cy="1025860"/>
          </a:xfrm>
          <a:prstGeom prst="roundRect">
            <a:avLst>
              <a:gd name="adj" fmla="val 9161"/>
            </a:avLst>
          </a:prstGeom>
          <a:solidFill>
            <a:schemeClr val="bg1">
              <a:lumMod val="95000"/>
            </a:schemeClr>
          </a:solidFill>
          <a:ln w="19050">
            <a:noFill/>
          </a:ln>
          <a:effectLst/>
        </p:spPr>
        <p:style>
          <a:lnRef idx="1">
            <a:schemeClr val="accent1"/>
          </a:lnRef>
          <a:fillRef idx="1003">
            <a:schemeClr val="lt1"/>
          </a:fillRef>
          <a:effectRef idx="2">
            <a:schemeClr val="accent1"/>
          </a:effectRef>
          <a:fontRef idx="minor">
            <a:schemeClr val="lt1"/>
          </a:fontRef>
        </p:style>
        <p:txBody>
          <a:bodyPr rot="0" spcFirstLastPara="0" vertOverflow="overflow" horzOverflow="overflow" vert="horz" wrap="square" lIns="91440" tIns="45720" rIns="91440" bIns="360000" numCol="1" spcCol="0" rtlCol="0" fromWordArt="0" anchor="ctr" anchorCtr="0" forceAA="0" compatLnSpc="1">
            <a:prstTxWarp prst="textNoShape">
              <a:avLst/>
            </a:prstTxWarp>
            <a:noAutofit/>
          </a:bodyPr>
          <a:lstStyle/>
          <a:p>
            <a:pPr algn="ctr"/>
            <a:r>
              <a:rPr lang="en-US" altLang="ja-JP" sz="2400" b="1" dirty="0">
                <a:solidFill>
                  <a:schemeClr val="tx2"/>
                </a:solidFill>
                <a:effectLst>
                  <a:innerShdw blurRad="63500" dist="50800" dir="2700000">
                    <a:prstClr val="black">
                      <a:alpha val="50000"/>
                    </a:prstClr>
                  </a:innerShdw>
                </a:effectLst>
                <a:latin typeface="Meiryo UI" panose="020B0604030504040204" pitchFamily="50" charset="-128"/>
                <a:ea typeface="Meiryo UI" panose="020B0604030504040204" pitchFamily="50" charset="-128"/>
              </a:rPr>
              <a:t>3</a:t>
            </a:r>
            <a:r>
              <a:rPr lang="ja-JP" altLang="en-US" sz="2400" b="1" dirty="0" err="1">
                <a:solidFill>
                  <a:schemeClr val="tx2"/>
                </a:solidFill>
                <a:effectLst>
                  <a:innerShdw blurRad="63500" dist="50800" dir="2700000">
                    <a:prstClr val="black">
                      <a:alpha val="50000"/>
                    </a:prstClr>
                  </a:innerShdw>
                </a:effectLst>
                <a:latin typeface="Meiryo UI" panose="020B0604030504040204" pitchFamily="50" charset="-128"/>
                <a:ea typeface="Meiryo UI" panose="020B0604030504040204" pitchFamily="50" charset="-128"/>
              </a:rPr>
              <a:t>つの</a:t>
            </a:r>
            <a:r>
              <a:rPr lang="ja-JP" altLang="en-US" sz="2400" b="1" dirty="0">
                <a:solidFill>
                  <a:schemeClr val="tx2"/>
                </a:solidFill>
                <a:effectLst>
                  <a:innerShdw blurRad="63500" dist="50800" dir="2700000">
                    <a:prstClr val="black">
                      <a:alpha val="50000"/>
                    </a:prstClr>
                  </a:innerShdw>
                </a:effectLst>
                <a:latin typeface="Meiryo UI" panose="020B0604030504040204" pitchFamily="50" charset="-128"/>
                <a:ea typeface="Meiryo UI" panose="020B0604030504040204" pitchFamily="50" charset="-128"/>
              </a:rPr>
              <a:t>柱でお客様の事業環境の変化に対応します</a:t>
            </a:r>
          </a:p>
        </p:txBody>
      </p:sp>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p:txBody>
          <a:bodyPr/>
          <a:lstStyle/>
          <a:p>
            <a:r>
              <a:rPr lang="ja-JP" altLang="en-US" b="1" dirty="0">
                <a:solidFill>
                  <a:schemeClr val="accent2">
                    <a:lumMod val="75000"/>
                  </a:schemeClr>
                </a:solidFill>
                <a:latin typeface="Meiryo UI" panose="020B0604030504040204" pitchFamily="50" charset="-128"/>
                <a:ea typeface="Meiryo UI" panose="020B0604030504040204" pitchFamily="50" charset="-128"/>
              </a:rPr>
              <a:t>事業内容</a:t>
            </a:r>
            <a:endParaRPr kumimoji="1" lang="ja-JP" altLang="en-US"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29" name="角丸四角形 28"/>
          <p:cNvSpPr/>
          <p:nvPr/>
        </p:nvSpPr>
        <p:spPr bwMode="auto">
          <a:xfrm>
            <a:off x="278675" y="2223429"/>
            <a:ext cx="3024000" cy="1145407"/>
          </a:xfrm>
          <a:prstGeom prst="rect">
            <a:avLst/>
          </a:prstGeom>
          <a:solidFill>
            <a:schemeClr val="tx2">
              <a:lumMod val="75000"/>
              <a:lumOff val="25000"/>
            </a:schemeClr>
          </a:solidFill>
          <a:ln>
            <a:noFill/>
          </a:ln>
          <a:effectLst/>
        </p:spPr>
        <p:style>
          <a:lnRef idx="1">
            <a:schemeClr val="accent2"/>
          </a:lnRef>
          <a:fillRef idx="3">
            <a:schemeClr val="accent2"/>
          </a:fillRef>
          <a:effectRef idx="2">
            <a:schemeClr val="accent2"/>
          </a:effectRef>
          <a:fontRef idx="minor">
            <a:schemeClr val="lt1"/>
          </a:fontRef>
        </p:style>
        <p:txBody>
          <a:bodyPr lIns="6985" tIns="216000" rIns="6985" bIns="0" spcCol="1270" anchor="ctr"/>
          <a:lstStyle/>
          <a:p>
            <a:pPr algn="ctr" defTabSz="466725">
              <a:lnSpc>
                <a:spcPts val="1200"/>
              </a:lnSpc>
              <a:spcAft>
                <a:spcPts val="600"/>
              </a:spcAft>
              <a:defRPr/>
            </a:pPr>
            <a:r>
              <a:rPr lang="ja-JP" altLang="en-US" sz="12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第１</a:t>
            </a:r>
            <a:r>
              <a:rPr lang="en-US" altLang="ja-JP"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第２</a:t>
            </a:r>
            <a:r>
              <a:rPr lang="en-US" altLang="ja-JP"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第３</a:t>
            </a:r>
            <a:r>
              <a:rPr lang="en-US" altLang="ja-JP"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2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第４</a:t>
            </a:r>
            <a:endParaRPr lang="en-US" altLang="ja-JP"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defTabSz="466725">
              <a:lnSpc>
                <a:spcPts val="1200"/>
              </a:lnSpc>
              <a:spcAft>
                <a:spcPts val="600"/>
              </a:spcAft>
              <a:defRPr/>
            </a:pPr>
            <a:r>
              <a:rPr lang="ja-JP" altLang="en-US" sz="12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ビジネスソリューション</a:t>
            </a:r>
            <a:r>
              <a:rPr lang="ja-JP" altLang="en-US"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事業部</a:t>
            </a:r>
          </a:p>
        </p:txBody>
      </p:sp>
      <p:sp>
        <p:nvSpPr>
          <p:cNvPr id="10" name="正方形/長方形 9">
            <a:extLst>
              <a:ext uri="{FF2B5EF4-FFF2-40B4-BE49-F238E27FC236}">
                <a16:creationId xmlns:a16="http://schemas.microsoft.com/office/drawing/2014/main" id="{72128D3B-1F39-FE41-9501-23E848088D4E}"/>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角丸四角形 16">
            <a:extLst>
              <a:ext uri="{FF2B5EF4-FFF2-40B4-BE49-F238E27FC236}">
                <a16:creationId xmlns:a16="http://schemas.microsoft.com/office/drawing/2014/main" id="{4DA2A0DF-0676-0440-81B9-C35B4E5F0958}"/>
              </a:ext>
            </a:extLst>
          </p:cNvPr>
          <p:cNvSpPr/>
          <p:nvPr/>
        </p:nvSpPr>
        <p:spPr>
          <a:xfrm>
            <a:off x="278674" y="1906322"/>
            <a:ext cx="3024000" cy="405722"/>
          </a:xfrm>
          <a:prstGeom prst="roundRect">
            <a:avLst>
              <a:gd name="adj" fmla="val 11842"/>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tIns="180000" rtlCol="0" anchor="ctr"/>
          <a:lstStyle/>
          <a:p>
            <a:pPr algn="ctr"/>
            <a:r>
              <a:rPr lang="ja-JP" altLang="en-US" sz="1600" b="1">
                <a:solidFill>
                  <a:schemeClr val="bg1"/>
                </a:solidFill>
                <a:latin typeface="Meiryo UI" panose="020B0604030504040204" pitchFamily="50" charset="-128"/>
                <a:ea typeface="Meiryo UI" panose="020B0604030504040204" pitchFamily="50" charset="-128"/>
              </a:rPr>
              <a:t>システム開発分野</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21" name="角丸四角形 28">
            <a:extLst>
              <a:ext uri="{FF2B5EF4-FFF2-40B4-BE49-F238E27FC236}">
                <a16:creationId xmlns:a16="http://schemas.microsoft.com/office/drawing/2014/main" id="{F232A1D3-6144-984F-A9F1-C3BB3E3C21B8}"/>
              </a:ext>
            </a:extLst>
          </p:cNvPr>
          <p:cNvSpPr/>
          <p:nvPr/>
        </p:nvSpPr>
        <p:spPr bwMode="auto">
          <a:xfrm>
            <a:off x="3449454" y="2223429"/>
            <a:ext cx="3024000" cy="1145407"/>
          </a:xfrm>
          <a:prstGeom prst="rect">
            <a:avLst/>
          </a:prstGeom>
          <a:solidFill>
            <a:schemeClr val="accent2">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lIns="6985" tIns="216000" rIns="6985" bIns="0" spcCol="1270" anchor="ctr"/>
          <a:lstStyle/>
          <a:p>
            <a:pPr algn="ctr" defTabSz="466725">
              <a:lnSpc>
                <a:spcPts val="1200"/>
              </a:lnSpc>
              <a:spcAft>
                <a:spcPts val="600"/>
              </a:spcAft>
              <a:defRPr/>
            </a:pPr>
            <a:r>
              <a:rPr lang="ja-JP" altLang="en-US"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第１</a:t>
            </a:r>
            <a:r>
              <a:rPr lang="en-US" altLang="ja-JP"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第２、第３、第４</a:t>
            </a:r>
            <a:endParaRPr lang="en-US" altLang="ja-JP"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defTabSz="466725">
              <a:lnSpc>
                <a:spcPts val="1200"/>
              </a:lnSpc>
              <a:spcAft>
                <a:spcPts val="600"/>
              </a:spcAft>
              <a:defRPr/>
            </a:pPr>
            <a:r>
              <a:rPr lang="ja-JP" altLang="en-US"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デバイスコミュニケーション事業部</a:t>
            </a:r>
          </a:p>
        </p:txBody>
      </p:sp>
      <p:sp>
        <p:nvSpPr>
          <p:cNvPr id="18" name="角丸四角形 17">
            <a:extLst>
              <a:ext uri="{FF2B5EF4-FFF2-40B4-BE49-F238E27FC236}">
                <a16:creationId xmlns:a16="http://schemas.microsoft.com/office/drawing/2014/main" id="{B6764619-01E5-AA46-9135-C29141472583}"/>
              </a:ext>
            </a:extLst>
          </p:cNvPr>
          <p:cNvSpPr/>
          <p:nvPr/>
        </p:nvSpPr>
        <p:spPr>
          <a:xfrm>
            <a:off x="3449454" y="1906322"/>
            <a:ext cx="3024000" cy="405722"/>
          </a:xfrm>
          <a:prstGeom prst="roundRect">
            <a:avLst>
              <a:gd name="adj" fmla="val 11842"/>
            </a:avLst>
          </a:prstGeom>
          <a:solidFill>
            <a:schemeClr val="accent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tIns="180000" rtlCol="0" anchor="ctr"/>
          <a:lstStyle/>
          <a:p>
            <a:pPr algn="ctr"/>
            <a:r>
              <a:rPr lang="ja-JP" altLang="en-US" sz="1600" b="1">
                <a:solidFill>
                  <a:schemeClr val="bg1"/>
                </a:solidFill>
                <a:latin typeface="Meiryo UI" panose="020B0604030504040204" pitchFamily="50" charset="-128"/>
                <a:ea typeface="Meiryo UI" panose="020B0604030504040204" pitchFamily="50" charset="-128"/>
              </a:rPr>
              <a:t>エンベデッド開発分野</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23" name="角丸四角形 28">
            <a:extLst>
              <a:ext uri="{FF2B5EF4-FFF2-40B4-BE49-F238E27FC236}">
                <a16:creationId xmlns:a16="http://schemas.microsoft.com/office/drawing/2014/main" id="{68F18287-BB5B-674C-82AC-31E8C9C582A5}"/>
              </a:ext>
            </a:extLst>
          </p:cNvPr>
          <p:cNvSpPr/>
          <p:nvPr/>
        </p:nvSpPr>
        <p:spPr bwMode="auto">
          <a:xfrm>
            <a:off x="6620236" y="2223429"/>
            <a:ext cx="3024000" cy="1145407"/>
          </a:xfrm>
          <a:prstGeom prst="rect">
            <a:avLst/>
          </a:prstGeom>
          <a:solidFill>
            <a:schemeClr val="accent1">
              <a:lumMod val="25000"/>
            </a:schemeClr>
          </a:solidFill>
          <a:ln>
            <a:noFill/>
          </a:ln>
          <a:effectLst/>
        </p:spPr>
        <p:style>
          <a:lnRef idx="1">
            <a:schemeClr val="accent2"/>
          </a:lnRef>
          <a:fillRef idx="3">
            <a:schemeClr val="accent2"/>
          </a:fillRef>
          <a:effectRef idx="2">
            <a:schemeClr val="accent2"/>
          </a:effectRef>
          <a:fontRef idx="minor">
            <a:schemeClr val="lt1"/>
          </a:fontRef>
        </p:style>
        <p:txBody>
          <a:bodyPr lIns="6985" tIns="216000" rIns="6985" bIns="0" spcCol="1270" anchor="ctr"/>
          <a:lstStyle/>
          <a:p>
            <a:pPr algn="ctr" defTabSz="466725">
              <a:lnSpc>
                <a:spcPts val="1000"/>
              </a:lnSpc>
              <a:spcAft>
                <a:spcPts val="600"/>
              </a:spcAft>
              <a:defRPr/>
            </a:pPr>
            <a:r>
              <a:rPr lang="ja-JP" altLang="en-US" sz="12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オリジナルソリューション事業部</a:t>
            </a:r>
            <a:endParaRPr lang="en-US" altLang="ja-JP" sz="12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defTabSz="466725">
              <a:lnSpc>
                <a:spcPts val="1000"/>
              </a:lnSpc>
              <a:spcAft>
                <a:spcPts val="600"/>
              </a:spcAft>
              <a:defRPr/>
            </a:pPr>
            <a:r>
              <a:rPr lang="ja-JP" altLang="en-US" sz="12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メディアドライブ事業部</a:t>
            </a:r>
          </a:p>
        </p:txBody>
      </p:sp>
      <p:sp>
        <p:nvSpPr>
          <p:cNvPr id="19" name="角丸四角形 18">
            <a:extLst>
              <a:ext uri="{FF2B5EF4-FFF2-40B4-BE49-F238E27FC236}">
                <a16:creationId xmlns:a16="http://schemas.microsoft.com/office/drawing/2014/main" id="{B45520CD-8C75-D848-A04D-AF11BD53C0CF}"/>
              </a:ext>
            </a:extLst>
          </p:cNvPr>
          <p:cNvSpPr/>
          <p:nvPr/>
        </p:nvSpPr>
        <p:spPr>
          <a:xfrm>
            <a:off x="6620234" y="1906322"/>
            <a:ext cx="3024000" cy="405722"/>
          </a:xfrm>
          <a:prstGeom prst="roundRect">
            <a:avLst>
              <a:gd name="adj" fmla="val 11842"/>
            </a:avLst>
          </a:prstGeom>
          <a:solidFill>
            <a:schemeClr val="accent1">
              <a:lumMod val="25000"/>
            </a:schemeClr>
          </a:solidFill>
          <a:ln>
            <a:noFill/>
          </a:ln>
          <a:effectLst/>
        </p:spPr>
        <p:style>
          <a:lnRef idx="1">
            <a:schemeClr val="accent4"/>
          </a:lnRef>
          <a:fillRef idx="3">
            <a:schemeClr val="accent4"/>
          </a:fillRef>
          <a:effectRef idx="2">
            <a:schemeClr val="accent4"/>
          </a:effectRef>
          <a:fontRef idx="minor">
            <a:schemeClr val="lt1"/>
          </a:fontRef>
        </p:style>
        <p:txBody>
          <a:bodyPr tIns="180000" rtlCol="0" anchor="ctr"/>
          <a:lstStyle/>
          <a:p>
            <a:pPr algn="ctr"/>
            <a:r>
              <a:rPr lang="ja-JP" altLang="en-US" sz="1600" b="1">
                <a:solidFill>
                  <a:schemeClr val="bg1"/>
                </a:solidFill>
                <a:latin typeface="Meiryo UI" panose="020B0604030504040204" pitchFamily="50" charset="-128"/>
                <a:ea typeface="Meiryo UI" panose="020B0604030504040204" pitchFamily="50" charset="-128"/>
              </a:rPr>
              <a:t>ソリューション・サービス開発分野</a:t>
            </a:r>
            <a:endParaRPr lang="ja-JP" altLang="en-US" sz="1600" b="1" dirty="0">
              <a:solidFill>
                <a:schemeClr val="bg1"/>
              </a:solidFill>
              <a:latin typeface="Meiryo UI" panose="020B0604030504040204" pitchFamily="50" charset="-128"/>
              <a:ea typeface="Meiryo UI" panose="020B0604030504040204" pitchFamily="50" charset="-128"/>
            </a:endParaRPr>
          </a:p>
        </p:txBody>
      </p:sp>
      <p:cxnSp>
        <p:nvCxnSpPr>
          <p:cNvPr id="5" name="直線コネクタ 4">
            <a:extLst>
              <a:ext uri="{FF2B5EF4-FFF2-40B4-BE49-F238E27FC236}">
                <a16:creationId xmlns:a16="http://schemas.microsoft.com/office/drawing/2014/main" id="{E382FA7E-5124-1141-95A0-4ED28A14C874}"/>
              </a:ext>
            </a:extLst>
          </p:cNvPr>
          <p:cNvCxnSpPr>
            <a:cxnSpLocks/>
          </p:cNvCxnSpPr>
          <p:nvPr/>
        </p:nvCxnSpPr>
        <p:spPr>
          <a:xfrm>
            <a:off x="278672" y="2444811"/>
            <a:ext cx="3024001"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E8BE6F2A-7C88-264D-9B63-D4C51D794499}"/>
              </a:ext>
            </a:extLst>
          </p:cNvPr>
          <p:cNvCxnSpPr>
            <a:cxnSpLocks/>
          </p:cNvCxnSpPr>
          <p:nvPr/>
        </p:nvCxnSpPr>
        <p:spPr>
          <a:xfrm>
            <a:off x="3449451" y="2444811"/>
            <a:ext cx="3024001"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AA75DBE3-4059-BD45-A6E4-4933CE6842E5}"/>
              </a:ext>
            </a:extLst>
          </p:cNvPr>
          <p:cNvCxnSpPr>
            <a:cxnSpLocks/>
          </p:cNvCxnSpPr>
          <p:nvPr/>
        </p:nvCxnSpPr>
        <p:spPr>
          <a:xfrm>
            <a:off x="6625788" y="2444811"/>
            <a:ext cx="3024001"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角丸四角形 26"/>
          <p:cNvSpPr/>
          <p:nvPr/>
        </p:nvSpPr>
        <p:spPr>
          <a:xfrm>
            <a:off x="-7614322" y="880462"/>
            <a:ext cx="7614322" cy="3410939"/>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ja-JP" altLang="en-US" sz="2000" b="1" dirty="0">
                <a:solidFill>
                  <a:schemeClr val="tx1"/>
                </a:solidFill>
                <a:latin typeface="+mn-ea"/>
              </a:rPr>
              <a:t>事業内容</a:t>
            </a:r>
            <a:r>
              <a:rPr kumimoji="1" lang="en-US" altLang="ja-JP" sz="2000" b="1" dirty="0">
                <a:solidFill>
                  <a:schemeClr val="tx1"/>
                </a:solidFill>
                <a:latin typeface="+mn-ea"/>
              </a:rPr>
              <a:t>(P7)</a:t>
            </a:r>
          </a:p>
          <a:p>
            <a:endParaRPr lang="en-US" altLang="ja-JP" sz="1600" dirty="0">
              <a:solidFill>
                <a:schemeClr val="tx1"/>
              </a:solidFill>
              <a:latin typeface="+mn-ea"/>
            </a:endParaRPr>
          </a:p>
          <a:p>
            <a:r>
              <a:rPr lang="ja-JP" altLang="en-US" sz="1600" dirty="0">
                <a:solidFill>
                  <a:schemeClr val="tx1"/>
                </a:solidFill>
                <a:latin typeface="+mn-ea"/>
              </a:rPr>
              <a:t>　</a:t>
            </a:r>
            <a:r>
              <a:rPr lang="ja-JP" altLang="ja-JP" sz="1600" dirty="0">
                <a:solidFill>
                  <a:schemeClr val="tx1"/>
                </a:solidFill>
                <a:latin typeface="+mn-ea"/>
              </a:rPr>
              <a:t>・弊社</a:t>
            </a:r>
            <a:r>
              <a:rPr lang="en-US" altLang="ja-JP" sz="1600" dirty="0">
                <a:solidFill>
                  <a:schemeClr val="tx1"/>
                </a:solidFill>
                <a:latin typeface="+mn-ea"/>
              </a:rPr>
              <a:t>HP</a:t>
            </a:r>
            <a:r>
              <a:rPr lang="ja-JP" altLang="ja-JP" sz="1600" dirty="0">
                <a:solidFill>
                  <a:schemeClr val="tx1"/>
                </a:solidFill>
                <a:latin typeface="+mn-ea"/>
              </a:rPr>
              <a:t>のイメージ</a:t>
            </a:r>
            <a:r>
              <a:rPr lang="en-US" altLang="ja-JP" sz="1600" dirty="0">
                <a:solidFill>
                  <a:schemeClr val="tx1"/>
                </a:solidFill>
                <a:latin typeface="+mn-ea"/>
              </a:rPr>
              <a:t>(2</a:t>
            </a:r>
            <a:r>
              <a:rPr lang="ja-JP" altLang="ja-JP" sz="1600" dirty="0">
                <a:solidFill>
                  <a:schemeClr val="tx1"/>
                </a:solidFill>
                <a:latin typeface="+mn-ea"/>
              </a:rPr>
              <a:t>つ</a:t>
            </a:r>
            <a:r>
              <a:rPr lang="en-US" altLang="ja-JP" sz="1600" dirty="0">
                <a:solidFill>
                  <a:schemeClr val="tx1"/>
                </a:solidFill>
                <a:latin typeface="+mn-ea"/>
              </a:rPr>
              <a:t>)</a:t>
            </a:r>
            <a:r>
              <a:rPr lang="ja-JP" altLang="ja-JP" sz="1600" dirty="0">
                <a:solidFill>
                  <a:schemeClr val="tx1"/>
                </a:solidFill>
                <a:latin typeface="+mn-ea"/>
              </a:rPr>
              <a:t>を参考に</a:t>
            </a:r>
            <a:r>
              <a:rPr lang="ja-JP" altLang="en-US" sz="1600" dirty="0">
                <a:solidFill>
                  <a:schemeClr val="tx1"/>
                </a:solidFill>
                <a:latin typeface="+mn-ea"/>
              </a:rPr>
              <a:t>ご提案願います</a:t>
            </a:r>
            <a:endParaRPr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a:t>
            </a:r>
            <a:r>
              <a:rPr lang="ja-JP" altLang="en-US" sz="1600" dirty="0">
                <a:solidFill>
                  <a:schemeClr val="tx1"/>
                </a:solidFill>
                <a:latin typeface="+mn-ea"/>
              </a:rPr>
              <a:t>弊社</a:t>
            </a:r>
            <a:r>
              <a:rPr lang="en-US" altLang="ja-JP" sz="1600" dirty="0">
                <a:solidFill>
                  <a:schemeClr val="tx1"/>
                </a:solidFill>
                <a:latin typeface="+mn-ea"/>
              </a:rPr>
              <a:t>HP</a:t>
            </a:r>
            <a:r>
              <a:rPr lang="ja-JP" altLang="en-US" sz="1600" dirty="0">
                <a:solidFill>
                  <a:schemeClr val="tx1"/>
                </a:solidFill>
                <a:latin typeface="+mn-ea"/>
              </a:rPr>
              <a:t>の</a:t>
            </a:r>
            <a:r>
              <a:rPr lang="ja-JP" altLang="ja-JP" sz="1600" dirty="0">
                <a:solidFill>
                  <a:schemeClr val="tx1"/>
                </a:solidFill>
                <a:latin typeface="+mn-ea"/>
              </a:rPr>
              <a:t>コンテンツ利用</a:t>
            </a:r>
            <a:r>
              <a:rPr lang="ja-JP" altLang="en-US" sz="1600" dirty="0">
                <a:solidFill>
                  <a:schemeClr val="tx1"/>
                </a:solidFill>
                <a:latin typeface="+mn-ea"/>
              </a:rPr>
              <a:t>は</a:t>
            </a:r>
            <a:r>
              <a:rPr lang="ja-JP" altLang="ja-JP" sz="1600" dirty="0">
                <a:solidFill>
                  <a:schemeClr val="tx1"/>
                </a:solidFill>
                <a:latin typeface="+mn-ea"/>
              </a:rPr>
              <a:t>不可</a:t>
            </a:r>
            <a:r>
              <a:rPr lang="ja-JP" altLang="en-US" sz="1600" dirty="0">
                <a:solidFill>
                  <a:schemeClr val="tx1"/>
                </a:solidFill>
                <a:latin typeface="+mn-ea"/>
              </a:rPr>
              <a:t>です</a:t>
            </a:r>
            <a:endParaRPr lang="ja-JP" altLang="ja-JP" sz="1600" dirty="0">
              <a:solidFill>
                <a:schemeClr val="tx1"/>
              </a:solidFill>
              <a:latin typeface="+mn-ea"/>
            </a:endParaRPr>
          </a:p>
          <a:p>
            <a:r>
              <a:rPr lang="ja-JP" altLang="ja-JP" sz="1600" dirty="0">
                <a:solidFill>
                  <a:schemeClr val="tx1"/>
                </a:solidFill>
                <a:latin typeface="+mn-ea"/>
              </a:rPr>
              <a:t>　　①</a:t>
            </a:r>
            <a:r>
              <a:rPr lang="en-US" altLang="ja-JP" sz="1600" dirty="0">
                <a:solidFill>
                  <a:schemeClr val="tx1"/>
                </a:solidFill>
                <a:latin typeface="+mn-ea"/>
              </a:rPr>
              <a:t>https://www.njk.co.jp/business-areas</a:t>
            </a:r>
            <a:endParaRPr lang="ja-JP" altLang="ja-JP" sz="1600" dirty="0">
              <a:solidFill>
                <a:schemeClr val="tx1"/>
              </a:solidFill>
              <a:latin typeface="+mn-ea"/>
            </a:endParaRPr>
          </a:p>
          <a:p>
            <a:r>
              <a:rPr lang="ja-JP" altLang="ja-JP" sz="1600" dirty="0">
                <a:solidFill>
                  <a:schemeClr val="tx1"/>
                </a:solidFill>
                <a:latin typeface="+mn-ea"/>
              </a:rPr>
              <a:t>　　　以下リンク先</a:t>
            </a:r>
          </a:p>
          <a:p>
            <a:r>
              <a:rPr lang="ja-JP" altLang="ja-JP" sz="1600" dirty="0">
                <a:solidFill>
                  <a:schemeClr val="tx1"/>
                </a:solidFill>
                <a:latin typeface="+mn-ea"/>
              </a:rPr>
              <a:t>　　　</a:t>
            </a:r>
            <a:r>
              <a:rPr lang="en-US" altLang="ja-JP" sz="1600" u="sng" dirty="0">
                <a:solidFill>
                  <a:schemeClr val="tx1"/>
                </a:solidFill>
                <a:latin typeface="+mn-ea"/>
                <a:hlinkClick r:id="rId2"/>
              </a:rPr>
              <a:t>https://www.njk.co.jp/business-areas/system-development</a:t>
            </a:r>
            <a:endParaRPr lang="ja-JP" altLang="ja-JP" sz="1600" dirty="0">
              <a:solidFill>
                <a:schemeClr val="tx1"/>
              </a:solidFill>
              <a:latin typeface="+mn-ea"/>
            </a:endParaRPr>
          </a:p>
          <a:p>
            <a:r>
              <a:rPr lang="ja-JP" altLang="ja-JP" sz="1600" dirty="0">
                <a:solidFill>
                  <a:schemeClr val="tx1"/>
                </a:solidFill>
                <a:latin typeface="+mn-ea"/>
              </a:rPr>
              <a:t>　　　</a:t>
            </a:r>
            <a:r>
              <a:rPr lang="en-US" altLang="ja-JP" sz="1600" u="sng" dirty="0">
                <a:solidFill>
                  <a:schemeClr val="tx1"/>
                </a:solidFill>
                <a:latin typeface="+mn-ea"/>
                <a:hlinkClick r:id="rId3"/>
              </a:rPr>
              <a:t>https://www.njk.co.jp/business-areas/embedded</a:t>
            </a:r>
            <a:endParaRPr lang="ja-JP" altLang="ja-JP" sz="1600" dirty="0">
              <a:solidFill>
                <a:schemeClr val="tx1"/>
              </a:solidFill>
              <a:latin typeface="+mn-ea"/>
            </a:endParaRPr>
          </a:p>
          <a:p>
            <a:r>
              <a:rPr lang="ja-JP" altLang="ja-JP" sz="1600" dirty="0">
                <a:solidFill>
                  <a:schemeClr val="tx1"/>
                </a:solidFill>
                <a:latin typeface="+mn-ea"/>
              </a:rPr>
              <a:t>　　　</a:t>
            </a:r>
            <a:r>
              <a:rPr lang="en-US" altLang="ja-JP" sz="1600" u="sng" dirty="0">
                <a:solidFill>
                  <a:schemeClr val="tx1"/>
                </a:solidFill>
                <a:latin typeface="+mn-ea"/>
                <a:hlinkClick r:id="rId4"/>
              </a:rPr>
              <a:t>https://www.njk.co.jp/business-areas/solution-service</a:t>
            </a:r>
            <a:endParaRPr lang="ja-JP" altLang="ja-JP" sz="1600" dirty="0">
              <a:solidFill>
                <a:schemeClr val="tx1"/>
              </a:solidFill>
              <a:latin typeface="+mn-ea"/>
            </a:endParaRPr>
          </a:p>
          <a:p>
            <a:r>
              <a:rPr lang="ja-JP" altLang="ja-JP" sz="1600" dirty="0">
                <a:solidFill>
                  <a:schemeClr val="tx1"/>
                </a:solidFill>
                <a:latin typeface="+mn-ea"/>
              </a:rPr>
              <a:t>　　②</a:t>
            </a:r>
            <a:r>
              <a:rPr lang="en-US" altLang="ja-JP" sz="1600" dirty="0">
                <a:solidFill>
                  <a:schemeClr val="tx1"/>
                </a:solidFill>
                <a:latin typeface="+mn-ea"/>
              </a:rPr>
              <a:t>https://www.njk.co.jp/company/organization</a:t>
            </a:r>
            <a:endParaRPr lang="ja-JP" altLang="ja-JP" sz="1600" dirty="0">
              <a:solidFill>
                <a:schemeClr val="tx1"/>
              </a:solidFill>
              <a:latin typeface="+mn-ea"/>
            </a:endParaRPr>
          </a:p>
          <a:p>
            <a:r>
              <a:rPr lang="ja-JP" altLang="ja-JP" sz="1600" dirty="0">
                <a:solidFill>
                  <a:schemeClr val="tx1"/>
                </a:solidFill>
                <a:latin typeface="+mn-ea"/>
              </a:rPr>
              <a:t>　　　</a:t>
            </a:r>
            <a:r>
              <a:rPr lang="en-US" altLang="ja-JP" sz="1600" dirty="0">
                <a:solidFill>
                  <a:schemeClr val="tx1"/>
                </a:solidFill>
                <a:latin typeface="+mn-ea"/>
              </a:rPr>
              <a:t>#</a:t>
            </a:r>
            <a:r>
              <a:rPr lang="ja-JP" altLang="ja-JP" sz="1600" dirty="0">
                <a:solidFill>
                  <a:schemeClr val="tx1"/>
                </a:solidFill>
                <a:latin typeface="+mn-ea"/>
              </a:rPr>
              <a:t>下部のビジネスの柱</a:t>
            </a:r>
            <a:endParaRPr lang="en-US" altLang="ja-JP" sz="1600" dirty="0">
              <a:solidFill>
                <a:schemeClr val="tx1"/>
              </a:solidFill>
              <a:latin typeface="+mn-ea"/>
            </a:endParaRPr>
          </a:p>
        </p:txBody>
      </p:sp>
    </p:spTree>
    <p:extLst>
      <p:ext uri="{BB962C8B-B14F-4D97-AF65-F5344CB8AC3E}">
        <p14:creationId xmlns:p14="http://schemas.microsoft.com/office/powerpoint/2010/main" val="1744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6AF46DF4-A5BE-804C-8CDD-413B86299763}"/>
              </a:ext>
            </a:extLst>
          </p:cNvPr>
          <p:cNvSpPr/>
          <p:nvPr/>
        </p:nvSpPr>
        <p:spPr>
          <a:xfrm>
            <a:off x="2330506" y="5868207"/>
            <a:ext cx="7194495" cy="534852"/>
          </a:xfrm>
          <a:prstGeom prst="rect">
            <a:avLst/>
          </a:prstGeom>
          <a:solidFill>
            <a:schemeClr val="bg2">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p:txBody>
          <a:bodyPr/>
          <a:lstStyle/>
          <a:p>
            <a:r>
              <a:rPr lang="ja-JP" altLang="en-US" b="1" dirty="0">
                <a:solidFill>
                  <a:schemeClr val="accent2">
                    <a:lumMod val="75000"/>
                  </a:schemeClr>
                </a:solidFill>
                <a:latin typeface="Meiryo UI" panose="020B0604030504040204" pitchFamily="50" charset="-128"/>
                <a:ea typeface="Meiryo UI" panose="020B0604030504040204" pitchFamily="50" charset="-128"/>
              </a:rPr>
              <a:t>開発事業部</a:t>
            </a:r>
            <a:endParaRPr kumimoji="1" lang="ja-JP" altLang="en-US"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6AF46DF4-A5BE-804C-8CDD-413B86299763}"/>
              </a:ext>
            </a:extLst>
          </p:cNvPr>
          <p:cNvSpPr/>
          <p:nvPr/>
        </p:nvSpPr>
        <p:spPr>
          <a:xfrm>
            <a:off x="2330506" y="4798830"/>
            <a:ext cx="7194495" cy="1026158"/>
          </a:xfrm>
          <a:prstGeom prst="rect">
            <a:avLst/>
          </a:prstGeom>
          <a:solidFill>
            <a:schemeClr val="accent1">
              <a:lumMod val="2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a:extLst>
              <a:ext uri="{FF2B5EF4-FFF2-40B4-BE49-F238E27FC236}">
                <a16:creationId xmlns:a16="http://schemas.microsoft.com/office/drawing/2014/main" id="{F89FFF68-FD56-594B-979B-70A174F5E65B}"/>
              </a:ext>
            </a:extLst>
          </p:cNvPr>
          <p:cNvSpPr/>
          <p:nvPr/>
        </p:nvSpPr>
        <p:spPr>
          <a:xfrm>
            <a:off x="2330506" y="2795621"/>
            <a:ext cx="7194495" cy="1955941"/>
          </a:xfrm>
          <a:prstGeom prst="rect">
            <a:avLst/>
          </a:prstGeom>
          <a:solidFill>
            <a:schemeClr val="accent2">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a:extLst>
              <a:ext uri="{FF2B5EF4-FFF2-40B4-BE49-F238E27FC236}">
                <a16:creationId xmlns:a16="http://schemas.microsoft.com/office/drawing/2014/main" id="{4D3A45E2-EF2A-D140-B754-2F7305AF00A1}"/>
              </a:ext>
            </a:extLst>
          </p:cNvPr>
          <p:cNvSpPr/>
          <p:nvPr/>
        </p:nvSpPr>
        <p:spPr>
          <a:xfrm>
            <a:off x="2330506" y="818326"/>
            <a:ext cx="7194495" cy="1948649"/>
          </a:xfrm>
          <a:prstGeom prst="rect">
            <a:avLst/>
          </a:prstGeom>
          <a:solidFill>
            <a:schemeClr val="tx2">
              <a:lumMod val="75000"/>
              <a:lumOff val="2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角丸四角形 61">
            <a:extLst>
              <a:ext uri="{FF2B5EF4-FFF2-40B4-BE49-F238E27FC236}">
                <a16:creationId xmlns:a16="http://schemas.microsoft.com/office/drawing/2014/main" id="{E16F6F9A-7598-EB43-A995-2CC5177A8642}"/>
              </a:ext>
            </a:extLst>
          </p:cNvPr>
          <p:cNvSpPr/>
          <p:nvPr/>
        </p:nvSpPr>
        <p:spPr>
          <a:xfrm>
            <a:off x="350677" y="791856"/>
            <a:ext cx="1136306" cy="1569299"/>
          </a:xfrm>
          <a:prstGeom prst="roundRect">
            <a:avLst>
              <a:gd name="adj" fmla="val 258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108000" rtlCol="0" anchor="t"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代表</a:t>
            </a:r>
            <a:r>
              <a:rPr lang="zh-TW"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取締役社長</a:t>
            </a:r>
            <a:endParaRPr lang="en-US" altLang="zh-TW" sz="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zh-TW" sz="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横田　武</a:t>
            </a:r>
            <a:endParaRPr lang="en-US" altLang="zh-TW"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a:extLst>
              <a:ext uri="{FF2B5EF4-FFF2-40B4-BE49-F238E27FC236}">
                <a16:creationId xmlns:a16="http://schemas.microsoft.com/office/drawing/2014/main" id="{8ACF3BBC-34F8-3249-A851-3D90175E2CAD}"/>
              </a:ext>
            </a:extLst>
          </p:cNvPr>
          <p:cNvSpPr/>
          <p:nvPr/>
        </p:nvSpPr>
        <p:spPr>
          <a:xfrm>
            <a:off x="4057262" y="2866836"/>
            <a:ext cx="2507963" cy="43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デバイスコミュニケーション事業部</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事業部長　古木　誠</a:t>
            </a: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a:extLst>
              <a:ext uri="{FF2B5EF4-FFF2-40B4-BE49-F238E27FC236}">
                <a16:creationId xmlns:a16="http://schemas.microsoft.com/office/drawing/2014/main" id="{EBF86855-06D7-3E49-91E8-9692801063A6}"/>
              </a:ext>
            </a:extLst>
          </p:cNvPr>
          <p:cNvSpPr/>
          <p:nvPr/>
        </p:nvSpPr>
        <p:spPr>
          <a:xfrm>
            <a:off x="4056743" y="4842048"/>
            <a:ext cx="2507963" cy="432000"/>
          </a:xfrm>
          <a:prstGeom prst="rect">
            <a:avLst/>
          </a:prstGeom>
          <a:solidFill>
            <a:schemeClr val="accent1">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オリジナルソリューション事業部</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事業部長　畔柳　健</a:t>
            </a:r>
            <a:endPar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6" name="直線コネクタ 65">
            <a:extLst>
              <a:ext uri="{FF2B5EF4-FFF2-40B4-BE49-F238E27FC236}">
                <a16:creationId xmlns:a16="http://schemas.microsoft.com/office/drawing/2014/main" id="{BF595A6B-777B-724A-96FE-60CA8AD60C94}"/>
              </a:ext>
            </a:extLst>
          </p:cNvPr>
          <p:cNvCxnSpPr/>
          <p:nvPr/>
        </p:nvCxnSpPr>
        <p:spPr>
          <a:xfrm>
            <a:off x="2513540" y="5087643"/>
            <a:ext cx="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 name="直線コネクタ 77">
            <a:extLst>
              <a:ext uri="{FF2B5EF4-FFF2-40B4-BE49-F238E27FC236}">
                <a16:creationId xmlns:a16="http://schemas.microsoft.com/office/drawing/2014/main" id="{4A19C20C-8424-FD48-A1C4-C3C57D757EAF}"/>
              </a:ext>
            </a:extLst>
          </p:cNvPr>
          <p:cNvCxnSpPr/>
          <p:nvPr/>
        </p:nvCxnSpPr>
        <p:spPr>
          <a:xfrm>
            <a:off x="2513540" y="5087643"/>
            <a:ext cx="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9" name="直線コネクタ 78">
            <a:extLst>
              <a:ext uri="{FF2B5EF4-FFF2-40B4-BE49-F238E27FC236}">
                <a16:creationId xmlns:a16="http://schemas.microsoft.com/office/drawing/2014/main" id="{08E8BB17-F8C4-4645-B483-B8D84299F7B3}"/>
              </a:ext>
            </a:extLst>
          </p:cNvPr>
          <p:cNvCxnSpPr/>
          <p:nvPr/>
        </p:nvCxnSpPr>
        <p:spPr>
          <a:xfrm>
            <a:off x="2513540" y="5087643"/>
            <a:ext cx="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 name="角丸四角形 80">
            <a:extLst>
              <a:ext uri="{FF2B5EF4-FFF2-40B4-BE49-F238E27FC236}">
                <a16:creationId xmlns:a16="http://schemas.microsoft.com/office/drawing/2014/main" id="{068A6D40-FE27-8341-A2A8-1F2E3D8E76B7}"/>
              </a:ext>
            </a:extLst>
          </p:cNvPr>
          <p:cNvSpPr/>
          <p:nvPr/>
        </p:nvSpPr>
        <p:spPr>
          <a:xfrm>
            <a:off x="350677" y="2406508"/>
            <a:ext cx="1136306" cy="2095620"/>
          </a:xfrm>
          <a:prstGeom prst="roundRect">
            <a:avLst>
              <a:gd name="adj" fmla="val 5129"/>
            </a:avLst>
          </a:prstGeom>
          <a:solidFill>
            <a:schemeClr val="tx1">
              <a:lumMod val="10000"/>
              <a:lumOff val="90000"/>
            </a:schemeClr>
          </a:solidFill>
          <a:ln w="12700">
            <a:noFill/>
            <a:prstDash val="dash"/>
          </a:ln>
          <a:effectLst/>
        </p:spPr>
        <p:style>
          <a:lnRef idx="1">
            <a:schemeClr val="accent1"/>
          </a:lnRef>
          <a:fillRef idx="3">
            <a:schemeClr val="accent1"/>
          </a:fillRef>
          <a:effectRef idx="2">
            <a:schemeClr val="accent1"/>
          </a:effectRef>
          <a:fontRef idx="minor">
            <a:schemeClr val="lt1"/>
          </a:fontRef>
        </p:style>
        <p:txBody>
          <a:bodyPr lIns="72000" rtlCol="0" anchor="ctr"/>
          <a:lstStyle/>
          <a:p>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取締役</a:t>
            </a:r>
            <a:endParaRPr lang="en-US" altLang="zh-TW"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嵯峨　透</a:t>
            </a:r>
          </a:p>
          <a:p>
            <a:endParaRPr lang="en-US" altLang="zh-TW"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取締役</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田口　毅</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zh-TW"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取締役</a:t>
            </a:r>
          </a:p>
          <a:p>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齋藤　豊</a:t>
            </a: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取締役</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大迫　賢一</a:t>
            </a: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取締役</a:t>
            </a: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宇佐美　欣秀</a:t>
            </a:r>
            <a:endParaRPr lang="zh-TW" altLang="en-US"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常勤監査役</a:t>
            </a: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釘宮　英治</a:t>
            </a:r>
            <a:endPar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正方形/長方形 82">
            <a:extLst>
              <a:ext uri="{FF2B5EF4-FFF2-40B4-BE49-F238E27FC236}">
                <a16:creationId xmlns:a16="http://schemas.microsoft.com/office/drawing/2014/main" id="{ED6957A3-558C-D547-84EB-1126FBB23E6E}"/>
              </a:ext>
            </a:extLst>
          </p:cNvPr>
          <p:cNvSpPr/>
          <p:nvPr/>
        </p:nvSpPr>
        <p:spPr>
          <a:xfrm>
            <a:off x="4056743" y="5322782"/>
            <a:ext cx="2507963" cy="432000"/>
          </a:xfrm>
          <a:prstGeom prst="rect">
            <a:avLst/>
          </a:prstGeom>
          <a:solidFill>
            <a:schemeClr val="accent1">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メディアドライブ事業部</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事業部長　小川　昭宏</a:t>
            </a:r>
            <a:endParaRPr kumimoji="1"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4" name="カギ線コネクタ 83">
            <a:extLst>
              <a:ext uri="{FF2B5EF4-FFF2-40B4-BE49-F238E27FC236}">
                <a16:creationId xmlns:a16="http://schemas.microsoft.com/office/drawing/2014/main" id="{9BC1FEE4-68C0-FF4A-A419-AD19FE4FF1F9}"/>
              </a:ext>
            </a:extLst>
          </p:cNvPr>
          <p:cNvCxnSpPr>
            <a:cxnSpLocks/>
          </p:cNvCxnSpPr>
          <p:nvPr/>
        </p:nvCxnSpPr>
        <p:spPr>
          <a:xfrm flipV="1">
            <a:off x="1475572" y="1803815"/>
            <a:ext cx="411356" cy="64"/>
          </a:xfrm>
          <a:prstGeom prst="bentConnector3">
            <a:avLst>
              <a:gd name="adj1" fmla="val 50000"/>
            </a:avLst>
          </a:prstGeom>
          <a:ln w="25400">
            <a:solidFill>
              <a:schemeClr val="accent2"/>
            </a:solidFill>
          </a:ln>
          <a:effectLst/>
        </p:spPr>
        <p:style>
          <a:lnRef idx="2">
            <a:schemeClr val="accent2"/>
          </a:lnRef>
          <a:fillRef idx="0">
            <a:schemeClr val="accent2"/>
          </a:fillRef>
          <a:effectRef idx="1">
            <a:schemeClr val="accent2"/>
          </a:effectRef>
          <a:fontRef idx="minor">
            <a:schemeClr val="tx1"/>
          </a:fontRef>
        </p:style>
      </p:cxnSp>
      <p:sp>
        <p:nvSpPr>
          <p:cNvPr id="87" name="正方形/長方形 86">
            <a:extLst>
              <a:ext uri="{FF2B5EF4-FFF2-40B4-BE49-F238E27FC236}">
                <a16:creationId xmlns:a16="http://schemas.microsoft.com/office/drawing/2014/main" id="{752369E3-9CCF-3642-ACDE-FB339CDEDBEF}"/>
              </a:ext>
            </a:extLst>
          </p:cNvPr>
          <p:cNvSpPr/>
          <p:nvPr/>
        </p:nvSpPr>
        <p:spPr>
          <a:xfrm>
            <a:off x="4057262" y="3328870"/>
            <a:ext cx="2507963" cy="43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デバイスコミュニケーション事業部</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事業部長　大西　匠</a:t>
            </a: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正方形/長方形 87">
            <a:extLst>
              <a:ext uri="{FF2B5EF4-FFF2-40B4-BE49-F238E27FC236}">
                <a16:creationId xmlns:a16="http://schemas.microsoft.com/office/drawing/2014/main" id="{79740F43-237D-CA40-B106-FA3FD91C6795}"/>
              </a:ext>
            </a:extLst>
          </p:cNvPr>
          <p:cNvSpPr/>
          <p:nvPr/>
        </p:nvSpPr>
        <p:spPr>
          <a:xfrm>
            <a:off x="6583220" y="880237"/>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金融、保険</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分野、マイナンバー、システム開発</a:t>
            </a:r>
            <a:endPar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a:extLst>
              <a:ext uri="{FF2B5EF4-FFF2-40B4-BE49-F238E27FC236}">
                <a16:creationId xmlns:a16="http://schemas.microsoft.com/office/drawing/2014/main" id="{F5136CEF-25A5-D944-A5FF-662758282A23}"/>
              </a:ext>
            </a:extLst>
          </p:cNvPr>
          <p:cNvSpPr/>
          <p:nvPr/>
        </p:nvSpPr>
        <p:spPr>
          <a:xfrm>
            <a:off x="6583220" y="1353617"/>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defTabSz="914400"/>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テレコム、交通分野のシステム</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、ビッグデータ分析、</a:t>
            </a:r>
            <a:endPar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defTabSz="914400"/>
            <a:r>
              <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ERP</a:t>
            </a:r>
            <a:r>
              <a:rPr lang="ja-JP" altLang="en-US" sz="1000" dirty="0" err="1">
                <a:solidFill>
                  <a:srgbClr val="40404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RPA</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開発</a:t>
            </a:r>
            <a:endPar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正方形/長方形 90">
            <a:extLst>
              <a:ext uri="{FF2B5EF4-FFF2-40B4-BE49-F238E27FC236}">
                <a16:creationId xmlns:a16="http://schemas.microsoft.com/office/drawing/2014/main" id="{408EB702-D831-FF41-9695-6C2A59E044B2}"/>
              </a:ext>
            </a:extLst>
          </p:cNvPr>
          <p:cNvSpPr/>
          <p:nvPr/>
        </p:nvSpPr>
        <p:spPr>
          <a:xfrm>
            <a:off x="6583220" y="1822411"/>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defTabSz="914400"/>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クラウド基盤システム構築、</a:t>
            </a:r>
            <a:r>
              <a:rPr lang="en-US" altLang="ja-JP" sz="1000" dirty="0" err="1">
                <a:solidFill>
                  <a:srgbClr val="404040"/>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システム基盤構築、</a:t>
            </a:r>
            <a:endPar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defTabSz="914400"/>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セキュリティシステム開発、</a:t>
            </a:r>
            <a:r>
              <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a:extLst>
              <a:ext uri="{FF2B5EF4-FFF2-40B4-BE49-F238E27FC236}">
                <a16:creationId xmlns:a16="http://schemas.microsoft.com/office/drawing/2014/main" id="{E35326A4-BC4B-CE4D-8C5F-8775871F3C90}"/>
              </a:ext>
            </a:extLst>
          </p:cNvPr>
          <p:cNvSpPr/>
          <p:nvPr/>
        </p:nvSpPr>
        <p:spPr>
          <a:xfrm>
            <a:off x="6583219" y="2866836"/>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モバイル機器、モバイルアプリ、自動運転、</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STB</a:t>
            </a:r>
            <a:r>
              <a:rPr lang="ja-JP" altLang="en-US" sz="10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通信性能評価、第</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者検証</a:t>
            </a:r>
          </a:p>
        </p:txBody>
      </p:sp>
      <p:sp>
        <p:nvSpPr>
          <p:cNvPr id="94" name="正方形/長方形 93">
            <a:extLst>
              <a:ext uri="{FF2B5EF4-FFF2-40B4-BE49-F238E27FC236}">
                <a16:creationId xmlns:a16="http://schemas.microsoft.com/office/drawing/2014/main" id="{76646733-FBA1-1640-A014-8739CAD02CDE}"/>
              </a:ext>
            </a:extLst>
          </p:cNvPr>
          <p:cNvSpPr/>
          <p:nvPr/>
        </p:nvSpPr>
        <p:spPr>
          <a:xfrm>
            <a:off x="6583219" y="4842048"/>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kumimoji="0" lang="ja-JP" altLang="ja-JP" sz="1000" dirty="0">
                <a:solidFill>
                  <a:schemeClr val="tx1"/>
                </a:solidFill>
                <a:latin typeface="Meiryo UI" panose="020B0604030504040204" pitchFamily="50" charset="-128"/>
                <a:ea typeface="Meiryo UI" panose="020B0604030504040204" pitchFamily="50" charset="-128"/>
              </a:rPr>
              <a:t>マンション管理</a:t>
            </a:r>
            <a:r>
              <a:rPr kumimoji="0" lang="ja-JP" altLang="en-US" sz="1000" dirty="0">
                <a:solidFill>
                  <a:schemeClr val="tx1"/>
                </a:solidFill>
                <a:latin typeface="Meiryo UI" panose="020B0604030504040204" pitchFamily="50" charset="-128"/>
                <a:ea typeface="Meiryo UI" panose="020B0604030504040204" pitchFamily="50" charset="-128"/>
              </a:rPr>
              <a:t>パッケージソリューション</a:t>
            </a:r>
            <a:r>
              <a:rPr kumimoji="0" lang="ja-JP" altLang="ja-JP" sz="1000" dirty="0">
                <a:solidFill>
                  <a:schemeClr val="tx1"/>
                </a:solidFill>
                <a:latin typeface="Meiryo UI" panose="020B0604030504040204" pitchFamily="50" charset="-128"/>
                <a:ea typeface="Meiryo UI" panose="020B0604030504040204" pitchFamily="50" charset="-128"/>
              </a:rPr>
              <a:t>の開発・販売</a:t>
            </a:r>
            <a:r>
              <a:rPr kumimoji="0" lang="ja-JP" altLang="en-US" sz="1000" dirty="0">
                <a:solidFill>
                  <a:schemeClr val="tx1"/>
                </a:solidFill>
                <a:latin typeface="Meiryo UI" panose="020B0604030504040204" pitchFamily="50" charset="-128"/>
                <a:ea typeface="Meiryo UI" panose="020B0604030504040204" pitchFamily="50" charset="-128"/>
              </a:rPr>
              <a:t>・維持・保守</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a:extLst>
              <a:ext uri="{FF2B5EF4-FFF2-40B4-BE49-F238E27FC236}">
                <a16:creationId xmlns:a16="http://schemas.microsoft.com/office/drawing/2014/main" id="{2AB56FBC-9B48-3C4F-A421-1D24FFBB872E}"/>
              </a:ext>
            </a:extLst>
          </p:cNvPr>
          <p:cNvSpPr/>
          <p:nvPr/>
        </p:nvSpPr>
        <p:spPr>
          <a:xfrm>
            <a:off x="6583219" y="5322781"/>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pPr defTabSz="914400"/>
            <a:r>
              <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OCR</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・名刺クラウド・</a:t>
            </a:r>
            <a:r>
              <a:rPr lang="en-US" altLang="ja-JP" sz="10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DataNature</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・サイゾーフォンの開発・販売、</a:t>
            </a:r>
            <a:r>
              <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・サーバ・周辺機器・各種</a:t>
            </a:r>
            <a:r>
              <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PKG</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の導入・販売　他</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a:extLst>
              <a:ext uri="{FF2B5EF4-FFF2-40B4-BE49-F238E27FC236}">
                <a16:creationId xmlns:a16="http://schemas.microsoft.com/office/drawing/2014/main" id="{18F8753A-9A86-254E-A56F-13A6514CEEE6}"/>
              </a:ext>
            </a:extLst>
          </p:cNvPr>
          <p:cNvSpPr/>
          <p:nvPr/>
        </p:nvSpPr>
        <p:spPr>
          <a:xfrm>
            <a:off x="6580932" y="-1010104"/>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ペイメント</a:t>
            </a:r>
            <a:r>
              <a:rPr lang="ja-JP" altLang="en-US"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分野のシステム開発</a:t>
            </a:r>
            <a:endPar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a:extLst>
              <a:ext uri="{FF2B5EF4-FFF2-40B4-BE49-F238E27FC236}">
                <a16:creationId xmlns:a16="http://schemas.microsoft.com/office/drawing/2014/main" id="{B570ACE5-886C-3C4A-9774-DFF74010C9A1}"/>
              </a:ext>
            </a:extLst>
          </p:cNvPr>
          <p:cNvSpPr/>
          <p:nvPr/>
        </p:nvSpPr>
        <p:spPr>
          <a:xfrm>
            <a:off x="6583220" y="3328870"/>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光学機器、ゲーム機、音響、車載機器、</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ADAS</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0" name="カギ線コネクタ 99">
            <a:extLst>
              <a:ext uri="{FF2B5EF4-FFF2-40B4-BE49-F238E27FC236}">
                <a16:creationId xmlns:a16="http://schemas.microsoft.com/office/drawing/2014/main" id="{77ACBEE2-A346-DA41-85FD-E5700CEB4B25}"/>
              </a:ext>
            </a:extLst>
          </p:cNvPr>
          <p:cNvCxnSpPr>
            <a:cxnSpLocks/>
          </p:cNvCxnSpPr>
          <p:nvPr/>
        </p:nvCxnSpPr>
        <p:spPr>
          <a:xfrm rot="16200000" flipH="1">
            <a:off x="21134" y="3454251"/>
            <a:ext cx="3534668" cy="196917"/>
          </a:xfrm>
          <a:prstGeom prst="bentConnector2">
            <a:avLst/>
          </a:prstGeom>
          <a:ln w="25400">
            <a:solidFill>
              <a:schemeClr val="accent2"/>
            </a:solidFill>
          </a:ln>
          <a:effectLst/>
        </p:spPr>
        <p:style>
          <a:lnRef idx="2">
            <a:schemeClr val="accent2"/>
          </a:lnRef>
          <a:fillRef idx="0">
            <a:schemeClr val="accent2"/>
          </a:fillRef>
          <a:effectRef idx="1">
            <a:schemeClr val="accent2"/>
          </a:effectRef>
          <a:fontRef idx="minor">
            <a:schemeClr val="tx1"/>
          </a:fontRef>
        </p:style>
      </p:cxnSp>
      <p:pic>
        <p:nvPicPr>
          <p:cNvPr id="106" name="図 105">
            <a:extLst>
              <a:ext uri="{FF2B5EF4-FFF2-40B4-BE49-F238E27FC236}">
                <a16:creationId xmlns:a16="http://schemas.microsoft.com/office/drawing/2014/main" id="{EF4E9D11-6FEE-474A-ABD3-641A10908B7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25000"/>
                    </a14:imgEffect>
                  </a14:imgLayer>
                </a14:imgProps>
              </a:ext>
              <a:ext uri="{28A0092B-C50C-407E-A947-70E740481C1C}">
                <a14:useLocalDpi xmlns:a14="http://schemas.microsoft.com/office/drawing/2010/main" val="0"/>
              </a:ext>
            </a:extLst>
          </a:blip>
          <a:srcRect l="1804" t="1833" r="1" b="-29"/>
          <a:stretch/>
        </p:blipFill>
        <p:spPr>
          <a:xfrm>
            <a:off x="6185095" y="3328870"/>
            <a:ext cx="345601" cy="432000"/>
          </a:xfrm>
          <a:prstGeom prst="rect">
            <a:avLst/>
          </a:prstGeom>
        </p:spPr>
      </p:pic>
      <p:cxnSp>
        <p:nvCxnSpPr>
          <p:cNvPr id="111" name="カギ線コネクタ 110">
            <a:extLst>
              <a:ext uri="{FF2B5EF4-FFF2-40B4-BE49-F238E27FC236}">
                <a16:creationId xmlns:a16="http://schemas.microsoft.com/office/drawing/2014/main" id="{001C5CAB-38AD-BB40-8B84-600577ADCDAB}"/>
              </a:ext>
            </a:extLst>
          </p:cNvPr>
          <p:cNvCxnSpPr>
            <a:cxnSpLocks/>
            <a:stCxn id="115" idx="3"/>
            <a:endCxn id="119" idx="1"/>
          </p:cNvCxnSpPr>
          <p:nvPr/>
        </p:nvCxnSpPr>
        <p:spPr>
          <a:xfrm>
            <a:off x="3758928" y="1803815"/>
            <a:ext cx="298334" cy="234596"/>
          </a:xfrm>
          <a:prstGeom prst="bentConnector3">
            <a:avLst>
              <a:gd name="adj1" fmla="val 50000"/>
            </a:avLst>
          </a:prstGeom>
          <a:ln w="25400">
            <a:solidFill>
              <a:schemeClr val="tx2">
                <a:lumMod val="75000"/>
                <a:lumOff val="25000"/>
              </a:schemeClr>
            </a:solidFill>
          </a:ln>
          <a:effectLst/>
        </p:spPr>
        <p:style>
          <a:lnRef idx="2">
            <a:schemeClr val="accent2"/>
          </a:lnRef>
          <a:fillRef idx="0">
            <a:schemeClr val="accent2"/>
          </a:fillRef>
          <a:effectRef idx="1">
            <a:schemeClr val="accent2"/>
          </a:effectRef>
          <a:fontRef idx="minor">
            <a:schemeClr val="tx1"/>
          </a:fontRef>
        </p:style>
      </p:cxnSp>
      <p:cxnSp>
        <p:nvCxnSpPr>
          <p:cNvPr id="112" name="カギ線コネクタ 111">
            <a:extLst>
              <a:ext uri="{FF2B5EF4-FFF2-40B4-BE49-F238E27FC236}">
                <a16:creationId xmlns:a16="http://schemas.microsoft.com/office/drawing/2014/main" id="{8E38E1F7-C5ED-4E41-BFB8-49A473E17AF2}"/>
              </a:ext>
            </a:extLst>
          </p:cNvPr>
          <p:cNvCxnSpPr>
            <a:cxnSpLocks/>
            <a:stCxn id="115" idx="3"/>
            <a:endCxn id="118" idx="1"/>
          </p:cNvCxnSpPr>
          <p:nvPr/>
        </p:nvCxnSpPr>
        <p:spPr>
          <a:xfrm flipV="1">
            <a:off x="3758928" y="1569617"/>
            <a:ext cx="298334" cy="234198"/>
          </a:xfrm>
          <a:prstGeom prst="bentConnector3">
            <a:avLst>
              <a:gd name="adj1" fmla="val 50000"/>
            </a:avLst>
          </a:prstGeom>
          <a:ln w="25400">
            <a:solidFill>
              <a:schemeClr val="tx2">
                <a:lumMod val="75000"/>
                <a:lumOff val="25000"/>
              </a:schemeClr>
            </a:solidFill>
          </a:ln>
          <a:effectLst/>
        </p:spPr>
        <p:style>
          <a:lnRef idx="2">
            <a:schemeClr val="accent2"/>
          </a:lnRef>
          <a:fillRef idx="0">
            <a:schemeClr val="accent2"/>
          </a:fillRef>
          <a:effectRef idx="1">
            <a:schemeClr val="accent2"/>
          </a:effectRef>
          <a:fontRef idx="minor">
            <a:schemeClr val="tx1"/>
          </a:fontRef>
        </p:style>
      </p:cxnSp>
      <p:cxnSp>
        <p:nvCxnSpPr>
          <p:cNvPr id="114" name="カギ線コネクタ 113">
            <a:extLst>
              <a:ext uri="{FF2B5EF4-FFF2-40B4-BE49-F238E27FC236}">
                <a16:creationId xmlns:a16="http://schemas.microsoft.com/office/drawing/2014/main" id="{3F7AD913-5F92-AE4F-B325-5AAA65E99144}"/>
              </a:ext>
            </a:extLst>
          </p:cNvPr>
          <p:cNvCxnSpPr>
            <a:cxnSpLocks/>
            <a:stCxn id="115" idx="3"/>
            <a:endCxn id="116" idx="1"/>
          </p:cNvCxnSpPr>
          <p:nvPr/>
        </p:nvCxnSpPr>
        <p:spPr>
          <a:xfrm flipV="1">
            <a:off x="3758928" y="1096237"/>
            <a:ext cx="298334" cy="707578"/>
          </a:xfrm>
          <a:prstGeom prst="bentConnector3">
            <a:avLst>
              <a:gd name="adj1" fmla="val 50000"/>
            </a:avLst>
          </a:prstGeom>
          <a:ln w="25400">
            <a:solidFill>
              <a:schemeClr val="tx2">
                <a:lumMod val="75000"/>
                <a:lumOff val="25000"/>
              </a:schemeClr>
            </a:solidFill>
          </a:ln>
          <a:effectLst/>
        </p:spPr>
        <p:style>
          <a:lnRef idx="2">
            <a:schemeClr val="accent2"/>
          </a:lnRef>
          <a:fillRef idx="0">
            <a:schemeClr val="accent2"/>
          </a:fillRef>
          <a:effectRef idx="1">
            <a:schemeClr val="accent2"/>
          </a:effectRef>
          <a:fontRef idx="minor">
            <a:schemeClr val="tx1"/>
          </a:fontRef>
        </p:style>
      </p:cxnSp>
      <p:sp>
        <p:nvSpPr>
          <p:cNvPr id="115" name="角丸四角形 114">
            <a:extLst>
              <a:ext uri="{FF2B5EF4-FFF2-40B4-BE49-F238E27FC236}">
                <a16:creationId xmlns:a16="http://schemas.microsoft.com/office/drawing/2014/main" id="{43CBA8FF-8FE9-0B49-981E-6F0D9711CF07}"/>
              </a:ext>
            </a:extLst>
          </p:cNvPr>
          <p:cNvSpPr/>
          <p:nvPr/>
        </p:nvSpPr>
        <p:spPr>
          <a:xfrm>
            <a:off x="1886928" y="1538996"/>
            <a:ext cx="1872000" cy="529638"/>
          </a:xfrm>
          <a:prstGeom prst="roundRect">
            <a:avLst>
              <a:gd name="adj" fmla="val 8035"/>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90000" tIns="0" rIns="0" bIns="0"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システム開発分野</a:t>
            </a:r>
            <a:endParaRPr lang="en-US" altLang="ja-JP"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9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取締役　齋藤　豊</a:t>
            </a:r>
          </a:p>
        </p:txBody>
      </p:sp>
      <p:sp>
        <p:nvSpPr>
          <p:cNvPr id="116" name="正方形/長方形 115">
            <a:extLst>
              <a:ext uri="{FF2B5EF4-FFF2-40B4-BE49-F238E27FC236}">
                <a16:creationId xmlns:a16="http://schemas.microsoft.com/office/drawing/2014/main" id="{F8C36746-12C2-AF40-B23C-67D812568CEF}"/>
              </a:ext>
            </a:extLst>
          </p:cNvPr>
          <p:cNvSpPr/>
          <p:nvPr/>
        </p:nvSpPr>
        <p:spPr>
          <a:xfrm>
            <a:off x="4057262" y="880237"/>
            <a:ext cx="2507963" cy="43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ビジネスソリューション事業部</a:t>
            </a:r>
            <a:endParaRPr kumimoji="1"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執行役員　渡辺　恵子</a:t>
            </a: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正方形/長方形 117">
            <a:extLst>
              <a:ext uri="{FF2B5EF4-FFF2-40B4-BE49-F238E27FC236}">
                <a16:creationId xmlns:a16="http://schemas.microsoft.com/office/drawing/2014/main" id="{B51C2141-8C86-D34C-B9D2-813DB1448FCF}"/>
              </a:ext>
            </a:extLst>
          </p:cNvPr>
          <p:cNvSpPr/>
          <p:nvPr/>
        </p:nvSpPr>
        <p:spPr>
          <a:xfrm>
            <a:off x="4057262" y="1353617"/>
            <a:ext cx="2507963" cy="43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kumimoji="1"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ビジネスソリューション事業部</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執行役員　水内　謙一</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正方形/長方形 118">
            <a:extLst>
              <a:ext uri="{FF2B5EF4-FFF2-40B4-BE49-F238E27FC236}">
                <a16:creationId xmlns:a16="http://schemas.microsoft.com/office/drawing/2014/main" id="{9780BD89-1085-3947-BD86-375E4216A925}"/>
              </a:ext>
            </a:extLst>
          </p:cNvPr>
          <p:cNvSpPr/>
          <p:nvPr/>
        </p:nvSpPr>
        <p:spPr>
          <a:xfrm>
            <a:off x="4057262" y="1822411"/>
            <a:ext cx="2507963" cy="43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ビジネスソリューション事業部</a:t>
            </a:r>
            <a:endParaRPr kumimoji="1"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執行役員　小金澤　裕二</a:t>
            </a:r>
          </a:p>
        </p:txBody>
      </p:sp>
      <p:sp>
        <p:nvSpPr>
          <p:cNvPr id="120" name="正方形/長方形 119">
            <a:extLst>
              <a:ext uri="{FF2B5EF4-FFF2-40B4-BE49-F238E27FC236}">
                <a16:creationId xmlns:a16="http://schemas.microsoft.com/office/drawing/2014/main" id="{D9E686EC-EB93-1F4C-9CC5-E2053AFE1EE8}"/>
              </a:ext>
            </a:extLst>
          </p:cNvPr>
          <p:cNvSpPr/>
          <p:nvPr/>
        </p:nvSpPr>
        <p:spPr>
          <a:xfrm>
            <a:off x="4054974" y="-1010104"/>
            <a:ext cx="2507963" cy="43200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ビジネスソリューション事業部</a:t>
            </a:r>
            <a:endParaRPr kumimoji="1"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事業部長　内藤　正彦</a:t>
            </a:r>
          </a:p>
        </p:txBody>
      </p:sp>
      <p:pic>
        <p:nvPicPr>
          <p:cNvPr id="121" name="Picture 2" descr="C:\Users\nakamoto-nt.NJKROOT\Desktop\9994-001.jpg">
            <a:extLst>
              <a:ext uri="{FF2B5EF4-FFF2-40B4-BE49-F238E27FC236}">
                <a16:creationId xmlns:a16="http://schemas.microsoft.com/office/drawing/2014/main" id="{31529E23-534C-D244-AE08-6C8F50EF33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80" t="7190" r="22380" b="40433"/>
          <a:stretch/>
        </p:blipFill>
        <p:spPr bwMode="auto">
          <a:xfrm>
            <a:off x="6187036" y="880237"/>
            <a:ext cx="34171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1" descr="C:\圧縮\01中本写真\46409小金澤裕二.jpg">
            <a:extLst>
              <a:ext uri="{FF2B5EF4-FFF2-40B4-BE49-F238E27FC236}">
                <a16:creationId xmlns:a16="http://schemas.microsoft.com/office/drawing/2014/main" id="{1C5F442E-D258-2E4E-A5AD-F1ABBDE2CCF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rightnessContrast bright="10000"/>
                    </a14:imgEffect>
                  </a14:imgLayer>
                </a14:imgProps>
              </a:ext>
              <a:ext uri="{28A0092B-C50C-407E-A947-70E740481C1C}">
                <a14:useLocalDpi xmlns:a14="http://schemas.microsoft.com/office/drawing/2010/main" val="0"/>
              </a:ext>
            </a:extLst>
          </a:blip>
          <a:srcRect t="-1" b="8975"/>
          <a:stretch/>
        </p:blipFill>
        <p:spPr bwMode="auto">
          <a:xfrm>
            <a:off x="6188941" y="1822411"/>
            <a:ext cx="33790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図 123">
            <a:extLst>
              <a:ext uri="{FF2B5EF4-FFF2-40B4-BE49-F238E27FC236}">
                <a16:creationId xmlns:a16="http://schemas.microsoft.com/office/drawing/2014/main" id="{7B607A74-138E-BB40-B345-4F129C37F654}"/>
              </a:ext>
            </a:extLst>
          </p:cNvPr>
          <p:cNvPicPr>
            <a:picLocks noChangeAspect="1"/>
          </p:cNvPicPr>
          <p:nvPr/>
        </p:nvPicPr>
        <p:blipFill rotWithShape="1">
          <a:blip r:embed="rId6">
            <a:extLst>
              <a:ext uri="{BEBA8EAE-BF5A-486C-A8C5-ECC9F3942E4B}">
                <a14:imgProps xmlns:a14="http://schemas.microsoft.com/office/drawing/2010/main">
                  <a14:imgLayer>
                    <a14:imgEffect>
                      <a14:sharpenSoften amount="20000"/>
                    </a14:imgEffect>
                    <a14:imgEffect>
                      <a14:brightnessContrast bright="25000"/>
                    </a14:imgEffect>
                  </a14:imgLayer>
                </a14:imgProps>
              </a:ext>
              <a:ext uri="{28A0092B-C50C-407E-A947-70E740481C1C}">
                <a14:useLocalDpi xmlns:a14="http://schemas.microsoft.com/office/drawing/2010/main" val="0"/>
              </a:ext>
            </a:extLst>
          </a:blip>
          <a:srcRect t="508" b="-672"/>
          <a:stretch/>
        </p:blipFill>
        <p:spPr>
          <a:xfrm>
            <a:off x="6183089" y="-1010104"/>
            <a:ext cx="345037" cy="432000"/>
          </a:xfrm>
          <a:prstGeom prst="rect">
            <a:avLst/>
          </a:prstGeom>
        </p:spPr>
      </p:pic>
      <p:sp>
        <p:nvSpPr>
          <p:cNvPr id="125" name="角丸四角形 124">
            <a:extLst>
              <a:ext uri="{FF2B5EF4-FFF2-40B4-BE49-F238E27FC236}">
                <a16:creationId xmlns:a16="http://schemas.microsoft.com/office/drawing/2014/main" id="{12D6355D-C131-224F-B6D1-5B033A2D67AC}"/>
              </a:ext>
            </a:extLst>
          </p:cNvPr>
          <p:cNvSpPr/>
          <p:nvPr/>
        </p:nvSpPr>
        <p:spPr>
          <a:xfrm>
            <a:off x="1886927" y="3560982"/>
            <a:ext cx="1872000" cy="529638"/>
          </a:xfrm>
          <a:prstGeom prst="roundRect">
            <a:avLst>
              <a:gd name="adj" fmla="val 8035"/>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90000" tIns="0" rIns="0" bIns="0"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エンベデッド開発分野</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9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取締役　田口　毅</a:t>
            </a:r>
          </a:p>
        </p:txBody>
      </p:sp>
      <p:sp>
        <p:nvSpPr>
          <p:cNvPr id="126" name="角丸四角形 125">
            <a:extLst>
              <a:ext uri="{FF2B5EF4-FFF2-40B4-BE49-F238E27FC236}">
                <a16:creationId xmlns:a16="http://schemas.microsoft.com/office/drawing/2014/main" id="{6B45F008-C65E-A94A-8923-202009C6F6F1}"/>
              </a:ext>
            </a:extLst>
          </p:cNvPr>
          <p:cNvSpPr/>
          <p:nvPr/>
        </p:nvSpPr>
        <p:spPr>
          <a:xfrm>
            <a:off x="1886927" y="5026041"/>
            <a:ext cx="1872000" cy="529638"/>
          </a:xfrm>
          <a:prstGeom prst="roundRect">
            <a:avLst>
              <a:gd name="adj" fmla="val 8035"/>
            </a:avLst>
          </a:prstGeom>
          <a:solidFill>
            <a:schemeClr val="accent1">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90000" tIns="0" rIns="0" bIns="0"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ｿﾘｭｰｼｮﾝ･ｻｰﾋﾞｽ分野</a:t>
            </a:r>
            <a:endParaRPr lang="en-US" altLang="ja-JP"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9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取締役　大迫　賢一</a:t>
            </a:r>
          </a:p>
        </p:txBody>
      </p:sp>
      <p:cxnSp>
        <p:nvCxnSpPr>
          <p:cNvPr id="127" name="カギ線コネクタ 126">
            <a:extLst>
              <a:ext uri="{FF2B5EF4-FFF2-40B4-BE49-F238E27FC236}">
                <a16:creationId xmlns:a16="http://schemas.microsoft.com/office/drawing/2014/main" id="{3521CD4A-4349-7445-83C4-F6244B7ADC48}"/>
              </a:ext>
            </a:extLst>
          </p:cNvPr>
          <p:cNvCxnSpPr>
            <a:cxnSpLocks/>
            <a:stCxn id="125" idx="3"/>
            <a:endCxn id="63" idx="1"/>
          </p:cNvCxnSpPr>
          <p:nvPr/>
        </p:nvCxnSpPr>
        <p:spPr>
          <a:xfrm flipV="1">
            <a:off x="3758927" y="3082836"/>
            <a:ext cx="298335" cy="742965"/>
          </a:xfrm>
          <a:prstGeom prst="bentConnector3">
            <a:avLst>
              <a:gd name="adj1" fmla="val 50000"/>
            </a:avLst>
          </a:prstGeom>
          <a:ln w="25400">
            <a:solidFill>
              <a:schemeClr val="accent2">
                <a:lumMod val="75000"/>
              </a:schemeClr>
            </a:solidFill>
          </a:ln>
          <a:effectLst/>
        </p:spPr>
        <p:style>
          <a:lnRef idx="2">
            <a:schemeClr val="accent2"/>
          </a:lnRef>
          <a:fillRef idx="0">
            <a:schemeClr val="accent2"/>
          </a:fillRef>
          <a:effectRef idx="1">
            <a:schemeClr val="accent2"/>
          </a:effectRef>
          <a:fontRef idx="minor">
            <a:schemeClr val="tx1"/>
          </a:fontRef>
        </p:style>
      </p:cxnSp>
      <p:cxnSp>
        <p:nvCxnSpPr>
          <p:cNvPr id="128" name="カギ線コネクタ 127">
            <a:extLst>
              <a:ext uri="{FF2B5EF4-FFF2-40B4-BE49-F238E27FC236}">
                <a16:creationId xmlns:a16="http://schemas.microsoft.com/office/drawing/2014/main" id="{91421E7D-31B2-C54B-A4E0-0E6929408533}"/>
              </a:ext>
            </a:extLst>
          </p:cNvPr>
          <p:cNvCxnSpPr>
            <a:cxnSpLocks/>
            <a:stCxn id="125" idx="3"/>
            <a:endCxn id="87" idx="1"/>
          </p:cNvCxnSpPr>
          <p:nvPr/>
        </p:nvCxnSpPr>
        <p:spPr>
          <a:xfrm flipV="1">
            <a:off x="3758927" y="3544870"/>
            <a:ext cx="298335" cy="280931"/>
          </a:xfrm>
          <a:prstGeom prst="bentConnector3">
            <a:avLst>
              <a:gd name="adj1" fmla="val 50000"/>
            </a:avLst>
          </a:prstGeom>
          <a:ln w="25400">
            <a:solidFill>
              <a:schemeClr val="accent2">
                <a:lumMod val="75000"/>
              </a:schemeClr>
            </a:solidFill>
          </a:ln>
          <a:effectLst/>
        </p:spPr>
        <p:style>
          <a:lnRef idx="2">
            <a:schemeClr val="accent2"/>
          </a:lnRef>
          <a:fillRef idx="0">
            <a:schemeClr val="accent2"/>
          </a:fillRef>
          <a:effectRef idx="1">
            <a:schemeClr val="accent2"/>
          </a:effectRef>
          <a:fontRef idx="minor">
            <a:schemeClr val="tx1"/>
          </a:fontRef>
        </p:style>
      </p:cxnSp>
      <p:cxnSp>
        <p:nvCxnSpPr>
          <p:cNvPr id="130" name="カギ線コネクタ 129">
            <a:extLst>
              <a:ext uri="{FF2B5EF4-FFF2-40B4-BE49-F238E27FC236}">
                <a16:creationId xmlns:a16="http://schemas.microsoft.com/office/drawing/2014/main" id="{7939B0E7-6F6B-A147-B3E9-0D86D4DC5414}"/>
              </a:ext>
            </a:extLst>
          </p:cNvPr>
          <p:cNvCxnSpPr>
            <a:cxnSpLocks/>
            <a:stCxn id="126" idx="3"/>
            <a:endCxn id="83" idx="1"/>
          </p:cNvCxnSpPr>
          <p:nvPr/>
        </p:nvCxnSpPr>
        <p:spPr>
          <a:xfrm>
            <a:off x="3758927" y="5290860"/>
            <a:ext cx="297816" cy="247922"/>
          </a:xfrm>
          <a:prstGeom prst="bentConnector3">
            <a:avLst>
              <a:gd name="adj1" fmla="val 50000"/>
            </a:avLst>
          </a:prstGeom>
          <a:ln w="25400">
            <a:solidFill>
              <a:schemeClr val="accent1">
                <a:lumMod val="25000"/>
              </a:schemeClr>
            </a:solidFill>
          </a:ln>
          <a:effectLst/>
        </p:spPr>
        <p:style>
          <a:lnRef idx="2">
            <a:schemeClr val="accent2"/>
          </a:lnRef>
          <a:fillRef idx="0">
            <a:schemeClr val="accent2"/>
          </a:fillRef>
          <a:effectRef idx="1">
            <a:schemeClr val="accent2"/>
          </a:effectRef>
          <a:fontRef idx="minor">
            <a:schemeClr val="tx1"/>
          </a:fontRef>
        </p:style>
      </p:cxnSp>
      <p:cxnSp>
        <p:nvCxnSpPr>
          <p:cNvPr id="131" name="カギ線コネクタ 130">
            <a:extLst>
              <a:ext uri="{FF2B5EF4-FFF2-40B4-BE49-F238E27FC236}">
                <a16:creationId xmlns:a16="http://schemas.microsoft.com/office/drawing/2014/main" id="{F4391159-F752-9B40-B767-DF1CE2169B2A}"/>
              </a:ext>
            </a:extLst>
          </p:cNvPr>
          <p:cNvCxnSpPr>
            <a:cxnSpLocks/>
            <a:stCxn id="126" idx="3"/>
            <a:endCxn id="64" idx="1"/>
          </p:cNvCxnSpPr>
          <p:nvPr/>
        </p:nvCxnSpPr>
        <p:spPr>
          <a:xfrm flipV="1">
            <a:off x="3758927" y="5058048"/>
            <a:ext cx="297816" cy="232812"/>
          </a:xfrm>
          <a:prstGeom prst="bentConnector3">
            <a:avLst>
              <a:gd name="adj1" fmla="val 50000"/>
            </a:avLst>
          </a:prstGeom>
          <a:ln w="25400">
            <a:solidFill>
              <a:schemeClr val="accent1">
                <a:lumMod val="25000"/>
              </a:schemeClr>
            </a:solidFill>
          </a:ln>
          <a:effectLst/>
        </p:spPr>
        <p:style>
          <a:lnRef idx="2">
            <a:schemeClr val="accent2"/>
          </a:lnRef>
          <a:fillRef idx="0">
            <a:schemeClr val="accent2"/>
          </a:fillRef>
          <a:effectRef idx="1">
            <a:schemeClr val="accent2"/>
          </a:effectRef>
          <a:fontRef idx="minor">
            <a:schemeClr val="tx1"/>
          </a:fontRef>
        </p:style>
      </p:cxnSp>
      <p:sp>
        <p:nvSpPr>
          <p:cNvPr id="146" name="正方形/長方形 145">
            <a:extLst>
              <a:ext uri="{FF2B5EF4-FFF2-40B4-BE49-F238E27FC236}">
                <a16:creationId xmlns:a16="http://schemas.microsoft.com/office/drawing/2014/main" id="{F1238662-AF90-4945-845A-F5991DDD96C5}"/>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51" name="図 50">
            <a:extLst>
              <a:ext uri="{FF2B5EF4-FFF2-40B4-BE49-F238E27FC236}">
                <a16:creationId xmlns:a16="http://schemas.microsoft.com/office/drawing/2014/main" id="{5641185F-A3A3-2044-8457-E2D17638C9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6374" y="1353617"/>
            <a:ext cx="299077" cy="432000"/>
          </a:xfrm>
          <a:prstGeom prst="rect">
            <a:avLst/>
          </a:prstGeom>
        </p:spPr>
      </p:pic>
      <p:sp>
        <p:nvSpPr>
          <p:cNvPr id="52" name="正方形/長方形 51">
            <a:extLst>
              <a:ext uri="{FF2B5EF4-FFF2-40B4-BE49-F238E27FC236}">
                <a16:creationId xmlns:a16="http://schemas.microsoft.com/office/drawing/2014/main" id="{752369E3-9CCF-3642-ACDE-FB339CDEDBEF}"/>
              </a:ext>
            </a:extLst>
          </p:cNvPr>
          <p:cNvSpPr/>
          <p:nvPr/>
        </p:nvSpPr>
        <p:spPr>
          <a:xfrm>
            <a:off x="4054974" y="-533140"/>
            <a:ext cx="2507963" cy="43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デバイスコミュニケーション事業部</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取締役　田口　毅　（兼</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B570ACE5-886C-3C4A-9774-DFF74010C9A1}"/>
              </a:ext>
            </a:extLst>
          </p:cNvPr>
          <p:cNvSpPr/>
          <p:nvPr/>
        </p:nvSpPr>
        <p:spPr>
          <a:xfrm>
            <a:off x="6580932" y="-533140"/>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デジタル系システム開発・研究開発、</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5G</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関連ビジネス</a:t>
            </a:r>
          </a:p>
        </p:txBody>
      </p:sp>
      <p:cxnSp>
        <p:nvCxnSpPr>
          <p:cNvPr id="56" name="カギ線コネクタ 55">
            <a:extLst>
              <a:ext uri="{FF2B5EF4-FFF2-40B4-BE49-F238E27FC236}">
                <a16:creationId xmlns:a16="http://schemas.microsoft.com/office/drawing/2014/main" id="{91421E7D-31B2-C54B-A4E0-0E6929408533}"/>
              </a:ext>
            </a:extLst>
          </p:cNvPr>
          <p:cNvCxnSpPr>
            <a:cxnSpLocks/>
            <a:stCxn id="125" idx="3"/>
            <a:endCxn id="61" idx="1"/>
          </p:cNvCxnSpPr>
          <p:nvPr/>
        </p:nvCxnSpPr>
        <p:spPr>
          <a:xfrm>
            <a:off x="3758927" y="3825801"/>
            <a:ext cx="305129" cy="221148"/>
          </a:xfrm>
          <a:prstGeom prst="bentConnector3">
            <a:avLst>
              <a:gd name="adj1" fmla="val 50000"/>
            </a:avLst>
          </a:prstGeom>
          <a:ln w="25400">
            <a:solidFill>
              <a:schemeClr val="accent2">
                <a:lumMod val="75000"/>
              </a:schemeClr>
            </a:solidFill>
          </a:ln>
          <a:effectLst/>
        </p:spPr>
        <p:style>
          <a:lnRef idx="2">
            <a:schemeClr val="accent2"/>
          </a:lnRef>
          <a:fillRef idx="0">
            <a:schemeClr val="accent2"/>
          </a:fillRef>
          <a:effectRef idx="1">
            <a:schemeClr val="accent2"/>
          </a:effectRef>
          <a:fontRef idx="minor">
            <a:schemeClr val="tx1"/>
          </a:fontRef>
        </p:style>
      </p:cxnSp>
      <p:pic>
        <p:nvPicPr>
          <p:cNvPr id="58" name="図 57">
            <a:extLst>
              <a:ext uri="{FF2B5EF4-FFF2-40B4-BE49-F238E27FC236}">
                <a16:creationId xmlns:a16="http://schemas.microsoft.com/office/drawing/2014/main" id="{E7D500D0-38D2-CF46-98AB-2D945698E19E}"/>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bright="21000"/>
                    </a14:imgEffect>
                  </a14:imgLayer>
                </a14:imgProps>
              </a:ext>
              <a:ext uri="{28A0092B-C50C-407E-A947-70E740481C1C}">
                <a14:useLocalDpi xmlns:a14="http://schemas.microsoft.com/office/drawing/2010/main" val="0"/>
              </a:ext>
            </a:extLst>
          </a:blip>
          <a:srcRect l="7000" t="4371" r="7000" b="6404"/>
          <a:stretch/>
        </p:blipFill>
        <p:spPr>
          <a:xfrm>
            <a:off x="3289294" y="3560982"/>
            <a:ext cx="409445" cy="529638"/>
          </a:xfrm>
          <a:prstGeom prst="rect">
            <a:avLst/>
          </a:prstGeom>
        </p:spPr>
      </p:pic>
      <p:pic>
        <p:nvPicPr>
          <p:cNvPr id="60" name="図 59">
            <a:extLst>
              <a:ext uri="{FF2B5EF4-FFF2-40B4-BE49-F238E27FC236}">
                <a16:creationId xmlns:a16="http://schemas.microsoft.com/office/drawing/2014/main" id="{B73B5A0E-DA6A-EC4B-A04F-34D63E88CA3D}"/>
              </a:ext>
            </a:extLst>
          </p:cNvPr>
          <p:cNvPicPr>
            <a:picLocks noChangeAspect="1"/>
          </p:cNvPicPr>
          <p:nvPr/>
        </p:nvPicPr>
        <p:blipFill>
          <a:blip r:embed="rId9">
            <a:extLst>
              <a:ext uri="{BEBA8EAE-BF5A-486C-A8C5-ECC9F3942E4B}">
                <a14:imgProps xmlns:a14="http://schemas.microsoft.com/office/drawing/2010/main">
                  <a14:imgLayer>
                    <a14:imgEffect>
                      <a14:sharpenSoften amount="1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185094" y="2866950"/>
            <a:ext cx="345601" cy="432001"/>
          </a:xfrm>
          <a:prstGeom prst="rect">
            <a:avLst/>
          </a:prstGeom>
        </p:spPr>
      </p:pic>
      <p:sp>
        <p:nvSpPr>
          <p:cNvPr id="61" name="正方形/長方形 60">
            <a:extLst>
              <a:ext uri="{FF2B5EF4-FFF2-40B4-BE49-F238E27FC236}">
                <a16:creationId xmlns:a16="http://schemas.microsoft.com/office/drawing/2014/main" id="{752369E3-9CCF-3642-ACDE-FB339CDEDBEF}"/>
              </a:ext>
            </a:extLst>
          </p:cNvPr>
          <p:cNvSpPr/>
          <p:nvPr/>
        </p:nvSpPr>
        <p:spPr>
          <a:xfrm>
            <a:off x="4064056" y="3830949"/>
            <a:ext cx="2507963" cy="4320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デバイスコミュニケーション事業部</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事業部長</a:t>
            </a:r>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千葉</a:t>
            </a:r>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武士</a:t>
            </a: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a:extLst>
              <a:ext uri="{FF2B5EF4-FFF2-40B4-BE49-F238E27FC236}">
                <a16:creationId xmlns:a16="http://schemas.microsoft.com/office/drawing/2014/main" id="{B570ACE5-886C-3C4A-9774-DFF74010C9A1}"/>
              </a:ext>
            </a:extLst>
          </p:cNvPr>
          <p:cNvSpPr/>
          <p:nvPr/>
        </p:nvSpPr>
        <p:spPr>
          <a:xfrm>
            <a:off x="6585150" y="3830949"/>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空調機器</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リモコン、室外機、インバータ</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NW</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機器</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(GE-PON(</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光ファイバ装置</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開発、データ分析</a:t>
            </a:r>
          </a:p>
        </p:txBody>
      </p:sp>
      <p:cxnSp>
        <p:nvCxnSpPr>
          <p:cNvPr id="75" name="カギ線コネクタ 74">
            <a:extLst>
              <a:ext uri="{FF2B5EF4-FFF2-40B4-BE49-F238E27FC236}">
                <a16:creationId xmlns:a16="http://schemas.microsoft.com/office/drawing/2014/main" id="{9BC1FEE4-68C0-FF4A-A419-AD19FE4FF1F9}"/>
              </a:ext>
            </a:extLst>
          </p:cNvPr>
          <p:cNvCxnSpPr>
            <a:cxnSpLocks/>
          </p:cNvCxnSpPr>
          <p:nvPr/>
        </p:nvCxnSpPr>
        <p:spPr>
          <a:xfrm flipV="1">
            <a:off x="1693413" y="3827557"/>
            <a:ext cx="195133" cy="64"/>
          </a:xfrm>
          <a:prstGeom prst="bentConnector3">
            <a:avLst>
              <a:gd name="adj1" fmla="val 50000"/>
            </a:avLst>
          </a:prstGeom>
          <a:ln w="25400">
            <a:solidFill>
              <a:schemeClr val="accent2"/>
            </a:solidFill>
          </a:ln>
          <a:effectLst/>
        </p:spPr>
        <p:style>
          <a:lnRef idx="2">
            <a:schemeClr val="accent2"/>
          </a:lnRef>
          <a:fillRef idx="0">
            <a:schemeClr val="accent2"/>
          </a:fillRef>
          <a:effectRef idx="1">
            <a:schemeClr val="accent2"/>
          </a:effectRef>
          <a:fontRef idx="minor">
            <a:schemeClr val="tx1"/>
          </a:fontRef>
        </p:style>
      </p:cxnSp>
      <p:pic>
        <p:nvPicPr>
          <p:cNvPr id="68" name="図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4907" y="1289771"/>
            <a:ext cx="815236" cy="1019045"/>
          </a:xfrm>
          <a:prstGeom prst="rect">
            <a:avLst/>
          </a:prstGeom>
        </p:spPr>
      </p:pic>
      <p:sp>
        <p:nvSpPr>
          <p:cNvPr id="70" name="角丸四角形 69">
            <a:extLst>
              <a:ext uri="{FF2B5EF4-FFF2-40B4-BE49-F238E27FC236}">
                <a16:creationId xmlns:a16="http://schemas.microsoft.com/office/drawing/2014/main" id="{068A6D40-FE27-8341-A2A8-1F2E3D8E76B7}"/>
              </a:ext>
            </a:extLst>
          </p:cNvPr>
          <p:cNvSpPr/>
          <p:nvPr/>
        </p:nvSpPr>
        <p:spPr>
          <a:xfrm>
            <a:off x="350677" y="4618761"/>
            <a:ext cx="1136306" cy="1776197"/>
          </a:xfrm>
          <a:prstGeom prst="roundRect">
            <a:avLst>
              <a:gd name="adj" fmla="val 5129"/>
            </a:avLst>
          </a:prstGeom>
          <a:solidFill>
            <a:schemeClr val="tx1">
              <a:lumMod val="10000"/>
              <a:lumOff val="90000"/>
            </a:schemeClr>
          </a:solidFill>
          <a:ln w="12700">
            <a:noFill/>
            <a:prstDash val="dash"/>
          </a:ln>
          <a:effectLst/>
        </p:spPr>
        <p:style>
          <a:lnRef idx="1">
            <a:schemeClr val="accent1"/>
          </a:lnRef>
          <a:fillRef idx="3">
            <a:schemeClr val="accent1"/>
          </a:fillRef>
          <a:effectRef idx="2">
            <a:schemeClr val="accent1"/>
          </a:effectRef>
          <a:fontRef idx="minor">
            <a:schemeClr val="lt1"/>
          </a:fontRef>
        </p:style>
        <p:txBody>
          <a:bodyPr lIns="72000" rtlCol="0" anchor="ct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執行役員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小金澤　裕二</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zh-TW"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執行役員</a:t>
            </a:r>
            <a:endParaRPr lang="en-US" altLang="zh-TW"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渡辺　恵子</a:t>
            </a:r>
            <a:endPar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zh-TW"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執行役員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田所　宏人　</a:t>
            </a:r>
            <a:endPar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zh-TW"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執行役員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藤井　慎一郎</a:t>
            </a:r>
            <a:endParaRPr lang="en-US" altLang="zh-TW"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zh-TW"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執行役員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水内　謙一</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1" name="カギ線コネクタ 70">
            <a:extLst>
              <a:ext uri="{FF2B5EF4-FFF2-40B4-BE49-F238E27FC236}">
                <a16:creationId xmlns:a16="http://schemas.microsoft.com/office/drawing/2014/main" id="{77ACBEE2-A346-DA41-85FD-E5700CEB4B25}"/>
              </a:ext>
            </a:extLst>
          </p:cNvPr>
          <p:cNvCxnSpPr>
            <a:cxnSpLocks/>
          </p:cNvCxnSpPr>
          <p:nvPr/>
        </p:nvCxnSpPr>
        <p:spPr>
          <a:xfrm rot="16200000" flipH="1">
            <a:off x="720530" y="2771587"/>
            <a:ext cx="4317021" cy="2399216"/>
          </a:xfrm>
          <a:prstGeom prst="bentConnector2">
            <a:avLst/>
          </a:prstGeom>
          <a:ln w="25400">
            <a:solidFill>
              <a:schemeClr val="accent2"/>
            </a:solidFill>
          </a:ln>
          <a:effectLst/>
        </p:spPr>
        <p:style>
          <a:lnRef idx="2">
            <a:schemeClr val="accent2"/>
          </a:lnRef>
          <a:fillRef idx="0">
            <a:schemeClr val="accent2"/>
          </a:fillRef>
          <a:effectRef idx="1">
            <a:schemeClr val="accent2"/>
          </a:effectRef>
          <a:fontRef idx="minor">
            <a:schemeClr val="tx1"/>
          </a:fontRef>
        </p:style>
      </p:cxnSp>
      <p:sp>
        <p:nvSpPr>
          <p:cNvPr id="73" name="正方形/長方形 72">
            <a:extLst>
              <a:ext uri="{FF2B5EF4-FFF2-40B4-BE49-F238E27FC236}">
                <a16:creationId xmlns:a16="http://schemas.microsoft.com/office/drawing/2014/main" id="{752369E3-9CCF-3642-ACDE-FB339CDEDBEF}"/>
              </a:ext>
            </a:extLst>
          </p:cNvPr>
          <p:cNvSpPr/>
          <p:nvPr/>
        </p:nvSpPr>
        <p:spPr>
          <a:xfrm>
            <a:off x="4078648" y="5923434"/>
            <a:ext cx="2507963" cy="4320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新規事業推進室</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執行役員</a:t>
            </a:r>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田所</a:t>
            </a:r>
            <a:r>
              <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宏人</a:t>
            </a:r>
          </a:p>
        </p:txBody>
      </p:sp>
      <p:sp>
        <p:nvSpPr>
          <p:cNvPr id="74" name="正方形/長方形 73">
            <a:extLst>
              <a:ext uri="{FF2B5EF4-FFF2-40B4-BE49-F238E27FC236}">
                <a16:creationId xmlns:a16="http://schemas.microsoft.com/office/drawing/2014/main" id="{B570ACE5-886C-3C4A-9774-DFF74010C9A1}"/>
              </a:ext>
            </a:extLst>
          </p:cNvPr>
          <p:cNvSpPr/>
          <p:nvPr/>
        </p:nvSpPr>
        <p:spPr>
          <a:xfrm>
            <a:off x="6586611" y="5923434"/>
            <a:ext cx="2880000" cy="43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新規ビジネス企画・営業、</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AR/VR</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7" name="図 7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6036" y="5934881"/>
            <a:ext cx="336901" cy="421127"/>
          </a:xfrm>
          <a:prstGeom prst="rect">
            <a:avLst/>
          </a:prstGeom>
        </p:spPr>
      </p:pic>
      <p:sp>
        <p:nvSpPr>
          <p:cNvPr id="82" name="角丸四角形 81">
            <a:extLst>
              <a:ext uri="{FF2B5EF4-FFF2-40B4-BE49-F238E27FC236}">
                <a16:creationId xmlns:a16="http://schemas.microsoft.com/office/drawing/2014/main" id="{6B45F008-C65E-A94A-8923-202009C6F6F1}"/>
              </a:ext>
            </a:extLst>
          </p:cNvPr>
          <p:cNvSpPr/>
          <p:nvPr/>
        </p:nvSpPr>
        <p:spPr>
          <a:xfrm>
            <a:off x="1888546" y="5905631"/>
            <a:ext cx="1872000" cy="479626"/>
          </a:xfrm>
          <a:prstGeom prst="roundRect">
            <a:avLst>
              <a:gd name="adj" fmla="val 8035"/>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90000" tIns="0" rIns="0" bIns="0" rtlCol="0" anchor="ctr" anchorCtr="0"/>
          <a:lstStyle>
            <a:defPPr>
              <a:defRPr lang="ja-JP"/>
            </a:defPPr>
            <a:lvl1pPr algn="l" rtl="0" fontAlgn="base">
              <a:spcBef>
                <a:spcPct val="0"/>
              </a:spcBef>
              <a:spcAft>
                <a:spcPct val="0"/>
              </a:spcAft>
              <a:defRPr kumimoji="1" sz="1600" kern="1200">
                <a:solidFill>
                  <a:schemeClr val="lt1"/>
                </a:solidFill>
                <a:latin typeface="+mn-lt"/>
                <a:ea typeface="+mn-ea"/>
                <a:cs typeface="+mn-cs"/>
              </a:defRPr>
            </a:lvl1pPr>
            <a:lvl2pPr marL="457165" algn="l" rtl="0" fontAlgn="base">
              <a:spcBef>
                <a:spcPct val="0"/>
              </a:spcBef>
              <a:spcAft>
                <a:spcPct val="0"/>
              </a:spcAft>
              <a:defRPr kumimoji="1" sz="1600" kern="1200">
                <a:solidFill>
                  <a:schemeClr val="lt1"/>
                </a:solidFill>
                <a:latin typeface="+mn-lt"/>
                <a:ea typeface="+mn-ea"/>
                <a:cs typeface="+mn-cs"/>
              </a:defRPr>
            </a:lvl2pPr>
            <a:lvl3pPr marL="914331" algn="l" rtl="0" fontAlgn="base">
              <a:spcBef>
                <a:spcPct val="0"/>
              </a:spcBef>
              <a:spcAft>
                <a:spcPct val="0"/>
              </a:spcAft>
              <a:defRPr kumimoji="1" sz="1600" kern="1200">
                <a:solidFill>
                  <a:schemeClr val="lt1"/>
                </a:solidFill>
                <a:latin typeface="+mn-lt"/>
                <a:ea typeface="+mn-ea"/>
                <a:cs typeface="+mn-cs"/>
              </a:defRPr>
            </a:lvl3pPr>
            <a:lvl4pPr marL="1371495" algn="l" rtl="0" fontAlgn="base">
              <a:spcBef>
                <a:spcPct val="0"/>
              </a:spcBef>
              <a:spcAft>
                <a:spcPct val="0"/>
              </a:spcAft>
              <a:defRPr kumimoji="1" sz="1600" kern="1200">
                <a:solidFill>
                  <a:schemeClr val="lt1"/>
                </a:solidFill>
                <a:latin typeface="+mn-lt"/>
                <a:ea typeface="+mn-ea"/>
                <a:cs typeface="+mn-cs"/>
              </a:defRPr>
            </a:lvl4pPr>
            <a:lvl5pPr marL="1828660" algn="l" rtl="0" fontAlgn="base">
              <a:spcBef>
                <a:spcPct val="0"/>
              </a:spcBef>
              <a:spcAft>
                <a:spcPct val="0"/>
              </a:spcAft>
              <a:defRPr kumimoji="1" sz="1600" kern="1200">
                <a:solidFill>
                  <a:schemeClr val="lt1"/>
                </a:solidFill>
                <a:latin typeface="+mn-lt"/>
                <a:ea typeface="+mn-ea"/>
                <a:cs typeface="+mn-cs"/>
              </a:defRPr>
            </a:lvl5pPr>
            <a:lvl6pPr marL="2285826" algn="l" defTabSz="914331" rtl="0" eaLnBrk="1" latinLnBrk="0" hangingPunct="1">
              <a:defRPr kumimoji="1" sz="1600" kern="1200">
                <a:solidFill>
                  <a:schemeClr val="lt1"/>
                </a:solidFill>
                <a:latin typeface="+mn-lt"/>
                <a:ea typeface="+mn-ea"/>
                <a:cs typeface="+mn-cs"/>
              </a:defRPr>
            </a:lvl6pPr>
            <a:lvl7pPr marL="2742990" algn="l" defTabSz="914331" rtl="0" eaLnBrk="1" latinLnBrk="0" hangingPunct="1">
              <a:defRPr kumimoji="1" sz="1600" kern="1200">
                <a:solidFill>
                  <a:schemeClr val="lt1"/>
                </a:solidFill>
                <a:latin typeface="+mn-lt"/>
                <a:ea typeface="+mn-ea"/>
                <a:cs typeface="+mn-cs"/>
              </a:defRPr>
            </a:lvl7pPr>
            <a:lvl8pPr marL="3200156" algn="l" defTabSz="914331" rtl="0" eaLnBrk="1" latinLnBrk="0" hangingPunct="1">
              <a:defRPr kumimoji="1" sz="1600" kern="1200">
                <a:solidFill>
                  <a:schemeClr val="lt1"/>
                </a:solidFill>
                <a:latin typeface="+mn-lt"/>
                <a:ea typeface="+mn-ea"/>
                <a:cs typeface="+mn-cs"/>
              </a:defRPr>
            </a:lvl8pPr>
            <a:lvl9pPr marL="3657321" algn="l" defTabSz="914331" rtl="0" eaLnBrk="1" latinLnBrk="0" hangingPunct="1">
              <a:defRPr kumimoji="1" sz="1600" kern="1200">
                <a:solidFill>
                  <a:schemeClr val="lt1"/>
                </a:solidFill>
                <a:latin typeface="+mn-lt"/>
                <a:ea typeface="+mn-ea"/>
                <a:cs typeface="+mn-cs"/>
              </a:defRPr>
            </a:lvl9pPr>
          </a:lstStyle>
          <a:p>
            <a:r>
              <a:rPr lang="zh-TW" altLang="en-US"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新規事業推進室担当</a:t>
            </a:r>
            <a:endParaRPr lang="en-US" altLang="zh-TW" sz="1100" dirty="0">
              <a:solidFill>
                <a:schemeClr val="bg1"/>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900" dirty="0">
                <a:solidFill>
                  <a:schemeClr val="bg1"/>
                </a:solidFill>
                <a:latin typeface="Meiryo UI" panose="020B0604030504040204" pitchFamily="34" charset="-128"/>
                <a:ea typeface="Meiryo UI" panose="020B0604030504040204" pitchFamily="34" charset="-128"/>
                <a:cs typeface="Meiryo UI" panose="020B0604030504040204" pitchFamily="50" charset="-128"/>
              </a:rPr>
              <a:t>取締役　嵯峨　透</a:t>
            </a:r>
          </a:p>
        </p:txBody>
      </p:sp>
      <p:pic>
        <p:nvPicPr>
          <p:cNvPr id="3" name="図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9485" y="5911914"/>
            <a:ext cx="362555" cy="453194"/>
          </a:xfrm>
          <a:prstGeom prst="rect">
            <a:avLst/>
          </a:prstGeom>
        </p:spPr>
      </p:pic>
      <p:pic>
        <p:nvPicPr>
          <p:cNvPr id="67" name="図 66">
            <a:extLst>
              <a:ext uri="{FF2B5EF4-FFF2-40B4-BE49-F238E27FC236}">
                <a16:creationId xmlns:a16="http://schemas.microsoft.com/office/drawing/2014/main" id="{5BF0CAB8-C398-D847-99A8-9392E3B2FC4E}"/>
              </a:ext>
            </a:extLst>
          </p:cNvPr>
          <p:cNvPicPr>
            <a:picLocks noChangeAspect="1"/>
          </p:cNvPicPr>
          <p:nvPr/>
        </p:nvPicPr>
        <p:blipFill>
          <a:blip r:embed="rId13">
            <a:extLst>
              <a:ext uri="{BEBA8EAE-BF5A-486C-A8C5-ECC9F3942E4B}">
                <a14:imgProps xmlns:a14="http://schemas.microsoft.com/office/drawing/2010/main">
                  <a14:imgLayer>
                    <a14:imgEffect>
                      <a14:sharpenSoften amount="2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3289294" y="5032285"/>
            <a:ext cx="413719" cy="517149"/>
          </a:xfrm>
          <a:prstGeom prst="rect">
            <a:avLst/>
          </a:prstGeom>
        </p:spPr>
      </p:pic>
      <p:pic>
        <p:nvPicPr>
          <p:cNvPr id="4" name="図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94942" y="3841534"/>
            <a:ext cx="330357" cy="410828"/>
          </a:xfrm>
          <a:prstGeom prst="rect">
            <a:avLst/>
          </a:prstGeom>
        </p:spPr>
      </p:pic>
      <p:pic>
        <p:nvPicPr>
          <p:cNvPr id="5" name="図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6995" y="1548972"/>
            <a:ext cx="407851" cy="509814"/>
          </a:xfrm>
          <a:prstGeom prst="rect">
            <a:avLst/>
          </a:prstGeom>
        </p:spPr>
      </p:pic>
      <p:pic>
        <p:nvPicPr>
          <p:cNvPr id="6" name="図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1418" y="4840985"/>
            <a:ext cx="348996" cy="436245"/>
          </a:xfrm>
          <a:prstGeom prst="rect">
            <a:avLst/>
          </a:prstGeom>
        </p:spPr>
      </p:pic>
      <p:sp>
        <p:nvSpPr>
          <p:cNvPr id="72" name="角丸四角形 71"/>
          <p:cNvSpPr/>
          <p:nvPr/>
        </p:nvSpPr>
        <p:spPr>
          <a:xfrm>
            <a:off x="-6560984" y="1450026"/>
            <a:ext cx="6469701" cy="4801351"/>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ja-JP" altLang="en-US" sz="2000" b="1" dirty="0">
                <a:solidFill>
                  <a:schemeClr val="tx1"/>
                </a:solidFill>
                <a:latin typeface="+mn-ea"/>
              </a:rPr>
              <a:t>開発事業部</a:t>
            </a:r>
            <a:r>
              <a:rPr kumimoji="1" lang="en-US" altLang="ja-JP" sz="2000" b="1" dirty="0">
                <a:solidFill>
                  <a:schemeClr val="tx1"/>
                </a:solidFill>
                <a:latin typeface="+mn-ea"/>
              </a:rPr>
              <a:t>(P8)</a:t>
            </a:r>
          </a:p>
          <a:p>
            <a:endParaRPr lang="en-US" altLang="ja-JP" sz="1600" b="1" dirty="0">
              <a:solidFill>
                <a:schemeClr val="tx1"/>
              </a:solidFill>
              <a:latin typeface="+mn-ea"/>
            </a:endParaRPr>
          </a:p>
          <a:p>
            <a:r>
              <a:rPr lang="en-US" altLang="ja-JP" sz="1600" b="1" dirty="0">
                <a:solidFill>
                  <a:schemeClr val="tx1"/>
                </a:solidFill>
                <a:latin typeface="+mn-ea"/>
              </a:rPr>
              <a:t>1.4</a:t>
            </a:r>
            <a:r>
              <a:rPr lang="ja-JP" altLang="en-US" sz="1600" b="1" dirty="0">
                <a:solidFill>
                  <a:schemeClr val="tx1"/>
                </a:solidFill>
                <a:latin typeface="+mn-ea"/>
              </a:rPr>
              <a:t>月組織再編対応</a:t>
            </a:r>
            <a:endParaRPr lang="en-US" altLang="ja-JP" sz="1600" dirty="0">
              <a:solidFill>
                <a:schemeClr val="tx1"/>
              </a:solidFill>
              <a:latin typeface="+mn-ea"/>
            </a:endParaRPr>
          </a:p>
          <a:p>
            <a:r>
              <a:rPr lang="ja-JP" altLang="en-US" sz="1600" dirty="0">
                <a:solidFill>
                  <a:schemeClr val="tx1"/>
                </a:solidFill>
                <a:latin typeface="+mn-ea"/>
              </a:rPr>
              <a:t>　　・第</a:t>
            </a:r>
            <a:r>
              <a:rPr lang="en-US" altLang="ja-JP" sz="1600" dirty="0">
                <a:solidFill>
                  <a:schemeClr val="tx1"/>
                </a:solidFill>
                <a:latin typeface="+mn-ea"/>
              </a:rPr>
              <a:t>4</a:t>
            </a:r>
            <a:r>
              <a:rPr lang="ja-JP" altLang="en-US" sz="1600" dirty="0">
                <a:solidFill>
                  <a:schemeClr val="tx1"/>
                </a:solidFill>
                <a:latin typeface="+mn-ea"/>
              </a:rPr>
              <a:t>ビジネスソリューション事業部の業務移管</a:t>
            </a:r>
            <a:endParaRPr lang="en-US" altLang="ja-JP" sz="1600" dirty="0">
              <a:solidFill>
                <a:schemeClr val="tx1"/>
              </a:solidFill>
              <a:latin typeface="+mn-ea"/>
            </a:endParaRPr>
          </a:p>
          <a:p>
            <a:r>
              <a:rPr lang="ja-JP" altLang="en-US" sz="1600" dirty="0">
                <a:solidFill>
                  <a:schemeClr val="tx1"/>
                </a:solidFill>
                <a:latin typeface="+mn-ea"/>
              </a:rPr>
              <a:t>　　　→レイアウト的には第</a:t>
            </a:r>
            <a:r>
              <a:rPr lang="en-US" altLang="ja-JP" sz="1600" dirty="0">
                <a:solidFill>
                  <a:schemeClr val="tx1"/>
                </a:solidFill>
                <a:latin typeface="+mn-ea"/>
              </a:rPr>
              <a:t>4</a:t>
            </a:r>
            <a:r>
              <a:rPr lang="ja-JP" altLang="en-US" sz="1600" dirty="0">
                <a:solidFill>
                  <a:schemeClr val="tx1"/>
                </a:solidFill>
                <a:latin typeface="+mn-ea"/>
              </a:rPr>
              <a:t>ビジネスソリューション事業部の削除</a:t>
            </a:r>
            <a:endParaRPr lang="en-US" altLang="ja-JP" sz="1600" dirty="0">
              <a:solidFill>
                <a:schemeClr val="tx1"/>
              </a:solidFill>
              <a:latin typeface="+mn-ea"/>
            </a:endParaRPr>
          </a:p>
          <a:p>
            <a:r>
              <a:rPr lang="ja-JP" altLang="en-US" sz="1600" dirty="0">
                <a:solidFill>
                  <a:schemeClr val="tx1"/>
                </a:solidFill>
                <a:latin typeface="+mn-ea"/>
              </a:rPr>
              <a:t>　　・第</a:t>
            </a:r>
            <a:r>
              <a:rPr lang="en-US" altLang="ja-JP" sz="1600" dirty="0">
                <a:solidFill>
                  <a:schemeClr val="tx1"/>
                </a:solidFill>
                <a:latin typeface="+mn-ea"/>
              </a:rPr>
              <a:t>3</a:t>
            </a:r>
            <a:r>
              <a:rPr lang="ja-JP" altLang="en-US" sz="1600" dirty="0">
                <a:solidFill>
                  <a:schemeClr val="tx1"/>
                </a:solidFill>
                <a:latin typeface="+mn-ea"/>
              </a:rPr>
              <a:t>デバイスコミュニケーション事業部の業務移管</a:t>
            </a:r>
            <a:endParaRPr lang="en-US" altLang="ja-JP" sz="1600" dirty="0">
              <a:solidFill>
                <a:schemeClr val="tx1"/>
              </a:solidFill>
              <a:latin typeface="+mn-ea"/>
            </a:endParaRPr>
          </a:p>
          <a:p>
            <a:r>
              <a:rPr lang="ja-JP" altLang="en-US" sz="1600" dirty="0">
                <a:solidFill>
                  <a:schemeClr val="tx1"/>
                </a:solidFill>
                <a:latin typeface="+mn-ea"/>
              </a:rPr>
              <a:t>　　　→レイアウト的には第</a:t>
            </a:r>
            <a:r>
              <a:rPr lang="en-US" altLang="ja-JP" sz="1600" dirty="0">
                <a:solidFill>
                  <a:schemeClr val="tx1"/>
                </a:solidFill>
                <a:latin typeface="+mn-ea"/>
              </a:rPr>
              <a:t>3</a:t>
            </a:r>
            <a:r>
              <a:rPr lang="ja-JP" altLang="en-US" sz="1600" dirty="0">
                <a:solidFill>
                  <a:schemeClr val="tx1"/>
                </a:solidFill>
                <a:latin typeface="+mn-ea"/>
              </a:rPr>
              <a:t>デバイスコミュニケーション事業部を削除し、</a:t>
            </a:r>
            <a:endParaRPr lang="en-US" altLang="ja-JP" sz="1600" dirty="0">
              <a:solidFill>
                <a:schemeClr val="tx1"/>
              </a:solidFill>
              <a:latin typeface="+mn-ea"/>
            </a:endParaRPr>
          </a:p>
          <a:p>
            <a:r>
              <a:rPr lang="ja-JP" altLang="en-US" sz="1600" dirty="0">
                <a:solidFill>
                  <a:schemeClr val="tx1"/>
                </a:solidFill>
                <a:latin typeface="+mn-ea"/>
              </a:rPr>
              <a:t>　　　　　第</a:t>
            </a:r>
            <a:r>
              <a:rPr lang="en-US" altLang="ja-JP" sz="1600" dirty="0">
                <a:solidFill>
                  <a:schemeClr val="tx1"/>
                </a:solidFill>
                <a:latin typeface="+mn-ea"/>
              </a:rPr>
              <a:t>4</a:t>
            </a:r>
            <a:r>
              <a:rPr lang="ja-JP" altLang="en-US" sz="1600" dirty="0">
                <a:solidFill>
                  <a:schemeClr val="tx1"/>
                </a:solidFill>
                <a:latin typeface="+mn-ea"/>
              </a:rPr>
              <a:t>デバイスコミュニケーション事業部の「</a:t>
            </a:r>
            <a:r>
              <a:rPr lang="en-US" altLang="ja-JP" sz="1600" dirty="0">
                <a:solidFill>
                  <a:schemeClr val="tx1"/>
                </a:solidFill>
                <a:latin typeface="+mn-ea"/>
              </a:rPr>
              <a:t>4</a:t>
            </a:r>
            <a:r>
              <a:rPr lang="ja-JP" altLang="en-US" sz="1600" dirty="0">
                <a:solidFill>
                  <a:schemeClr val="tx1"/>
                </a:solidFill>
                <a:latin typeface="+mn-ea"/>
              </a:rPr>
              <a:t>」を「</a:t>
            </a:r>
            <a:r>
              <a:rPr lang="en-US" altLang="ja-JP" sz="1600" dirty="0">
                <a:solidFill>
                  <a:schemeClr val="tx1"/>
                </a:solidFill>
                <a:latin typeface="+mn-ea"/>
              </a:rPr>
              <a:t>3</a:t>
            </a:r>
            <a:r>
              <a:rPr lang="ja-JP" altLang="en-US" sz="1600" dirty="0">
                <a:solidFill>
                  <a:schemeClr val="tx1"/>
                </a:solidFill>
                <a:latin typeface="+mn-ea"/>
              </a:rPr>
              <a:t>」へ変更</a:t>
            </a:r>
            <a:endParaRPr lang="en-US" altLang="ja-JP" sz="1600" dirty="0">
              <a:solidFill>
                <a:schemeClr val="tx1"/>
              </a:solidFill>
              <a:latin typeface="+mn-ea"/>
            </a:endParaRPr>
          </a:p>
          <a:p>
            <a:endParaRPr lang="en-US" altLang="ja-JP" sz="1600" b="1" dirty="0">
              <a:solidFill>
                <a:schemeClr val="tx1"/>
              </a:solidFill>
              <a:latin typeface="+mn-ea"/>
            </a:endParaRPr>
          </a:p>
          <a:p>
            <a:r>
              <a:rPr lang="en-US" altLang="ja-JP" sz="1600" b="1" dirty="0">
                <a:solidFill>
                  <a:schemeClr val="tx1"/>
                </a:solidFill>
                <a:latin typeface="+mn-ea"/>
              </a:rPr>
              <a:t>2.</a:t>
            </a:r>
            <a:r>
              <a:rPr lang="ja-JP" altLang="en-US" sz="1600" b="1" dirty="0">
                <a:solidFill>
                  <a:schemeClr val="tx1"/>
                </a:solidFill>
                <a:latin typeface="+mn-ea"/>
              </a:rPr>
              <a:t>事業部長交代</a:t>
            </a:r>
            <a:endParaRPr lang="en-US" altLang="ja-JP" sz="1600" dirty="0">
              <a:solidFill>
                <a:schemeClr val="tx1"/>
              </a:solidFill>
              <a:latin typeface="+mn-ea"/>
            </a:endParaRPr>
          </a:p>
          <a:p>
            <a:r>
              <a:rPr lang="ja-JP" altLang="en-US" sz="1600" dirty="0">
                <a:solidFill>
                  <a:schemeClr val="tx1"/>
                </a:solidFill>
                <a:latin typeface="+mn-ea"/>
              </a:rPr>
              <a:t>　　・メディアドライブ事業部長交代</a:t>
            </a:r>
            <a:endParaRPr lang="en-US" altLang="ja-JP" sz="1600" dirty="0">
              <a:solidFill>
                <a:schemeClr val="tx1"/>
              </a:solidFill>
              <a:latin typeface="+mn-ea"/>
            </a:endParaRPr>
          </a:p>
          <a:p>
            <a:r>
              <a:rPr lang="ja-JP" altLang="en-US" sz="1600" dirty="0">
                <a:solidFill>
                  <a:schemeClr val="tx1"/>
                </a:solidFill>
              </a:rPr>
              <a:t>　　　現：取締役　大迫　賢一</a:t>
            </a:r>
            <a:r>
              <a:rPr lang="en-US" altLang="ja-JP" sz="1600" dirty="0">
                <a:solidFill>
                  <a:schemeClr val="tx1"/>
                </a:solidFill>
              </a:rPr>
              <a:t>(</a:t>
            </a:r>
            <a:r>
              <a:rPr lang="ja-JP" altLang="en-US" sz="1600" dirty="0">
                <a:solidFill>
                  <a:schemeClr val="tx1"/>
                </a:solidFill>
              </a:rPr>
              <a:t>兼</a:t>
            </a:r>
            <a:r>
              <a:rPr lang="en-US" altLang="ja-JP" sz="1600" dirty="0">
                <a:solidFill>
                  <a:schemeClr val="tx1"/>
                </a:solidFill>
              </a:rPr>
              <a:t>)</a:t>
            </a:r>
          </a:p>
          <a:p>
            <a:r>
              <a:rPr lang="ja-JP" altLang="en-US" sz="1600" dirty="0">
                <a:solidFill>
                  <a:schemeClr val="tx1"/>
                </a:solidFill>
              </a:rPr>
              <a:t>　　　新：事業部長　小川　昭宏	</a:t>
            </a:r>
          </a:p>
          <a:p>
            <a:endParaRPr lang="en-US" altLang="ja-JP" sz="1600" dirty="0">
              <a:solidFill>
                <a:schemeClr val="tx1"/>
              </a:solidFill>
              <a:latin typeface="+mn-ea"/>
            </a:endParaRPr>
          </a:p>
          <a:p>
            <a:r>
              <a:rPr lang="en-US" altLang="ja-JP" sz="1600" dirty="0">
                <a:solidFill>
                  <a:schemeClr val="tx1"/>
                </a:solidFill>
                <a:latin typeface="+mn-ea"/>
              </a:rPr>
              <a:t>※</a:t>
            </a:r>
            <a:r>
              <a:rPr lang="ja-JP" altLang="en-US" sz="1600" dirty="0">
                <a:solidFill>
                  <a:schemeClr val="tx1"/>
                </a:solidFill>
                <a:latin typeface="+mn-ea"/>
              </a:rPr>
              <a:t>体制変更、組織再編対応のため、弊社による編集可能ページ</a:t>
            </a:r>
            <a:endParaRPr lang="en-US" altLang="ja-JP" sz="1600" dirty="0">
              <a:solidFill>
                <a:schemeClr val="tx1"/>
              </a:solidFill>
              <a:latin typeface="+mn-ea"/>
            </a:endParaRPr>
          </a:p>
          <a:p>
            <a:r>
              <a:rPr lang="ja-JP" altLang="en-US" sz="1600" dirty="0">
                <a:solidFill>
                  <a:schemeClr val="tx1"/>
                </a:solidFill>
                <a:latin typeface="+mn-ea"/>
              </a:rPr>
              <a:t>　　でお願いします</a:t>
            </a:r>
            <a:endParaRPr lang="en-US" altLang="ja-JP" sz="1600" dirty="0">
              <a:solidFill>
                <a:schemeClr val="tx1"/>
              </a:solidFill>
              <a:latin typeface="+mn-ea"/>
            </a:endParaRPr>
          </a:p>
          <a:p>
            <a:endParaRPr lang="en-US" altLang="ja-JP" sz="1600" dirty="0">
              <a:solidFill>
                <a:schemeClr val="tx1"/>
              </a:solidFill>
              <a:latin typeface="+mn-ea"/>
            </a:endParaRPr>
          </a:p>
        </p:txBody>
      </p:sp>
      <p:sp>
        <p:nvSpPr>
          <p:cNvPr id="10" name="テキスト ボックス 9">
            <a:extLst>
              <a:ext uri="{FF2B5EF4-FFF2-40B4-BE49-F238E27FC236}">
                <a16:creationId xmlns:a16="http://schemas.microsoft.com/office/drawing/2014/main" id="{EA338BAD-80E9-5827-C9C2-733891B79540}"/>
              </a:ext>
            </a:extLst>
          </p:cNvPr>
          <p:cNvSpPr txBox="1"/>
          <p:nvPr/>
        </p:nvSpPr>
        <p:spPr>
          <a:xfrm>
            <a:off x="8391043" y="-42042"/>
            <a:ext cx="2071921" cy="372731"/>
          </a:xfrm>
          <a:prstGeom prst="rect">
            <a:avLst/>
          </a:prstGeom>
          <a:noFill/>
        </p:spPr>
        <p:txBody>
          <a:bodyPr wrap="square" rtlCol="0">
            <a:spAutoFit/>
          </a:bodyPr>
          <a:lstStyle/>
          <a:p>
            <a:r>
              <a:rPr kumimoji="1" lang="ja-JP" altLang="en-US" dirty="0">
                <a:highlight>
                  <a:srgbClr val="FFFF00"/>
                </a:highlight>
              </a:rPr>
              <a:t>レイアウト用</a:t>
            </a:r>
            <a:r>
              <a:rPr kumimoji="1" lang="en-US" altLang="ja-JP" dirty="0">
                <a:highlight>
                  <a:srgbClr val="FFFF00"/>
                </a:highlight>
              </a:rPr>
              <a:t>BOX</a:t>
            </a:r>
            <a:endParaRPr kumimoji="1" lang="ja-JP" altLang="en-US" dirty="0">
              <a:highlight>
                <a:srgbClr val="FFFF00"/>
              </a:highlight>
            </a:endParaRPr>
          </a:p>
        </p:txBody>
      </p:sp>
      <p:sp>
        <p:nvSpPr>
          <p:cNvPr id="11" name="テキスト ボックス 10">
            <a:extLst>
              <a:ext uri="{FF2B5EF4-FFF2-40B4-BE49-F238E27FC236}">
                <a16:creationId xmlns:a16="http://schemas.microsoft.com/office/drawing/2014/main" id="{801B5567-B8F6-BE32-2FD0-F96E728E2830}"/>
              </a:ext>
            </a:extLst>
          </p:cNvPr>
          <p:cNvSpPr txBox="1"/>
          <p:nvPr/>
        </p:nvSpPr>
        <p:spPr>
          <a:xfrm>
            <a:off x="363649" y="7033353"/>
            <a:ext cx="6294226" cy="653128"/>
          </a:xfrm>
          <a:prstGeom prst="rect">
            <a:avLst/>
          </a:prstGeom>
          <a:noFill/>
        </p:spPr>
        <p:txBody>
          <a:bodyPr wrap="square" rtlCol="0">
            <a:spAutoFit/>
          </a:bodyPr>
          <a:lstStyle/>
          <a:p>
            <a:r>
              <a:rPr kumimoji="1" lang="en-US" altLang="ja-JP" dirty="0">
                <a:highlight>
                  <a:srgbClr val="00FFFF"/>
                </a:highlight>
              </a:rPr>
              <a:t>【</a:t>
            </a:r>
            <a:r>
              <a:rPr kumimoji="1" lang="ja-JP" altLang="en-US" dirty="0">
                <a:highlight>
                  <a:srgbClr val="00FFFF"/>
                </a:highlight>
              </a:rPr>
              <a:t>確認</a:t>
            </a:r>
            <a:r>
              <a:rPr kumimoji="1" lang="en-US" altLang="ja-JP" dirty="0">
                <a:highlight>
                  <a:srgbClr val="00FFFF"/>
                </a:highlight>
              </a:rPr>
              <a:t>】</a:t>
            </a:r>
            <a:endParaRPr lang="en-US" altLang="ja-JP" dirty="0">
              <a:highlight>
                <a:srgbClr val="00FFFF"/>
              </a:highlight>
            </a:endParaRPr>
          </a:p>
          <a:p>
            <a:r>
              <a:rPr lang="ja-JP" altLang="en-US" dirty="0">
                <a:highlight>
                  <a:srgbClr val="00FFFF"/>
                </a:highlight>
              </a:rPr>
              <a:t>写真はどのような形で貰えるか？</a:t>
            </a:r>
            <a:endParaRPr kumimoji="1" lang="en-US" altLang="ja-JP" dirty="0">
              <a:highlight>
                <a:srgbClr val="00FFFF"/>
              </a:highlight>
            </a:endParaRPr>
          </a:p>
        </p:txBody>
      </p:sp>
    </p:spTree>
    <p:extLst>
      <p:ext uri="{BB962C8B-B14F-4D97-AF65-F5344CB8AC3E}">
        <p14:creationId xmlns:p14="http://schemas.microsoft.com/office/powerpoint/2010/main" val="400383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EEFF5B3D-8242-0E45-85E9-5B0A7E72137F}"/>
              </a:ext>
            </a:extLst>
          </p:cNvPr>
          <p:cNvSpPr/>
          <p:nvPr/>
        </p:nvSpPr>
        <p:spPr>
          <a:xfrm>
            <a:off x="0" y="732915"/>
            <a:ext cx="9906000" cy="147547"/>
          </a:xfrm>
          <a:prstGeom prst="rect">
            <a:avLst/>
          </a:prstGeom>
          <a:gradFill flip="none" rotWithShape="1">
            <a:gsLst>
              <a:gs pos="0">
                <a:schemeClr val="accent2">
                  <a:lumMod val="40000"/>
                  <a:lumOff val="60000"/>
                </a:schemeClr>
              </a:gs>
              <a:gs pos="5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タイトル 1">
            <a:extLst>
              <a:ext uri="{FF2B5EF4-FFF2-40B4-BE49-F238E27FC236}">
                <a16:creationId xmlns:a16="http://schemas.microsoft.com/office/drawing/2014/main" id="{28958FA8-16D8-487B-9E1A-448CA497FC68}"/>
              </a:ext>
            </a:extLst>
          </p:cNvPr>
          <p:cNvSpPr>
            <a:spLocks noGrp="1"/>
          </p:cNvSpPr>
          <p:nvPr>
            <p:ph type="title"/>
          </p:nvPr>
        </p:nvSpPr>
        <p:spPr>
          <a:ln>
            <a:noFill/>
          </a:ln>
        </p:spPr>
        <p:txBody>
          <a:bodyPr/>
          <a:lstStyle/>
          <a:p>
            <a:r>
              <a:rPr lang="ja-JP" altLang="en-US" b="1" dirty="0">
                <a:solidFill>
                  <a:schemeClr val="accent2">
                    <a:lumMod val="75000"/>
                  </a:schemeClr>
                </a:solidFill>
                <a:latin typeface="Meiryo UI" panose="020B0604030504040204" pitchFamily="50" charset="-128"/>
                <a:ea typeface="Meiryo UI" panose="020B0604030504040204" pitchFamily="50" charset="-128"/>
              </a:rPr>
              <a:t>主なお客様</a:t>
            </a:r>
            <a:endParaRPr kumimoji="1" lang="ja-JP" altLang="en-US" b="1" dirty="0">
              <a:solidFill>
                <a:schemeClr val="accent2">
                  <a:lumMod val="75000"/>
                </a:schemeClr>
              </a:solidFill>
              <a:latin typeface="Meiryo UI" panose="020B0604030504040204" pitchFamily="50" charset="-128"/>
              <a:ea typeface="Meiryo UI" panose="020B0604030504040204" pitchFamily="50" charset="-128"/>
            </a:endParaRPr>
          </a:p>
        </p:txBody>
      </p:sp>
      <p:sp>
        <p:nvSpPr>
          <p:cNvPr id="75" name="角丸四角形 74">
            <a:extLst>
              <a:ext uri="{FF2B5EF4-FFF2-40B4-BE49-F238E27FC236}">
                <a16:creationId xmlns:a16="http://schemas.microsoft.com/office/drawing/2014/main" id="{2C952B2E-FD13-D846-842B-1B9680D065F6}"/>
              </a:ext>
            </a:extLst>
          </p:cNvPr>
          <p:cNvSpPr/>
          <p:nvPr/>
        </p:nvSpPr>
        <p:spPr>
          <a:xfrm>
            <a:off x="278674" y="932237"/>
            <a:ext cx="3024000" cy="5346641"/>
          </a:xfrm>
          <a:prstGeom prst="roundRect">
            <a:avLst>
              <a:gd name="adj" fmla="val 873"/>
            </a:avLst>
          </a:prstGeom>
          <a:solidFill>
            <a:schemeClr val="tx2">
              <a:lumMod val="75000"/>
              <a:lumOff val="25000"/>
              <a:alpha val="2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角丸四角形 75">
            <a:extLst>
              <a:ext uri="{FF2B5EF4-FFF2-40B4-BE49-F238E27FC236}">
                <a16:creationId xmlns:a16="http://schemas.microsoft.com/office/drawing/2014/main" id="{F9085880-56CD-6242-8471-60AB086CE41A}"/>
              </a:ext>
            </a:extLst>
          </p:cNvPr>
          <p:cNvSpPr/>
          <p:nvPr/>
        </p:nvSpPr>
        <p:spPr>
          <a:xfrm>
            <a:off x="341619" y="1696327"/>
            <a:ext cx="2895985" cy="675773"/>
          </a:xfrm>
          <a:prstGeom prst="roundRect">
            <a:avLst>
              <a:gd name="adj" fmla="val 0"/>
            </a:avLst>
          </a:prstGeom>
          <a:ln w="19050">
            <a:solidFill>
              <a:schemeClr val="tx2">
                <a:lumMod val="75000"/>
                <a:lumOff val="25000"/>
              </a:schemeClr>
            </a:solid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金融・保険</a:t>
            </a:r>
          </a:p>
        </p:txBody>
      </p:sp>
      <p:sp>
        <p:nvSpPr>
          <p:cNvPr id="77" name="正方形/長方形 76">
            <a:extLst>
              <a:ext uri="{FF2B5EF4-FFF2-40B4-BE49-F238E27FC236}">
                <a16:creationId xmlns:a16="http://schemas.microsoft.com/office/drawing/2014/main" id="{9E5BAA1F-6FE1-D34C-956F-1EF60EC20D11}"/>
              </a:ext>
            </a:extLst>
          </p:cNvPr>
          <p:cNvSpPr/>
          <p:nvPr/>
        </p:nvSpPr>
        <p:spPr>
          <a:xfrm>
            <a:off x="339634" y="1414103"/>
            <a:ext cx="2897970" cy="284873"/>
          </a:xfrm>
          <a:prstGeom prst="rect">
            <a:avLst/>
          </a:prstGeom>
          <a:solidFill>
            <a:schemeClr val="tx2">
              <a:lumMod val="75000"/>
              <a:lumOff val="25000"/>
            </a:schemeClr>
          </a:solidFill>
          <a:ln w="19050">
            <a:solidFill>
              <a:schemeClr val="tx2">
                <a:lumMod val="75000"/>
                <a:lumOff val="25000"/>
              </a:schemeClr>
            </a:solidFill>
          </a:ln>
          <a:effectLst/>
        </p:spPr>
        <p:style>
          <a:lnRef idx="1">
            <a:schemeClr val="accent4"/>
          </a:lnRef>
          <a:fillRef idx="3">
            <a:schemeClr val="accent4"/>
          </a:fillRef>
          <a:effectRef idx="2">
            <a:schemeClr val="accent4"/>
          </a:effectRef>
          <a:fontRef idx="minor">
            <a:schemeClr val="lt1"/>
          </a:fontRef>
        </p:style>
        <p:txBody>
          <a:bodyPr lIns="0" rtlCol="0" anchor="ctr"/>
          <a:lstStyle/>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1BS</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角丸四角形 79">
            <a:extLst>
              <a:ext uri="{FF2B5EF4-FFF2-40B4-BE49-F238E27FC236}">
                <a16:creationId xmlns:a16="http://schemas.microsoft.com/office/drawing/2014/main" id="{9F0EBF89-20F9-CA49-8A75-BF93CCDDA3B3}"/>
              </a:ext>
            </a:extLst>
          </p:cNvPr>
          <p:cNvSpPr/>
          <p:nvPr/>
        </p:nvSpPr>
        <p:spPr>
          <a:xfrm>
            <a:off x="278674" y="932238"/>
            <a:ext cx="3024000" cy="405722"/>
          </a:xfrm>
          <a:prstGeom prst="roundRect">
            <a:avLst>
              <a:gd name="adj" fmla="val 11842"/>
            </a:avLst>
          </a:prstGeom>
          <a:solidFill>
            <a:schemeClr val="tx2">
              <a:lumMod val="75000"/>
              <a:lumOff val="2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1600" b="1">
                <a:solidFill>
                  <a:schemeClr val="bg1"/>
                </a:solidFill>
                <a:latin typeface="Meiryo UI" panose="020B0604030504040204" pitchFamily="50" charset="-128"/>
                <a:ea typeface="Meiryo UI" panose="020B0604030504040204" pitchFamily="50" charset="-128"/>
              </a:rPr>
              <a:t>システム開発分野</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140" name="角丸四角形 139">
            <a:extLst>
              <a:ext uri="{FF2B5EF4-FFF2-40B4-BE49-F238E27FC236}">
                <a16:creationId xmlns:a16="http://schemas.microsoft.com/office/drawing/2014/main" id="{76B3E88D-3974-BF49-9F10-81A9A98B3B05}"/>
              </a:ext>
            </a:extLst>
          </p:cNvPr>
          <p:cNvSpPr/>
          <p:nvPr/>
        </p:nvSpPr>
        <p:spPr>
          <a:xfrm>
            <a:off x="341619" y="2726867"/>
            <a:ext cx="2895985" cy="1048425"/>
          </a:xfrm>
          <a:prstGeom prst="roundRect">
            <a:avLst>
              <a:gd name="adj" fmla="val 0"/>
            </a:avLst>
          </a:prstGeom>
          <a:ln w="19050">
            <a:solidFill>
              <a:schemeClr val="tx2">
                <a:lumMod val="75000"/>
                <a:lumOff val="25000"/>
              </a:schemeClr>
            </a:solid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テレコム・交通／</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ERP</a:t>
            </a:r>
          </a:p>
        </p:txBody>
      </p:sp>
      <p:sp>
        <p:nvSpPr>
          <p:cNvPr id="141" name="正方形/長方形 140">
            <a:extLst>
              <a:ext uri="{FF2B5EF4-FFF2-40B4-BE49-F238E27FC236}">
                <a16:creationId xmlns:a16="http://schemas.microsoft.com/office/drawing/2014/main" id="{D8478EF8-600A-1244-BFE8-481CCD021E78}"/>
              </a:ext>
            </a:extLst>
          </p:cNvPr>
          <p:cNvSpPr/>
          <p:nvPr/>
        </p:nvSpPr>
        <p:spPr>
          <a:xfrm>
            <a:off x="339634" y="2444643"/>
            <a:ext cx="2897970" cy="284873"/>
          </a:xfrm>
          <a:prstGeom prst="rect">
            <a:avLst/>
          </a:prstGeom>
          <a:solidFill>
            <a:schemeClr val="tx2">
              <a:lumMod val="75000"/>
              <a:lumOff val="25000"/>
            </a:schemeClr>
          </a:solidFill>
          <a:ln w="19050">
            <a:solidFill>
              <a:schemeClr val="tx2">
                <a:lumMod val="75000"/>
                <a:lumOff val="25000"/>
              </a:schemeClr>
            </a:solidFill>
          </a:ln>
          <a:effectLst/>
        </p:spPr>
        <p:style>
          <a:lnRef idx="1">
            <a:schemeClr val="accent4"/>
          </a:lnRef>
          <a:fillRef idx="3">
            <a:schemeClr val="accent4"/>
          </a:fillRef>
          <a:effectRef idx="2">
            <a:schemeClr val="accent4"/>
          </a:effectRef>
          <a:fontRef idx="minor">
            <a:schemeClr val="lt1"/>
          </a:fontRef>
        </p:style>
        <p:txBody>
          <a:bodyPr lIns="0" rtlCol="0" anchor="ctr"/>
          <a:lstStyle/>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2BS</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3" name="Picture 2" descr="NTT DATA">
            <a:hlinkClick r:id="rId2"/>
            <a:extLst>
              <a:ext uri="{FF2B5EF4-FFF2-40B4-BE49-F238E27FC236}">
                <a16:creationId xmlns:a16="http://schemas.microsoft.com/office/drawing/2014/main" id="{E2E5728F-CA1C-0B4F-AF90-2B9AF255AD8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78" y="3095027"/>
            <a:ext cx="1066800" cy="165100"/>
          </a:xfrm>
          <a:prstGeom prst="rect">
            <a:avLst/>
          </a:prstGeom>
          <a:noFill/>
          <a:extLst>
            <a:ext uri="{909E8E84-426E-40DD-AFC4-6F175D3DCCD1}">
              <a14:hiddenFill xmlns:a14="http://schemas.microsoft.com/office/drawing/2010/main">
                <a:solidFill>
                  <a:srgbClr val="FFFFFF"/>
                </a:solidFill>
              </a14:hiddenFill>
            </a:ext>
          </a:extLst>
        </p:spPr>
      </p:pic>
      <p:sp>
        <p:nvSpPr>
          <p:cNvPr id="143" name="角丸四角形 142">
            <a:extLst>
              <a:ext uri="{FF2B5EF4-FFF2-40B4-BE49-F238E27FC236}">
                <a16:creationId xmlns:a16="http://schemas.microsoft.com/office/drawing/2014/main" id="{788827BC-FFE5-EE49-8EFC-6BCAFDE8AA25}"/>
              </a:ext>
            </a:extLst>
          </p:cNvPr>
          <p:cNvSpPr/>
          <p:nvPr/>
        </p:nvSpPr>
        <p:spPr>
          <a:xfrm>
            <a:off x="341618" y="4143571"/>
            <a:ext cx="2895985" cy="1328833"/>
          </a:xfrm>
          <a:prstGeom prst="roundRect">
            <a:avLst>
              <a:gd name="adj" fmla="val 0"/>
            </a:avLst>
          </a:prstGeom>
          <a:ln w="19050">
            <a:solidFill>
              <a:schemeClr val="tx2">
                <a:lumMod val="75000"/>
                <a:lumOff val="25000"/>
              </a:schemeClr>
            </a:solid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方式基盤・先端技術／マイグレ・運用・保守</a:t>
            </a:r>
          </a:p>
        </p:txBody>
      </p:sp>
      <p:sp>
        <p:nvSpPr>
          <p:cNvPr id="144" name="正方形/長方形 143">
            <a:extLst>
              <a:ext uri="{FF2B5EF4-FFF2-40B4-BE49-F238E27FC236}">
                <a16:creationId xmlns:a16="http://schemas.microsoft.com/office/drawing/2014/main" id="{A0795E77-A746-DB4E-A848-6F25753BBD83}"/>
              </a:ext>
            </a:extLst>
          </p:cNvPr>
          <p:cNvSpPr/>
          <p:nvPr/>
        </p:nvSpPr>
        <p:spPr>
          <a:xfrm>
            <a:off x="339634" y="3861348"/>
            <a:ext cx="2897970" cy="284873"/>
          </a:xfrm>
          <a:prstGeom prst="rect">
            <a:avLst/>
          </a:prstGeom>
          <a:solidFill>
            <a:schemeClr val="tx2">
              <a:lumMod val="75000"/>
              <a:lumOff val="25000"/>
            </a:schemeClr>
          </a:solidFill>
          <a:ln w="19050">
            <a:solidFill>
              <a:schemeClr val="tx2">
                <a:lumMod val="75000"/>
                <a:lumOff val="25000"/>
              </a:schemeClr>
            </a:solidFill>
          </a:ln>
          <a:effectLst/>
        </p:spPr>
        <p:style>
          <a:lnRef idx="1">
            <a:schemeClr val="accent4"/>
          </a:lnRef>
          <a:fillRef idx="3">
            <a:schemeClr val="accent4"/>
          </a:fillRef>
          <a:effectRef idx="2">
            <a:schemeClr val="accent4"/>
          </a:effectRef>
          <a:fontRef idx="minor">
            <a:schemeClr val="lt1"/>
          </a:fontRef>
        </p:style>
        <p:txBody>
          <a:bodyPr lIns="0" rtlCol="0" anchor="ctr"/>
          <a:lstStyle/>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3BS</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8" name="Picture 6" descr="HINO">
            <a:hlinkClick r:id="rId4"/>
            <a:extLst>
              <a:ext uri="{FF2B5EF4-FFF2-40B4-BE49-F238E27FC236}">
                <a16:creationId xmlns:a16="http://schemas.microsoft.com/office/drawing/2014/main" id="{71E8F028-8D51-2245-850F-D9DE843E1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79" y="5001643"/>
            <a:ext cx="1133861" cy="198633"/>
          </a:xfrm>
          <a:prstGeom prst="rect">
            <a:avLst/>
          </a:prstGeom>
          <a:noFill/>
          <a:extLst>
            <a:ext uri="{909E8E84-426E-40DD-AFC4-6F175D3DCCD1}">
              <a14:hiddenFill xmlns:a14="http://schemas.microsoft.com/office/drawing/2010/main">
                <a:solidFill>
                  <a:srgbClr val="FFFFFF"/>
                </a:solidFill>
              </a14:hiddenFill>
            </a:ext>
          </a:extLst>
        </p:spPr>
      </p:pic>
      <p:pic>
        <p:nvPicPr>
          <p:cNvPr id="139" name="図 138">
            <a:extLst>
              <a:ext uri="{FF2B5EF4-FFF2-40B4-BE49-F238E27FC236}">
                <a16:creationId xmlns:a16="http://schemas.microsoft.com/office/drawing/2014/main" id="{7C7C8578-B91C-234F-8BD3-490A9E0C7571}"/>
              </a:ext>
            </a:extLst>
          </p:cNvPr>
          <p:cNvPicPr>
            <a:picLocks noChangeAspect="1"/>
          </p:cNvPicPr>
          <p:nvPr/>
        </p:nvPicPr>
        <p:blipFill rotWithShape="1">
          <a:blip r:embed="rId6"/>
          <a:srcRect l="23243" t="14209" r="65254" b="81680"/>
          <a:stretch/>
        </p:blipFill>
        <p:spPr bwMode="auto">
          <a:xfrm>
            <a:off x="1688483" y="4499320"/>
            <a:ext cx="1402446" cy="281932"/>
          </a:xfrm>
          <a:prstGeom prst="rect">
            <a:avLst/>
          </a:prstGeom>
          <a:ln>
            <a:noFill/>
          </a:ln>
          <a:extLst>
            <a:ext uri="{53640926-AAD7-44D8-BBD7-CCE9431645EC}">
              <a14:shadowObscured xmlns:a14="http://schemas.microsoft.com/office/drawing/2010/main"/>
            </a:ext>
          </a:extLst>
        </p:spPr>
      </p:pic>
      <p:pic>
        <p:nvPicPr>
          <p:cNvPr id="149" name="図 148">
            <a:extLst>
              <a:ext uri="{FF2B5EF4-FFF2-40B4-BE49-F238E27FC236}">
                <a16:creationId xmlns:a16="http://schemas.microsoft.com/office/drawing/2014/main" id="{4C284717-980A-0049-842B-52941E7E6803}"/>
              </a:ext>
            </a:extLst>
          </p:cNvPr>
          <p:cNvPicPr>
            <a:picLocks noChangeAspect="1"/>
          </p:cNvPicPr>
          <p:nvPr/>
        </p:nvPicPr>
        <p:blipFill>
          <a:blip r:embed="rId7"/>
          <a:stretch>
            <a:fillRect/>
          </a:stretch>
        </p:blipFill>
        <p:spPr>
          <a:xfrm>
            <a:off x="2068910" y="4807987"/>
            <a:ext cx="873486" cy="546879"/>
          </a:xfrm>
          <a:prstGeom prst="rect">
            <a:avLst/>
          </a:prstGeom>
        </p:spPr>
      </p:pic>
      <p:sp>
        <p:nvSpPr>
          <p:cNvPr id="151" name="角丸四角形 150">
            <a:extLst>
              <a:ext uri="{FF2B5EF4-FFF2-40B4-BE49-F238E27FC236}">
                <a16:creationId xmlns:a16="http://schemas.microsoft.com/office/drawing/2014/main" id="{88754A16-A211-5F4E-8758-7D5F02A37959}"/>
              </a:ext>
            </a:extLst>
          </p:cNvPr>
          <p:cNvSpPr/>
          <p:nvPr/>
        </p:nvSpPr>
        <p:spPr>
          <a:xfrm>
            <a:off x="3449454" y="932237"/>
            <a:ext cx="3024000" cy="5346641"/>
          </a:xfrm>
          <a:prstGeom prst="roundRect">
            <a:avLst>
              <a:gd name="adj" fmla="val 873"/>
            </a:avLst>
          </a:prstGeom>
          <a:solidFill>
            <a:schemeClr val="accent2">
              <a:lumMod val="75000"/>
              <a:alpha val="2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2" name="角丸四角形 151">
            <a:extLst>
              <a:ext uri="{FF2B5EF4-FFF2-40B4-BE49-F238E27FC236}">
                <a16:creationId xmlns:a16="http://schemas.microsoft.com/office/drawing/2014/main" id="{9C3F24E1-7A1D-8743-9019-B1E2CF0B921B}"/>
              </a:ext>
            </a:extLst>
          </p:cNvPr>
          <p:cNvSpPr/>
          <p:nvPr/>
        </p:nvSpPr>
        <p:spPr>
          <a:xfrm>
            <a:off x="3512399" y="1696327"/>
            <a:ext cx="2897970" cy="833327"/>
          </a:xfrm>
          <a:prstGeom prst="roundRect">
            <a:avLst>
              <a:gd name="adj" fmla="val 0"/>
            </a:avLst>
          </a:prstGeom>
          <a:ln w="19050">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モバイル機器／アプリ自動運転、生体認証、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自動運転、</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STB</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正方形/長方形 152">
            <a:extLst>
              <a:ext uri="{FF2B5EF4-FFF2-40B4-BE49-F238E27FC236}">
                <a16:creationId xmlns:a16="http://schemas.microsoft.com/office/drawing/2014/main" id="{C8E38C94-0857-144F-9C2A-FD77342B8D88}"/>
              </a:ext>
            </a:extLst>
          </p:cNvPr>
          <p:cNvSpPr/>
          <p:nvPr/>
        </p:nvSpPr>
        <p:spPr>
          <a:xfrm>
            <a:off x="3510414" y="1414103"/>
            <a:ext cx="2897970" cy="284873"/>
          </a:xfrm>
          <a:prstGeom prst="rect">
            <a:avLst/>
          </a:prstGeom>
          <a:solidFill>
            <a:schemeClr val="accent2">
              <a:lumMod val="75000"/>
            </a:schemeClr>
          </a:solidFill>
          <a:ln w="19050">
            <a:solidFill>
              <a:schemeClr val="accent2">
                <a:lumMod val="75000"/>
              </a:schemeClr>
            </a:solidFill>
          </a:ln>
          <a:effectLst/>
        </p:spPr>
        <p:style>
          <a:lnRef idx="1">
            <a:schemeClr val="accent4"/>
          </a:lnRef>
          <a:fillRef idx="3">
            <a:schemeClr val="accent4"/>
          </a:fillRef>
          <a:effectRef idx="2">
            <a:schemeClr val="accent4"/>
          </a:effectRef>
          <a:fontRef idx="minor">
            <a:schemeClr val="lt1"/>
          </a:fontRef>
        </p:style>
        <p:txBody>
          <a:bodyPr lIns="0" rtlCol="0" anchor="ctr"/>
          <a:lstStyle/>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1DC</a:t>
            </a:r>
            <a:r>
              <a:rPr lang="ja-JP" altLang="en-US"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角丸四角形 153">
            <a:extLst>
              <a:ext uri="{FF2B5EF4-FFF2-40B4-BE49-F238E27FC236}">
                <a16:creationId xmlns:a16="http://schemas.microsoft.com/office/drawing/2014/main" id="{14686BA1-0ECB-EF40-A986-519B0DF2BB0C}"/>
              </a:ext>
            </a:extLst>
          </p:cNvPr>
          <p:cNvSpPr/>
          <p:nvPr/>
        </p:nvSpPr>
        <p:spPr>
          <a:xfrm>
            <a:off x="3449454" y="932238"/>
            <a:ext cx="3024000" cy="405722"/>
          </a:xfrm>
          <a:prstGeom prst="roundRect">
            <a:avLst>
              <a:gd name="adj" fmla="val 11842"/>
            </a:avLst>
          </a:prstGeom>
          <a:solidFill>
            <a:schemeClr val="accent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1600" b="1">
                <a:solidFill>
                  <a:schemeClr val="bg1"/>
                </a:solidFill>
                <a:latin typeface="Meiryo UI" panose="020B0604030504040204" pitchFamily="50" charset="-128"/>
                <a:ea typeface="Meiryo UI" panose="020B0604030504040204" pitchFamily="50" charset="-128"/>
              </a:rPr>
              <a:t>エンベデッド開発分野</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155" name="角丸四角形 154">
            <a:extLst>
              <a:ext uri="{FF2B5EF4-FFF2-40B4-BE49-F238E27FC236}">
                <a16:creationId xmlns:a16="http://schemas.microsoft.com/office/drawing/2014/main" id="{FF911391-366C-A243-A0BC-CC9277681E50}"/>
              </a:ext>
            </a:extLst>
          </p:cNvPr>
          <p:cNvSpPr/>
          <p:nvPr/>
        </p:nvSpPr>
        <p:spPr>
          <a:xfrm>
            <a:off x="6620234" y="932238"/>
            <a:ext cx="3024000" cy="4660586"/>
          </a:xfrm>
          <a:prstGeom prst="roundRect">
            <a:avLst>
              <a:gd name="adj" fmla="val 873"/>
            </a:avLst>
          </a:prstGeom>
          <a:solidFill>
            <a:schemeClr val="accent1">
              <a:lumMod val="25000"/>
              <a:alpha val="2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角丸四角形 155">
            <a:extLst>
              <a:ext uri="{FF2B5EF4-FFF2-40B4-BE49-F238E27FC236}">
                <a16:creationId xmlns:a16="http://schemas.microsoft.com/office/drawing/2014/main" id="{25D5B95E-0F18-0E41-A63C-401AC1F0630E}"/>
              </a:ext>
            </a:extLst>
          </p:cNvPr>
          <p:cNvSpPr/>
          <p:nvPr/>
        </p:nvSpPr>
        <p:spPr>
          <a:xfrm>
            <a:off x="6683179" y="1696326"/>
            <a:ext cx="2895985" cy="1294403"/>
          </a:xfrm>
          <a:prstGeom prst="roundRect">
            <a:avLst>
              <a:gd name="adj" fmla="val 0"/>
            </a:avLst>
          </a:prstGeom>
          <a:ln w="19050">
            <a:solidFill>
              <a:schemeClr val="accent1">
                <a:lumMod val="25000"/>
              </a:schemeClr>
            </a:solid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マンション管理</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正方形/長方形 156">
            <a:extLst>
              <a:ext uri="{FF2B5EF4-FFF2-40B4-BE49-F238E27FC236}">
                <a16:creationId xmlns:a16="http://schemas.microsoft.com/office/drawing/2014/main" id="{4234F74D-BB34-F741-8676-419765778B80}"/>
              </a:ext>
            </a:extLst>
          </p:cNvPr>
          <p:cNvSpPr/>
          <p:nvPr/>
        </p:nvSpPr>
        <p:spPr>
          <a:xfrm>
            <a:off x="6681194" y="1414103"/>
            <a:ext cx="2897970" cy="284873"/>
          </a:xfrm>
          <a:prstGeom prst="rect">
            <a:avLst/>
          </a:prstGeom>
          <a:solidFill>
            <a:schemeClr val="accent1">
              <a:lumMod val="25000"/>
            </a:schemeClr>
          </a:solidFill>
          <a:ln w="19050">
            <a:solidFill>
              <a:schemeClr val="accent1">
                <a:lumMod val="25000"/>
              </a:schemeClr>
            </a:solidFill>
          </a:ln>
          <a:effectLst/>
        </p:spPr>
        <p:style>
          <a:lnRef idx="1">
            <a:schemeClr val="accent4"/>
          </a:lnRef>
          <a:fillRef idx="3">
            <a:schemeClr val="accent4"/>
          </a:fillRef>
          <a:effectRef idx="2">
            <a:schemeClr val="accent4"/>
          </a:effectRef>
          <a:fontRef idx="minor">
            <a:schemeClr val="lt1"/>
          </a:fontRef>
        </p:style>
        <p:txBody>
          <a:bodyPr lIns="0" rtlCol="0" anchor="ctr"/>
          <a:lstStyle/>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OS</a:t>
            </a:r>
            <a:r>
              <a:rPr lang="ja-JP" altLang="en-US"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角丸四角形 157">
            <a:extLst>
              <a:ext uri="{FF2B5EF4-FFF2-40B4-BE49-F238E27FC236}">
                <a16:creationId xmlns:a16="http://schemas.microsoft.com/office/drawing/2014/main" id="{EAFB45D7-EB5D-6C45-A601-C103BEF383A4}"/>
              </a:ext>
            </a:extLst>
          </p:cNvPr>
          <p:cNvSpPr/>
          <p:nvPr/>
        </p:nvSpPr>
        <p:spPr>
          <a:xfrm>
            <a:off x="6620234" y="932238"/>
            <a:ext cx="3024000" cy="405722"/>
          </a:xfrm>
          <a:prstGeom prst="roundRect">
            <a:avLst>
              <a:gd name="adj" fmla="val 11842"/>
            </a:avLst>
          </a:prstGeom>
          <a:solidFill>
            <a:schemeClr val="accent1">
              <a:lumMod val="25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1600" b="1">
                <a:solidFill>
                  <a:schemeClr val="bg1"/>
                </a:solidFill>
                <a:latin typeface="Meiryo UI" panose="020B0604030504040204" pitchFamily="50" charset="-128"/>
                <a:ea typeface="Meiryo UI" panose="020B0604030504040204" pitchFamily="50" charset="-128"/>
              </a:rPr>
              <a:t>ソリューション・サービス開発分野</a:t>
            </a:r>
            <a:endParaRPr lang="ja-JP" altLang="en-US" sz="1600" b="1" dirty="0">
              <a:solidFill>
                <a:schemeClr val="bg1"/>
              </a:solidFill>
              <a:latin typeface="Meiryo UI" panose="020B0604030504040204" pitchFamily="50" charset="-128"/>
              <a:ea typeface="Meiryo UI" panose="020B0604030504040204" pitchFamily="50" charset="-128"/>
            </a:endParaRPr>
          </a:p>
        </p:txBody>
      </p:sp>
      <p:pic>
        <p:nvPicPr>
          <p:cNvPr id="161" name="Picture 12" descr="NTT docomo">
            <a:hlinkClick r:id="rId8"/>
            <a:extLst>
              <a:ext uri="{FF2B5EF4-FFF2-40B4-BE49-F238E27FC236}">
                <a16:creationId xmlns:a16="http://schemas.microsoft.com/office/drawing/2014/main" id="{17FF37DB-A59E-BF4F-9E06-631AD4FD2E2C}"/>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3006" y="2211134"/>
            <a:ext cx="865003" cy="180975"/>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NTT DATA">
            <a:hlinkClick r:id="rId2"/>
            <a:extLst>
              <a:ext uri="{FF2B5EF4-FFF2-40B4-BE49-F238E27FC236}">
                <a16:creationId xmlns:a16="http://schemas.microsoft.com/office/drawing/2014/main" id="{FAE13E7D-C2DC-7C4C-A6ED-CC27CC69DA0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001" y="2241971"/>
            <a:ext cx="960120" cy="148590"/>
          </a:xfrm>
          <a:prstGeom prst="rect">
            <a:avLst/>
          </a:prstGeom>
          <a:noFill/>
          <a:extLst>
            <a:ext uri="{909E8E84-426E-40DD-AFC4-6F175D3DCCD1}">
              <a14:hiddenFill xmlns:a14="http://schemas.microsoft.com/office/drawing/2010/main">
                <a:solidFill>
                  <a:srgbClr val="FFFFFF"/>
                </a:solidFill>
              </a14:hiddenFill>
            </a:ext>
          </a:extLst>
        </p:spPr>
      </p:pic>
      <p:sp>
        <p:nvSpPr>
          <p:cNvPr id="163" name="角丸四角形 162">
            <a:extLst>
              <a:ext uri="{FF2B5EF4-FFF2-40B4-BE49-F238E27FC236}">
                <a16:creationId xmlns:a16="http://schemas.microsoft.com/office/drawing/2014/main" id="{612FB26C-07FB-F143-86EC-4A4114F59E11}"/>
              </a:ext>
            </a:extLst>
          </p:cNvPr>
          <p:cNvSpPr/>
          <p:nvPr/>
        </p:nvSpPr>
        <p:spPr>
          <a:xfrm>
            <a:off x="3512399" y="2865684"/>
            <a:ext cx="2897970" cy="1247147"/>
          </a:xfrm>
          <a:prstGeom prst="roundRect">
            <a:avLst>
              <a:gd name="adj" fmla="val 0"/>
            </a:avLst>
          </a:prstGeom>
          <a:ln w="19050">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光学機器、ゲーム機、音響、</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AR/VR</a:t>
            </a:r>
          </a:p>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車載機器、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ADAS</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正方形/長方形 163">
            <a:extLst>
              <a:ext uri="{FF2B5EF4-FFF2-40B4-BE49-F238E27FC236}">
                <a16:creationId xmlns:a16="http://schemas.microsoft.com/office/drawing/2014/main" id="{1D2A357F-2350-F546-AD0A-CDCE7615C1FC}"/>
              </a:ext>
            </a:extLst>
          </p:cNvPr>
          <p:cNvSpPr/>
          <p:nvPr/>
        </p:nvSpPr>
        <p:spPr>
          <a:xfrm>
            <a:off x="3510414" y="2583460"/>
            <a:ext cx="2897970" cy="284873"/>
          </a:xfrm>
          <a:prstGeom prst="rect">
            <a:avLst/>
          </a:prstGeom>
          <a:solidFill>
            <a:schemeClr val="accent2">
              <a:lumMod val="75000"/>
            </a:schemeClr>
          </a:solidFill>
          <a:ln w="19050">
            <a:solidFill>
              <a:schemeClr val="accent2">
                <a:lumMod val="75000"/>
              </a:schemeClr>
            </a:solidFill>
          </a:ln>
          <a:effectLst/>
        </p:spPr>
        <p:style>
          <a:lnRef idx="1">
            <a:schemeClr val="accent4"/>
          </a:lnRef>
          <a:fillRef idx="3">
            <a:schemeClr val="accent4"/>
          </a:fillRef>
          <a:effectRef idx="2">
            <a:schemeClr val="accent4"/>
          </a:effectRef>
          <a:fontRef idx="minor">
            <a:schemeClr val="lt1"/>
          </a:fontRef>
        </p:style>
        <p:txBody>
          <a:bodyPr lIns="0" rtlCol="0" anchor="ctr"/>
          <a:lstStyle/>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2DC</a:t>
            </a:r>
            <a:r>
              <a:rPr lang="ja-JP" altLang="en-US"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5" name="Picture 22" descr="SONY">
            <a:hlinkClick r:id="rId10"/>
            <a:extLst>
              <a:ext uri="{FF2B5EF4-FFF2-40B4-BE49-F238E27FC236}">
                <a16:creationId xmlns:a16="http://schemas.microsoft.com/office/drawing/2014/main" id="{20029400-5588-FA46-BD22-F238FF055B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8037" y="3345855"/>
            <a:ext cx="734940" cy="33317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4" descr="ソニー・コンピュータエンタテインメント">
            <a:hlinkClick r:id="rId12" tooltip="ソニー・コンピュータエンタテインメント"/>
            <a:extLst>
              <a:ext uri="{FF2B5EF4-FFF2-40B4-BE49-F238E27FC236}">
                <a16:creationId xmlns:a16="http://schemas.microsoft.com/office/drawing/2014/main" id="{98D39C74-F376-BB4C-B4A1-6C88B78912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3251" y="3329566"/>
            <a:ext cx="664003" cy="664003"/>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4" descr="進化する明日へ Continue thinking ｜ I-O DATA">
            <a:hlinkClick r:id="rId14"/>
            <a:extLst>
              <a:ext uri="{FF2B5EF4-FFF2-40B4-BE49-F238E27FC236}">
                <a16:creationId xmlns:a16="http://schemas.microsoft.com/office/drawing/2014/main" id="{98FA15E0-C792-3145-9BF1-A23B0F37BB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00238" y="3761198"/>
            <a:ext cx="1102938" cy="22058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NTT DATA">
            <a:hlinkClick r:id="rId2"/>
            <a:extLst>
              <a:ext uri="{FF2B5EF4-FFF2-40B4-BE49-F238E27FC236}">
                <a16:creationId xmlns:a16="http://schemas.microsoft.com/office/drawing/2014/main" id="{90EBBBC7-BC85-B349-9661-BA03790B3E0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219" y="2064487"/>
            <a:ext cx="1066800" cy="16510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 descr="NTT DATA">
            <a:hlinkClick r:id="rId2"/>
            <a:extLst>
              <a:ext uri="{FF2B5EF4-FFF2-40B4-BE49-F238E27FC236}">
                <a16:creationId xmlns:a16="http://schemas.microsoft.com/office/drawing/2014/main" id="{5107D884-C88A-AF45-8E00-D08F44757F4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05" y="4557133"/>
            <a:ext cx="1066800" cy="16510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もっと身近に、あなたに近く。三菱地所コミュニティ">
            <a:hlinkClick r:id="rId16"/>
            <a:extLst>
              <a:ext uri="{FF2B5EF4-FFF2-40B4-BE49-F238E27FC236}">
                <a16:creationId xmlns:a16="http://schemas.microsoft.com/office/drawing/2014/main" id="{42D509A8-F8B8-8946-9A8C-4E50124C2F22}"/>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03085" y="2039264"/>
            <a:ext cx="1673225" cy="429909"/>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4" descr="Daiwa Life Next">
            <a:hlinkClick r:id="rId18"/>
            <a:extLst>
              <a:ext uri="{FF2B5EF4-FFF2-40B4-BE49-F238E27FC236}">
                <a16:creationId xmlns:a16="http://schemas.microsoft.com/office/drawing/2014/main" id="{F914609A-A467-5A45-B310-AA71E46EFA47}"/>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75079" y="2107458"/>
            <a:ext cx="793665" cy="776778"/>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信用と創造　住友不動産建物サービス">
            <a:hlinkClick r:id="rId20"/>
            <a:extLst>
              <a:ext uri="{FF2B5EF4-FFF2-40B4-BE49-F238E27FC236}">
                <a16:creationId xmlns:a16="http://schemas.microsoft.com/office/drawing/2014/main" id="{D22A4EF9-F320-154B-9244-79F22E579A03}"/>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91092" y="2529654"/>
            <a:ext cx="1640840" cy="304038"/>
          </a:xfrm>
          <a:prstGeom prst="rect">
            <a:avLst/>
          </a:prstGeom>
          <a:noFill/>
          <a:extLst>
            <a:ext uri="{909E8E84-426E-40DD-AFC4-6F175D3DCCD1}">
              <a14:hiddenFill xmlns:a14="http://schemas.microsoft.com/office/drawing/2010/main">
                <a:solidFill>
                  <a:srgbClr val="FFFFFF"/>
                </a:solidFill>
              </a14:hiddenFill>
            </a:ext>
          </a:extLst>
        </p:spPr>
      </p:pic>
      <p:sp>
        <p:nvSpPr>
          <p:cNvPr id="175" name="角丸四角形 174">
            <a:extLst>
              <a:ext uri="{FF2B5EF4-FFF2-40B4-BE49-F238E27FC236}">
                <a16:creationId xmlns:a16="http://schemas.microsoft.com/office/drawing/2014/main" id="{8D2E13F9-94A3-BD4D-AF5B-E8E07A50AD26}"/>
              </a:ext>
            </a:extLst>
          </p:cNvPr>
          <p:cNvSpPr/>
          <p:nvPr/>
        </p:nvSpPr>
        <p:spPr>
          <a:xfrm>
            <a:off x="6683179" y="3357607"/>
            <a:ext cx="2895985" cy="1997259"/>
          </a:xfrm>
          <a:prstGeom prst="roundRect">
            <a:avLst>
              <a:gd name="adj" fmla="val 0"/>
            </a:avLst>
          </a:prstGeom>
          <a:ln w="19050">
            <a:solidFill>
              <a:schemeClr val="accent1">
                <a:lumMod val="25000"/>
              </a:schemeClr>
            </a:solid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手書き</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活字</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OCR</a:t>
            </a:r>
          </a:p>
          <a:p>
            <a:pPr algn="ct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名刺管理・ドキュメント管理</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DataNature</a:t>
            </a: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Cyzo</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正方形/長方形 175">
            <a:extLst>
              <a:ext uri="{FF2B5EF4-FFF2-40B4-BE49-F238E27FC236}">
                <a16:creationId xmlns:a16="http://schemas.microsoft.com/office/drawing/2014/main" id="{75CE09CD-1823-F540-8A27-9D812B9C5561}"/>
              </a:ext>
            </a:extLst>
          </p:cNvPr>
          <p:cNvSpPr/>
          <p:nvPr/>
        </p:nvSpPr>
        <p:spPr>
          <a:xfrm>
            <a:off x="6681194" y="3072733"/>
            <a:ext cx="2897970" cy="284873"/>
          </a:xfrm>
          <a:prstGeom prst="rect">
            <a:avLst/>
          </a:prstGeom>
          <a:solidFill>
            <a:schemeClr val="accent1">
              <a:lumMod val="25000"/>
            </a:schemeClr>
          </a:solidFill>
          <a:ln w="19050">
            <a:solidFill>
              <a:schemeClr val="accent1">
                <a:lumMod val="25000"/>
              </a:schemeClr>
            </a:solidFill>
          </a:ln>
          <a:effectLst/>
        </p:spPr>
        <p:style>
          <a:lnRef idx="1">
            <a:schemeClr val="accent4"/>
          </a:lnRef>
          <a:fillRef idx="3">
            <a:schemeClr val="accent4"/>
          </a:fillRef>
          <a:effectRef idx="2">
            <a:schemeClr val="accent4"/>
          </a:effectRef>
          <a:fontRef idx="minor">
            <a:schemeClr val="lt1"/>
          </a:fontRef>
        </p:style>
        <p:txBody>
          <a:bodyPr lIns="0" rtlCol="0" anchor="ctr"/>
          <a:lstStyle/>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MD</a:t>
            </a:r>
            <a:r>
              <a:rPr lang="ja-JP" altLang="en-US"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3" name="角丸四角形 182">
            <a:extLst>
              <a:ext uri="{FF2B5EF4-FFF2-40B4-BE49-F238E27FC236}">
                <a16:creationId xmlns:a16="http://schemas.microsoft.com/office/drawing/2014/main" id="{3AB11568-9A2F-1D43-A412-A22863D67CCE}"/>
              </a:ext>
            </a:extLst>
          </p:cNvPr>
          <p:cNvSpPr/>
          <p:nvPr/>
        </p:nvSpPr>
        <p:spPr>
          <a:xfrm>
            <a:off x="6758361" y="4051966"/>
            <a:ext cx="2743635" cy="423731"/>
          </a:xfrm>
          <a:prstGeom prst="roundRect">
            <a:avLst>
              <a:gd name="adj" fmla="val 0"/>
            </a:avLst>
          </a:prstGeom>
          <a:ln w="19050">
            <a:no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・サーバ・</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NW</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等の機器販売</a:t>
            </a:r>
          </a:p>
        </p:txBody>
      </p:sp>
      <p:pic>
        <p:nvPicPr>
          <p:cNvPr id="186" name="Picture 6" descr="立正大学">
            <a:hlinkClick r:id="rId22"/>
            <a:extLst>
              <a:ext uri="{FF2B5EF4-FFF2-40B4-BE49-F238E27FC236}">
                <a16:creationId xmlns:a16="http://schemas.microsoft.com/office/drawing/2014/main" id="{3AA63A8D-67AB-2643-8ECF-CDA91D2350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58361" y="4603436"/>
            <a:ext cx="1440612" cy="318774"/>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4" descr="癒しの里 菊池市">
            <a:extLst>
              <a:ext uri="{FF2B5EF4-FFF2-40B4-BE49-F238E27FC236}">
                <a16:creationId xmlns:a16="http://schemas.microsoft.com/office/drawing/2014/main" id="{55A00E9D-0F42-0347-97CB-8E14B262E7D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80940" y="4394180"/>
            <a:ext cx="530484" cy="795726"/>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a:extLst>
              <a:ext uri="{FF2B5EF4-FFF2-40B4-BE49-F238E27FC236}">
                <a16:creationId xmlns:a16="http://schemas.microsoft.com/office/drawing/2014/main" id="{B3E4B15C-BEE7-C149-9434-5949799477D4}"/>
              </a:ext>
            </a:extLst>
          </p:cNvPr>
          <p:cNvPicPr>
            <a:picLocks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780118" y="5034220"/>
            <a:ext cx="1778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 name="Picture 2" descr="Kumahira">
            <a:hlinkClick r:id="rId26"/>
            <a:extLst>
              <a:ext uri="{FF2B5EF4-FFF2-40B4-BE49-F238E27FC236}">
                <a16:creationId xmlns:a16="http://schemas.microsoft.com/office/drawing/2014/main" id="{B8F7663B-45E8-0243-9C39-308E209C3099}"/>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92235" y="4398789"/>
            <a:ext cx="876300" cy="298429"/>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719" y="3072733"/>
            <a:ext cx="868683" cy="174387"/>
          </a:xfrm>
          <a:prstGeom prst="rect">
            <a:avLst/>
          </a:prstGeom>
        </p:spPr>
      </p:pic>
      <p:pic>
        <p:nvPicPr>
          <p:cNvPr id="58" name="Picture 12" descr="NTT docomo">
            <a:hlinkClick r:id="rId8"/>
            <a:extLst>
              <a:ext uri="{FF2B5EF4-FFF2-40B4-BE49-F238E27FC236}">
                <a16:creationId xmlns:a16="http://schemas.microsoft.com/office/drawing/2014/main" id="{466D72BC-0DF2-AE4A-9738-D5C84D6649E6}"/>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031" y="3430558"/>
            <a:ext cx="779814" cy="185504"/>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a:extLst>
              <a:ext uri="{FF2B5EF4-FFF2-40B4-BE49-F238E27FC236}">
                <a16:creationId xmlns:a16="http://schemas.microsoft.com/office/drawing/2014/main" id="{4678CBB7-D811-8D40-9814-FDBE7165F537}"/>
              </a:ext>
            </a:extLst>
          </p:cNvPr>
          <p:cNvPicPr>
            <a:picLocks noChangeAspect="1"/>
          </p:cNvPicPr>
          <p:nvPr/>
        </p:nvPicPr>
        <p:blipFill rotWithShape="1">
          <a:blip r:embed="rId29">
            <a:extLst>
              <a:ext uri="{28A0092B-C50C-407E-A947-70E740481C1C}">
                <a14:useLocalDpi xmlns:a14="http://schemas.microsoft.com/office/drawing/2010/main" val="0"/>
              </a:ext>
            </a:extLst>
          </a:blip>
          <a:srcRect t="36196"/>
          <a:stretch/>
        </p:blipFill>
        <p:spPr>
          <a:xfrm>
            <a:off x="2129433" y="3383006"/>
            <a:ext cx="1082682" cy="366772"/>
          </a:xfrm>
          <a:prstGeom prst="rect">
            <a:avLst/>
          </a:prstGeom>
        </p:spPr>
      </p:pic>
      <p:pic>
        <p:nvPicPr>
          <p:cNvPr id="60" name="図 5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410528" y="3378017"/>
            <a:ext cx="712279" cy="335593"/>
          </a:xfrm>
          <a:prstGeom prst="rect">
            <a:avLst/>
          </a:prstGeom>
        </p:spPr>
      </p:pic>
      <p:sp>
        <p:nvSpPr>
          <p:cNvPr id="61" name="角丸四角形 60">
            <a:extLst>
              <a:ext uri="{FF2B5EF4-FFF2-40B4-BE49-F238E27FC236}">
                <a16:creationId xmlns:a16="http://schemas.microsoft.com/office/drawing/2014/main" id="{612FB26C-07FB-F143-86EC-4A4114F59E11}"/>
              </a:ext>
            </a:extLst>
          </p:cNvPr>
          <p:cNvSpPr/>
          <p:nvPr/>
        </p:nvSpPr>
        <p:spPr>
          <a:xfrm>
            <a:off x="3512399" y="4465159"/>
            <a:ext cx="2897970" cy="1527268"/>
          </a:xfrm>
          <a:prstGeom prst="roundRect">
            <a:avLst>
              <a:gd name="adj" fmla="val 0"/>
            </a:avLst>
          </a:prstGeom>
          <a:ln w="19050">
            <a:solidFill>
              <a:schemeClr val="accent2">
                <a:lumMod val="75000"/>
              </a:schemeClr>
            </a:solidFill>
          </a:ln>
        </p:spPr>
        <p:style>
          <a:lnRef idx="2">
            <a:schemeClr val="accent3"/>
          </a:lnRef>
          <a:fillRef idx="1">
            <a:schemeClr val="lt1"/>
          </a:fillRef>
          <a:effectRef idx="0">
            <a:schemeClr val="accent3"/>
          </a:effectRef>
          <a:fontRef idx="minor">
            <a:schemeClr val="dk1"/>
          </a:fontRef>
        </p:style>
        <p:txBody>
          <a:bodyPr lIns="0" tIns="72000" rIns="0" bIns="0" rtlCol="0" anchor="t"/>
          <a:lstStyle>
            <a:defPPr>
              <a:defRPr lang="en-US"/>
            </a:defPPr>
            <a:lvl1pPr marL="0" algn="l" defTabSz="457133" rtl="0" eaLnBrk="1" latinLnBrk="0" hangingPunct="1">
              <a:defRPr sz="1800" kern="1200">
                <a:solidFill>
                  <a:schemeClr val="dk1"/>
                </a:solidFill>
                <a:latin typeface="+mn-lt"/>
                <a:ea typeface="+mn-ea"/>
                <a:cs typeface="+mn-cs"/>
              </a:defRPr>
            </a:lvl1pPr>
            <a:lvl2pPr marL="457133" algn="l" defTabSz="457133" rtl="0" eaLnBrk="1" latinLnBrk="0" hangingPunct="1">
              <a:defRPr sz="1800" kern="1200">
                <a:solidFill>
                  <a:schemeClr val="dk1"/>
                </a:solidFill>
                <a:latin typeface="+mn-lt"/>
                <a:ea typeface="+mn-ea"/>
                <a:cs typeface="+mn-cs"/>
              </a:defRPr>
            </a:lvl2pPr>
            <a:lvl3pPr marL="914268" algn="l" defTabSz="457133" rtl="0" eaLnBrk="1" latinLnBrk="0" hangingPunct="1">
              <a:defRPr sz="1800" kern="1200">
                <a:solidFill>
                  <a:schemeClr val="dk1"/>
                </a:solidFill>
                <a:latin typeface="+mn-lt"/>
                <a:ea typeface="+mn-ea"/>
                <a:cs typeface="+mn-cs"/>
              </a:defRPr>
            </a:lvl3pPr>
            <a:lvl4pPr marL="1371401" algn="l" defTabSz="457133" rtl="0" eaLnBrk="1" latinLnBrk="0" hangingPunct="1">
              <a:defRPr sz="1800" kern="1200">
                <a:solidFill>
                  <a:schemeClr val="dk1"/>
                </a:solidFill>
                <a:latin typeface="+mn-lt"/>
                <a:ea typeface="+mn-ea"/>
                <a:cs typeface="+mn-cs"/>
              </a:defRPr>
            </a:lvl4pPr>
            <a:lvl5pPr marL="1828535" algn="l" defTabSz="457133" rtl="0" eaLnBrk="1" latinLnBrk="0" hangingPunct="1">
              <a:defRPr sz="1800" kern="1200">
                <a:solidFill>
                  <a:schemeClr val="dk1"/>
                </a:solidFill>
                <a:latin typeface="+mn-lt"/>
                <a:ea typeface="+mn-ea"/>
                <a:cs typeface="+mn-cs"/>
              </a:defRPr>
            </a:lvl5pPr>
            <a:lvl6pPr marL="2285669" algn="l" defTabSz="457133" rtl="0" eaLnBrk="1" latinLnBrk="0" hangingPunct="1">
              <a:defRPr sz="1800" kern="1200">
                <a:solidFill>
                  <a:schemeClr val="dk1"/>
                </a:solidFill>
                <a:latin typeface="+mn-lt"/>
                <a:ea typeface="+mn-ea"/>
                <a:cs typeface="+mn-cs"/>
              </a:defRPr>
            </a:lvl6pPr>
            <a:lvl7pPr marL="2742803" algn="l" defTabSz="457133" rtl="0" eaLnBrk="1" latinLnBrk="0" hangingPunct="1">
              <a:defRPr sz="1800" kern="1200">
                <a:solidFill>
                  <a:schemeClr val="dk1"/>
                </a:solidFill>
                <a:latin typeface="+mn-lt"/>
                <a:ea typeface="+mn-ea"/>
                <a:cs typeface="+mn-cs"/>
              </a:defRPr>
            </a:lvl7pPr>
            <a:lvl8pPr marL="3199936" algn="l" defTabSz="457133" rtl="0" eaLnBrk="1" latinLnBrk="0" hangingPunct="1">
              <a:defRPr sz="1800" kern="1200">
                <a:solidFill>
                  <a:schemeClr val="dk1"/>
                </a:solidFill>
                <a:latin typeface="+mn-lt"/>
                <a:ea typeface="+mn-ea"/>
                <a:cs typeface="+mn-cs"/>
              </a:defRPr>
            </a:lvl8pPr>
            <a:lvl9pPr marL="3657070" algn="l" defTabSz="457133" rtl="0" eaLnBrk="1" latinLnBrk="0" hangingPunct="1">
              <a:defRPr sz="1800" kern="1200">
                <a:solidFill>
                  <a:schemeClr val="dk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空調機器、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NW</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機器</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200" dirty="0">
                <a:latin typeface="+mn-ea"/>
              </a:rPr>
              <a:t>XR(VR/AR/MR)</a:t>
            </a:r>
            <a:r>
              <a:rPr lang="ja-JP" altLang="ja-JP" sz="1200" dirty="0">
                <a:latin typeface="+mn-ea"/>
              </a:rPr>
              <a:t>、</a:t>
            </a:r>
            <a:r>
              <a:rPr lang="en-US" altLang="ja-JP" sz="1200" dirty="0">
                <a:latin typeface="+mn-ea"/>
              </a:rPr>
              <a:t>5G</a:t>
            </a:r>
            <a:r>
              <a:rPr lang="ja-JP" altLang="ja-JP" sz="1200" dirty="0">
                <a:latin typeface="+mn-ea"/>
              </a:rPr>
              <a:t>通信、通信性能評価</a:t>
            </a:r>
            <a:endParaRPr lang="en-US" altLang="ja-JP" sz="1200" dirty="0">
              <a:latin typeface="+mn-ea"/>
            </a:endParaRPr>
          </a:p>
          <a:p>
            <a:pPr algn="ctr"/>
            <a:endParaRPr lang="en-US" altLang="ja-JP" sz="1200" dirty="0">
              <a:solidFill>
                <a:schemeClr val="tx1"/>
              </a:solidFill>
              <a:latin typeface="+mn-ea"/>
              <a:cs typeface="Meiryo UI" panose="020B0604030504040204" pitchFamily="50" charset="-128"/>
            </a:endParaRPr>
          </a:p>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ja-JP" altLang="en-US" sz="1200" dirty="0">
              <a:solidFill>
                <a:schemeClr val="tx1"/>
              </a:solidFill>
              <a:latin typeface="+mn-ea"/>
              <a:cs typeface="Meiryo UI" panose="020B0604030504040204" pitchFamily="50" charset="-128"/>
            </a:endParaRPr>
          </a:p>
        </p:txBody>
      </p:sp>
      <p:sp>
        <p:nvSpPr>
          <p:cNvPr id="62" name="正方形/長方形 61">
            <a:extLst>
              <a:ext uri="{FF2B5EF4-FFF2-40B4-BE49-F238E27FC236}">
                <a16:creationId xmlns:a16="http://schemas.microsoft.com/office/drawing/2014/main" id="{1D2A357F-2350-F546-AD0A-CDCE7615C1FC}"/>
              </a:ext>
            </a:extLst>
          </p:cNvPr>
          <p:cNvSpPr/>
          <p:nvPr/>
        </p:nvSpPr>
        <p:spPr>
          <a:xfrm>
            <a:off x="3510414" y="4182935"/>
            <a:ext cx="2897970" cy="284873"/>
          </a:xfrm>
          <a:prstGeom prst="rect">
            <a:avLst/>
          </a:prstGeom>
          <a:solidFill>
            <a:schemeClr val="accent2">
              <a:lumMod val="75000"/>
            </a:schemeClr>
          </a:solidFill>
          <a:ln w="19050">
            <a:solidFill>
              <a:schemeClr val="accent2">
                <a:lumMod val="75000"/>
              </a:schemeClr>
            </a:solidFill>
          </a:ln>
          <a:effectLst/>
        </p:spPr>
        <p:style>
          <a:lnRef idx="1">
            <a:schemeClr val="accent4"/>
          </a:lnRef>
          <a:fillRef idx="3">
            <a:schemeClr val="accent4"/>
          </a:fillRef>
          <a:effectRef idx="2">
            <a:schemeClr val="accent4"/>
          </a:effectRef>
          <a:fontRef idx="minor">
            <a:schemeClr val="lt1"/>
          </a:fontRef>
        </p:style>
        <p:txBody>
          <a:bodyPr lIns="0" rtlCol="0" anchor="ctr"/>
          <a:lstStyle/>
          <a:p>
            <a:pPr algn="ct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3DC</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事業部</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6" name="Picture 38" descr="ダイキン工業株式会社">
            <a:extLst>
              <a:ext uri="{FF2B5EF4-FFF2-40B4-BE49-F238E27FC236}">
                <a16:creationId xmlns:a16="http://schemas.microsoft.com/office/drawing/2014/main" id="{569C6103-CF66-DE48-8403-A5B4D6AB779E}"/>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02596" y="4828388"/>
            <a:ext cx="828976" cy="19440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NTT DATA">
            <a:hlinkClick r:id="rId2"/>
            <a:extLst>
              <a:ext uri="{FF2B5EF4-FFF2-40B4-BE49-F238E27FC236}">
                <a16:creationId xmlns:a16="http://schemas.microsoft.com/office/drawing/2014/main" id="{FAE13E7D-C2DC-7C4C-A6ED-CC27CC69DA0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827" y="4846219"/>
            <a:ext cx="712818" cy="133737"/>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534883" y="4707956"/>
            <a:ext cx="756172" cy="415008"/>
          </a:xfrm>
          <a:prstGeom prst="rect">
            <a:avLst/>
          </a:prstGeom>
        </p:spPr>
      </p:pic>
      <p:pic>
        <p:nvPicPr>
          <p:cNvPr id="67" name="Picture 12" descr="NTT docomo">
            <a:hlinkClick r:id="rId8"/>
            <a:extLst>
              <a:ext uri="{FF2B5EF4-FFF2-40B4-BE49-F238E27FC236}">
                <a16:creationId xmlns:a16="http://schemas.microsoft.com/office/drawing/2014/main" id="{17FF37DB-A59E-BF4F-9E06-631AD4FD2E2C}"/>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695" y="5561986"/>
            <a:ext cx="865003" cy="18097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NTT DATA">
            <a:hlinkClick r:id="rId2"/>
            <a:extLst>
              <a:ext uri="{FF2B5EF4-FFF2-40B4-BE49-F238E27FC236}">
                <a16:creationId xmlns:a16="http://schemas.microsoft.com/office/drawing/2014/main" id="{FAE13E7D-C2DC-7C4C-A6ED-CC27CC69DA0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032" y="5592823"/>
            <a:ext cx="960120" cy="148590"/>
          </a:xfrm>
          <a:prstGeom prst="rect">
            <a:avLst/>
          </a:prstGeom>
          <a:noFill/>
          <a:extLst>
            <a:ext uri="{909E8E84-426E-40DD-AFC4-6F175D3DCCD1}">
              <a14:hiddenFill xmlns:a14="http://schemas.microsoft.com/office/drawing/2010/main">
                <a:solidFill>
                  <a:srgbClr val="FFFFFF"/>
                </a:solidFill>
              </a14:hiddenFill>
            </a:ext>
          </a:extLst>
        </p:spPr>
      </p:pic>
      <p:pic>
        <p:nvPicPr>
          <p:cNvPr id="70" name="図 69"/>
          <p:cNvPicPr>
            <a:picLocks noChangeAspect="1"/>
          </p:cNvPicPr>
          <p:nvPr/>
        </p:nvPicPr>
        <p:blipFill>
          <a:blip r:embed="rId33">
            <a:extLst>
              <a:ext uri="{BEBA8EAE-BF5A-486C-A8C5-ECC9F3942E4B}">
                <a14:imgProps xmlns:a14="http://schemas.microsoft.com/office/drawing/2010/main">
                  <a14:imgLayer r:embed="rId34">
                    <a14:imgEffect>
                      <a14:backgroundRemoval t="38000" b="62500" l="10000" r="90000">
                        <a14:foregroundMark x1="25000" y1="51500" x2="25000" y2="51500"/>
                        <a14:foregroundMark x1="38000" y1="50000" x2="38000" y2="50000"/>
                        <a14:foregroundMark x1="71000" y1="50000" x2="71000" y2="50000"/>
                        <a14:foregroundMark x1="59500" y1="51500" x2="59500" y2="51500"/>
                      </a14:backgroundRemoval>
                    </a14:imgEffect>
                  </a14:imgLayer>
                </a14:imgProps>
              </a:ext>
              <a:ext uri="{28A0092B-C50C-407E-A947-70E740481C1C}">
                <a14:useLocalDpi xmlns:a14="http://schemas.microsoft.com/office/drawing/2010/main" val="0"/>
              </a:ext>
            </a:extLst>
          </a:blip>
          <a:stretch>
            <a:fillRect/>
          </a:stretch>
        </p:blipFill>
        <p:spPr>
          <a:xfrm>
            <a:off x="5447444" y="5107208"/>
            <a:ext cx="1107535" cy="1122038"/>
          </a:xfrm>
          <a:prstGeom prst="rect">
            <a:avLst/>
          </a:prstGeom>
        </p:spPr>
      </p:pic>
      <p:sp>
        <p:nvSpPr>
          <p:cNvPr id="68" name="角丸四角形 67"/>
          <p:cNvSpPr/>
          <p:nvPr/>
        </p:nvSpPr>
        <p:spPr>
          <a:xfrm>
            <a:off x="-6761288" y="1148753"/>
            <a:ext cx="6645505" cy="3490930"/>
          </a:xfrm>
          <a:prstGeom prst="roundRect">
            <a:avLst/>
          </a:prstGeom>
          <a:solidFill>
            <a:srgbClr val="FFFFFF"/>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prstTxWarp prst="textNoShape">
              <a:avLst/>
            </a:prstTxWarp>
            <a:noAutofit/>
          </a:bodyPr>
          <a:lstStyle/>
          <a:p>
            <a:r>
              <a:rPr kumimoji="1" lang="ja-JP" altLang="en-US" sz="2000" b="1" dirty="0">
                <a:solidFill>
                  <a:schemeClr val="tx1"/>
                </a:solidFill>
                <a:latin typeface="+mn-ea"/>
              </a:rPr>
              <a:t>主要顧客</a:t>
            </a:r>
            <a:r>
              <a:rPr kumimoji="1" lang="en-US" altLang="ja-JP" sz="2000" b="1" dirty="0">
                <a:solidFill>
                  <a:schemeClr val="tx1"/>
                </a:solidFill>
                <a:latin typeface="+mn-ea"/>
              </a:rPr>
              <a:t>(P9)</a:t>
            </a:r>
          </a:p>
          <a:p>
            <a:endParaRPr lang="en-US" altLang="ja-JP" sz="1600" dirty="0">
              <a:solidFill>
                <a:schemeClr val="tx1"/>
              </a:solidFill>
              <a:latin typeface="+mn-ea"/>
            </a:endParaRPr>
          </a:p>
          <a:p>
            <a:r>
              <a:rPr lang="en-US" altLang="ja-JP" sz="1600" dirty="0">
                <a:solidFill>
                  <a:schemeClr val="tx1"/>
                </a:solidFill>
                <a:latin typeface="+mn-ea"/>
              </a:rPr>
              <a:t>※</a:t>
            </a:r>
            <a:r>
              <a:rPr lang="ja-JP" altLang="en-US" sz="1600" dirty="0">
                <a:solidFill>
                  <a:schemeClr val="tx1"/>
                </a:solidFill>
                <a:latin typeface="+mn-ea"/>
              </a:rPr>
              <a:t>ご対案いただいた複数ページ化は、社内検討の結果、今回は見送りで</a:t>
            </a:r>
            <a:endParaRPr lang="en-US" altLang="ja-JP" sz="1600" dirty="0">
              <a:solidFill>
                <a:schemeClr val="tx1"/>
              </a:solidFill>
              <a:latin typeface="+mn-ea"/>
            </a:endParaRPr>
          </a:p>
          <a:p>
            <a:r>
              <a:rPr lang="ja-JP" altLang="en-US" sz="1600" dirty="0">
                <a:solidFill>
                  <a:schemeClr val="tx1"/>
                </a:solidFill>
                <a:latin typeface="+mn-ea"/>
              </a:rPr>
              <a:t>　　お願いします</a:t>
            </a:r>
            <a:endParaRPr lang="en-US" altLang="ja-JP" sz="1600" dirty="0">
              <a:solidFill>
                <a:schemeClr val="tx1"/>
              </a:solidFill>
              <a:latin typeface="+mn-ea"/>
            </a:endParaRPr>
          </a:p>
          <a:p>
            <a:endParaRPr lang="en-US" altLang="ja-JP" sz="1600" dirty="0">
              <a:solidFill>
                <a:schemeClr val="tx1"/>
              </a:solidFill>
              <a:latin typeface="+mn-ea"/>
            </a:endParaRPr>
          </a:p>
          <a:p>
            <a:r>
              <a:rPr lang="en-US" altLang="ja-JP" sz="1600" dirty="0">
                <a:solidFill>
                  <a:schemeClr val="tx1"/>
                </a:solidFill>
                <a:latin typeface="+mn-ea"/>
              </a:rPr>
              <a:t>1.</a:t>
            </a:r>
            <a:r>
              <a:rPr lang="ja-JP" altLang="en-US" sz="1600" dirty="0">
                <a:solidFill>
                  <a:schemeClr val="tx1"/>
                </a:solidFill>
                <a:latin typeface="+mn-ea"/>
              </a:rPr>
              <a:t>前ページ同様、事業部再編対応</a:t>
            </a:r>
            <a:endParaRPr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4BS</a:t>
            </a:r>
            <a:r>
              <a:rPr lang="ja-JP" altLang="en-US" sz="1600" dirty="0">
                <a:solidFill>
                  <a:schemeClr val="tx1"/>
                </a:solidFill>
                <a:latin typeface="+mn-ea"/>
              </a:rPr>
              <a:t>事業部の削除</a:t>
            </a:r>
            <a:r>
              <a:rPr lang="en-US" altLang="ja-JP" sz="1600" dirty="0">
                <a:solidFill>
                  <a:schemeClr val="tx1"/>
                </a:solidFill>
                <a:latin typeface="+mn-ea"/>
              </a:rPr>
              <a:t>(CAFIS</a:t>
            </a:r>
            <a:r>
              <a:rPr lang="ja-JP" altLang="en-US" sz="1600" dirty="0">
                <a:solidFill>
                  <a:schemeClr val="tx1"/>
                </a:solidFill>
                <a:latin typeface="+mn-ea"/>
              </a:rPr>
              <a:t>の絵は</a:t>
            </a:r>
            <a:r>
              <a:rPr lang="en-US" altLang="ja-JP" sz="1600" dirty="0">
                <a:solidFill>
                  <a:schemeClr val="tx1"/>
                </a:solidFill>
                <a:latin typeface="+mn-ea"/>
              </a:rPr>
              <a:t>3BS</a:t>
            </a:r>
            <a:r>
              <a:rPr lang="ja-JP" altLang="en-US" sz="1600" dirty="0">
                <a:solidFill>
                  <a:schemeClr val="tx1"/>
                </a:solidFill>
                <a:latin typeface="+mn-ea"/>
              </a:rPr>
              <a:t>事業部へ移動</a:t>
            </a:r>
            <a:r>
              <a:rPr lang="en-US" altLang="ja-JP" sz="1600" dirty="0">
                <a:solidFill>
                  <a:schemeClr val="tx1"/>
                </a:solidFill>
                <a:latin typeface="+mn-ea"/>
              </a:rPr>
              <a:t>)</a:t>
            </a:r>
          </a:p>
          <a:p>
            <a:r>
              <a:rPr lang="ja-JP" altLang="en-US" sz="1600" dirty="0">
                <a:solidFill>
                  <a:schemeClr val="tx1"/>
                </a:solidFill>
                <a:latin typeface="+mn-ea"/>
              </a:rPr>
              <a:t>　・</a:t>
            </a:r>
            <a:r>
              <a:rPr lang="en-US" altLang="ja-JP" sz="1600" dirty="0">
                <a:solidFill>
                  <a:schemeClr val="tx1"/>
                </a:solidFill>
                <a:latin typeface="+mn-ea"/>
              </a:rPr>
              <a:t>4DC</a:t>
            </a:r>
            <a:r>
              <a:rPr lang="ja-JP" altLang="en-US" sz="1600" dirty="0">
                <a:solidFill>
                  <a:schemeClr val="tx1"/>
                </a:solidFill>
                <a:latin typeface="+mn-ea"/>
              </a:rPr>
              <a:t>事業部の削除</a:t>
            </a:r>
            <a:r>
              <a:rPr lang="en-US" altLang="ja-JP" sz="1600" dirty="0">
                <a:solidFill>
                  <a:schemeClr val="tx1"/>
                </a:solidFill>
                <a:latin typeface="+mn-ea"/>
              </a:rPr>
              <a:t>(</a:t>
            </a:r>
            <a:r>
              <a:rPr lang="ja-JP" altLang="en-US" sz="1600" dirty="0">
                <a:solidFill>
                  <a:schemeClr val="tx1"/>
                </a:solidFill>
                <a:latin typeface="+mn-ea"/>
              </a:rPr>
              <a:t>文言と各社名ロゴは</a:t>
            </a:r>
            <a:r>
              <a:rPr lang="en-US" altLang="ja-JP" sz="1600" dirty="0">
                <a:solidFill>
                  <a:schemeClr val="tx1"/>
                </a:solidFill>
                <a:latin typeface="+mn-ea"/>
              </a:rPr>
              <a:t>3DC</a:t>
            </a:r>
            <a:r>
              <a:rPr lang="ja-JP" altLang="en-US" sz="1600" dirty="0">
                <a:solidFill>
                  <a:schemeClr val="tx1"/>
                </a:solidFill>
                <a:latin typeface="+mn-ea"/>
              </a:rPr>
              <a:t>事業部へ移動</a:t>
            </a:r>
            <a:endParaRPr lang="en-US" altLang="ja-JP" sz="1600" dirty="0">
              <a:solidFill>
                <a:schemeClr val="tx1"/>
              </a:solidFill>
              <a:latin typeface="+mn-ea"/>
            </a:endParaRPr>
          </a:p>
          <a:p>
            <a:r>
              <a:rPr lang="ja-JP" altLang="en-US" sz="1600" dirty="0">
                <a:solidFill>
                  <a:schemeClr val="tx1"/>
                </a:solidFill>
                <a:latin typeface="+mn-ea"/>
              </a:rPr>
              <a:t>　　</a:t>
            </a:r>
            <a:r>
              <a:rPr lang="en-US" altLang="ja-JP" sz="1600" dirty="0">
                <a:solidFill>
                  <a:schemeClr val="tx1"/>
                </a:solidFill>
                <a:latin typeface="+mn-ea"/>
              </a:rPr>
              <a:t>(</a:t>
            </a:r>
            <a:r>
              <a:rPr lang="ja-JP" altLang="en-US" sz="1600" dirty="0">
                <a:solidFill>
                  <a:schemeClr val="tx1"/>
                </a:solidFill>
                <a:latin typeface="+mn-ea"/>
              </a:rPr>
              <a:t>移動の際、現</a:t>
            </a:r>
            <a:r>
              <a:rPr lang="en-US" altLang="ja-JP" sz="1600" dirty="0">
                <a:solidFill>
                  <a:schemeClr val="tx1"/>
                </a:solidFill>
                <a:latin typeface="+mn-ea"/>
              </a:rPr>
              <a:t>4DC</a:t>
            </a:r>
            <a:r>
              <a:rPr lang="ja-JP" altLang="en-US" sz="1600" dirty="0">
                <a:solidFill>
                  <a:schemeClr val="tx1"/>
                </a:solidFill>
                <a:latin typeface="+mn-ea"/>
              </a:rPr>
              <a:t>分を上部へ配置願います</a:t>
            </a:r>
            <a:r>
              <a:rPr lang="en-US" altLang="ja-JP" sz="1600" dirty="0">
                <a:solidFill>
                  <a:schemeClr val="tx1"/>
                </a:solidFill>
                <a:latin typeface="+mn-ea"/>
              </a:rPr>
              <a:t>))</a:t>
            </a:r>
          </a:p>
          <a:p>
            <a:endParaRPr lang="en-US" altLang="ja-JP" sz="1600" dirty="0">
              <a:solidFill>
                <a:schemeClr val="tx1"/>
              </a:solidFill>
              <a:latin typeface="+mn-ea"/>
            </a:endParaRPr>
          </a:p>
          <a:p>
            <a:r>
              <a:rPr lang="en-US" altLang="ja-JP" sz="1600" dirty="0">
                <a:solidFill>
                  <a:schemeClr val="tx1"/>
                </a:solidFill>
                <a:latin typeface="+mn-ea"/>
              </a:rPr>
              <a:t>2.MD</a:t>
            </a:r>
            <a:r>
              <a:rPr lang="ja-JP" altLang="en-US" sz="1600" dirty="0">
                <a:solidFill>
                  <a:schemeClr val="tx1"/>
                </a:solidFill>
                <a:latin typeface="+mn-ea"/>
              </a:rPr>
              <a:t>事業部の商品画像</a:t>
            </a:r>
            <a:r>
              <a:rPr lang="en-US" altLang="ja-JP" sz="1600" dirty="0">
                <a:solidFill>
                  <a:schemeClr val="tx1"/>
                </a:solidFill>
                <a:latin typeface="+mn-ea"/>
              </a:rPr>
              <a:t>(6</a:t>
            </a:r>
            <a:r>
              <a:rPr lang="ja-JP" altLang="en-US" sz="1600" dirty="0">
                <a:solidFill>
                  <a:schemeClr val="tx1"/>
                </a:solidFill>
                <a:latin typeface="+mn-ea"/>
              </a:rPr>
              <a:t>個</a:t>
            </a:r>
            <a:r>
              <a:rPr lang="en-US" altLang="ja-JP" sz="1600" dirty="0">
                <a:solidFill>
                  <a:schemeClr val="tx1"/>
                </a:solidFill>
                <a:latin typeface="+mn-ea"/>
              </a:rPr>
              <a:t>)</a:t>
            </a:r>
            <a:r>
              <a:rPr lang="ja-JP" altLang="en-US" sz="1600" dirty="0">
                <a:solidFill>
                  <a:schemeClr val="tx1"/>
                </a:solidFill>
                <a:latin typeface="+mn-ea"/>
              </a:rPr>
              <a:t>削除</a:t>
            </a:r>
            <a:endParaRPr lang="en-US" altLang="ja-JP" sz="1600" dirty="0">
              <a:solidFill>
                <a:schemeClr val="tx1"/>
              </a:solidFill>
              <a:latin typeface="+mn-ea"/>
            </a:endParaRPr>
          </a:p>
        </p:txBody>
      </p:sp>
      <p:sp>
        <p:nvSpPr>
          <p:cNvPr id="5" name="テキスト ボックス 4">
            <a:extLst>
              <a:ext uri="{FF2B5EF4-FFF2-40B4-BE49-F238E27FC236}">
                <a16:creationId xmlns:a16="http://schemas.microsoft.com/office/drawing/2014/main" id="{0FB47118-AEE3-C6A6-03B5-4617D44515AB}"/>
              </a:ext>
            </a:extLst>
          </p:cNvPr>
          <p:cNvSpPr txBox="1"/>
          <p:nvPr/>
        </p:nvSpPr>
        <p:spPr>
          <a:xfrm>
            <a:off x="8391043" y="-42042"/>
            <a:ext cx="2071921" cy="372731"/>
          </a:xfrm>
          <a:prstGeom prst="rect">
            <a:avLst/>
          </a:prstGeom>
          <a:noFill/>
        </p:spPr>
        <p:txBody>
          <a:bodyPr wrap="square" rtlCol="0">
            <a:spAutoFit/>
          </a:bodyPr>
          <a:lstStyle/>
          <a:p>
            <a:r>
              <a:rPr kumimoji="1" lang="ja-JP" altLang="en-US" dirty="0">
                <a:highlight>
                  <a:srgbClr val="FFFF00"/>
                </a:highlight>
              </a:rPr>
              <a:t>レイアウト用</a:t>
            </a:r>
            <a:r>
              <a:rPr kumimoji="1" lang="en-US" altLang="ja-JP" dirty="0">
                <a:highlight>
                  <a:srgbClr val="FFFF00"/>
                </a:highlight>
              </a:rPr>
              <a:t>BOX</a:t>
            </a:r>
            <a:endParaRPr kumimoji="1" lang="ja-JP" altLang="en-US" dirty="0">
              <a:highlight>
                <a:srgbClr val="FFFF00"/>
              </a:highlight>
            </a:endParaRPr>
          </a:p>
        </p:txBody>
      </p:sp>
      <p:sp>
        <p:nvSpPr>
          <p:cNvPr id="6" name="テキスト ボックス 5">
            <a:extLst>
              <a:ext uri="{FF2B5EF4-FFF2-40B4-BE49-F238E27FC236}">
                <a16:creationId xmlns:a16="http://schemas.microsoft.com/office/drawing/2014/main" id="{DAB36373-BECC-D5EC-3A3A-CC8FFF418F92}"/>
              </a:ext>
            </a:extLst>
          </p:cNvPr>
          <p:cNvSpPr txBox="1"/>
          <p:nvPr/>
        </p:nvSpPr>
        <p:spPr>
          <a:xfrm>
            <a:off x="594540" y="7048505"/>
            <a:ext cx="6294226" cy="1494320"/>
          </a:xfrm>
          <a:prstGeom prst="rect">
            <a:avLst/>
          </a:prstGeom>
          <a:noFill/>
        </p:spPr>
        <p:txBody>
          <a:bodyPr wrap="square" rtlCol="0">
            <a:spAutoFit/>
          </a:bodyPr>
          <a:lstStyle/>
          <a:p>
            <a:r>
              <a:rPr kumimoji="1" lang="en-US" altLang="ja-JP" dirty="0">
                <a:highlight>
                  <a:srgbClr val="00FFFF"/>
                </a:highlight>
              </a:rPr>
              <a:t>【</a:t>
            </a:r>
            <a:r>
              <a:rPr kumimoji="1" lang="ja-JP" altLang="en-US" dirty="0">
                <a:highlight>
                  <a:srgbClr val="00FFFF"/>
                </a:highlight>
              </a:rPr>
              <a:t>確認</a:t>
            </a:r>
            <a:r>
              <a:rPr kumimoji="1" lang="en-US" altLang="ja-JP" dirty="0">
                <a:highlight>
                  <a:srgbClr val="00FFFF"/>
                </a:highlight>
              </a:rPr>
              <a:t>】</a:t>
            </a:r>
          </a:p>
          <a:p>
            <a:r>
              <a:rPr lang="ja-JP" altLang="en-US" dirty="0">
                <a:highlight>
                  <a:srgbClr val="00FFFF"/>
                </a:highlight>
              </a:rPr>
              <a:t>ロゴマークのデータがもらえるか？</a:t>
            </a:r>
            <a:endParaRPr lang="en-US" altLang="ja-JP" dirty="0">
              <a:highlight>
                <a:srgbClr val="00FFFF"/>
              </a:highlight>
            </a:endParaRPr>
          </a:p>
          <a:p>
            <a:endParaRPr kumimoji="1" lang="en-US" altLang="ja-JP" dirty="0">
              <a:highlight>
                <a:srgbClr val="00FFFF"/>
              </a:highlight>
            </a:endParaRPr>
          </a:p>
          <a:p>
            <a:r>
              <a:rPr lang="ja-JP" altLang="en-US" dirty="0">
                <a:highlight>
                  <a:srgbClr val="00FFFF"/>
                </a:highlight>
              </a:rPr>
              <a:t>編集可能ページにする必要があるか？</a:t>
            </a:r>
            <a:endParaRPr kumimoji="1" lang="en-US" altLang="ja-JP" dirty="0">
              <a:highlight>
                <a:srgbClr val="00FFFF"/>
              </a:highlight>
            </a:endParaRPr>
          </a:p>
          <a:p>
            <a:endParaRPr kumimoji="1" lang="ja-JP" altLang="en-US" dirty="0">
              <a:highlight>
                <a:srgbClr val="00FFFF"/>
              </a:highlight>
            </a:endParaRPr>
          </a:p>
        </p:txBody>
      </p:sp>
    </p:spTree>
    <p:extLst>
      <p:ext uri="{BB962C8B-B14F-4D97-AF65-F5344CB8AC3E}">
        <p14:creationId xmlns:p14="http://schemas.microsoft.com/office/powerpoint/2010/main" val="4057648530"/>
      </p:ext>
    </p:extLst>
  </p:cSld>
  <p:clrMapOvr>
    <a:masterClrMapping/>
  </p:clrMapOvr>
</p:sld>
</file>

<file path=ppt/theme/theme1.xml><?xml version="1.0" encoding="utf-8"?>
<a:theme xmlns:a="http://schemas.openxmlformats.org/drawingml/2006/main" name="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Meiryo UI+Helvetica">
      <a:majorFont>
        <a:latin typeface="Helvetica Bold"/>
        <a:ea typeface="Meiryo UI Bold"/>
        <a:cs typeface=""/>
      </a:majorFont>
      <a:minorFont>
        <a:latin typeface="Helvetica Medium"/>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4" id="{CB774304-CA7B-4102-889E-03E1DF48C7F0}" vid="{D0400124-996A-486A-A891-F407BAFA0077}"/>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2BS紹介</Template>
  <TotalTime>26529</TotalTime>
  <Words>7797</Words>
  <Application>Microsoft Office PowerPoint</Application>
  <PresentationFormat>A4 210 x 297 mm</PresentationFormat>
  <Paragraphs>1423</Paragraphs>
  <Slides>43</Slides>
  <Notes>1</Notes>
  <HiddenSlides>15</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43</vt:i4>
      </vt:variant>
    </vt:vector>
  </HeadingPairs>
  <TitlesOfParts>
    <vt:vector size="55" baseType="lpstr">
      <vt:lpstr>Helvetica Bold</vt:lpstr>
      <vt:lpstr>Helvetica Medium</vt:lpstr>
      <vt:lpstr>Helvetica Neue</vt:lpstr>
      <vt:lpstr>HGPｺﾞｼｯｸE</vt:lpstr>
      <vt:lpstr>HGPｺﾞｼｯｸE</vt:lpstr>
      <vt:lpstr>Meiryo UI</vt:lpstr>
      <vt:lpstr>Meiryo UI Bold</vt:lpstr>
      <vt:lpstr>MS PGothic</vt:lpstr>
      <vt:lpstr>Yu Gothic</vt:lpstr>
      <vt:lpstr>Arial</vt:lpstr>
      <vt:lpstr>Wingdings</vt:lpstr>
      <vt:lpstr>Presentation_Template_A4_JP</vt:lpstr>
      <vt:lpstr>株式会社NTTデータNJK　会社案内</vt:lpstr>
      <vt:lpstr>PowerPoint プレゼンテーション</vt:lpstr>
      <vt:lpstr>弊社のご紹介</vt:lpstr>
      <vt:lpstr>会社概要.1</vt:lpstr>
      <vt:lpstr>会社概要.2</vt:lpstr>
      <vt:lpstr>役員・沿革</vt:lpstr>
      <vt:lpstr>事業内容</vt:lpstr>
      <vt:lpstr>開発事業部</vt:lpstr>
      <vt:lpstr>主なお客様</vt:lpstr>
      <vt:lpstr>システム開発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オリジナル商品・プロダクト</vt:lpstr>
      <vt:lpstr>PowerPoint プレゼンテーション</vt:lpstr>
      <vt:lpstr>PowerPoint プレゼンテーション</vt:lpstr>
      <vt:lpstr>PowerPoint プレゼンテーション</vt:lpstr>
      <vt:lpstr>第２ビジネスソリューション事業部  のご紹介</vt:lpstr>
      <vt:lpstr>第2ビジネスソリューション事業部　組織図</vt:lpstr>
      <vt:lpstr>保有技術要素</vt:lpstr>
      <vt:lpstr>トータルソリューション対応</vt:lpstr>
      <vt:lpstr>モバイル系</vt:lpstr>
      <vt:lpstr>モバイル系</vt:lpstr>
      <vt:lpstr>モバイル系</vt:lpstr>
      <vt:lpstr>鉄道系</vt:lpstr>
      <vt:lpstr>NTT R&amp;D系</vt:lpstr>
      <vt:lpstr>PowerPoint プレゼンテーション</vt:lpstr>
      <vt:lpstr>PowerPoint プレゼンテーション</vt:lpstr>
      <vt:lpstr>PowerPoint プレゼンテーション</vt:lpstr>
      <vt:lpstr>PowerPoint プレゼンテーション</vt:lpstr>
      <vt:lpstr>携帯キャリア会社シェアリングサービス開発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memo</vt:lpstr>
      <vt:lpstr>お問い合わせ</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株式会社NTTデータNJK　会社案内</dc:title>
  <dc:creator>2BS-28000</dc:creator>
  <cp:lastModifiedBy>横山 梓</cp:lastModifiedBy>
  <cp:revision>480</cp:revision>
  <cp:lastPrinted>2023-02-09T00:31:52Z</cp:lastPrinted>
  <dcterms:created xsi:type="dcterms:W3CDTF">2019-03-29T02:25:46Z</dcterms:created>
  <dcterms:modified xsi:type="dcterms:W3CDTF">2023-03-20T02:49:12Z</dcterms:modified>
  <cp:version>1.5</cp:version>
</cp:coreProperties>
</file>